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70" r:id="rId2"/>
    <p:sldId id="424" r:id="rId3"/>
    <p:sldId id="257" r:id="rId4"/>
    <p:sldId id="375" r:id="rId5"/>
    <p:sldId id="376" r:id="rId6"/>
    <p:sldId id="390" r:id="rId7"/>
    <p:sldId id="391" r:id="rId8"/>
    <p:sldId id="392" r:id="rId9"/>
    <p:sldId id="263" r:id="rId10"/>
    <p:sldId id="378" r:id="rId11"/>
    <p:sldId id="360" r:id="rId12"/>
    <p:sldId id="386" r:id="rId13"/>
    <p:sldId id="359" r:id="rId14"/>
    <p:sldId id="387" r:id="rId15"/>
    <p:sldId id="388" r:id="rId16"/>
    <p:sldId id="389" r:id="rId17"/>
    <p:sldId id="278" r:id="rId18"/>
    <p:sldId id="357" r:id="rId19"/>
    <p:sldId id="327" r:id="rId20"/>
    <p:sldId id="361" r:id="rId21"/>
    <p:sldId id="373" r:id="rId22"/>
    <p:sldId id="409" r:id="rId23"/>
    <p:sldId id="407" r:id="rId24"/>
    <p:sldId id="411" r:id="rId25"/>
    <p:sldId id="280" r:id="rId26"/>
    <p:sldId id="318" r:id="rId27"/>
    <p:sldId id="281" r:id="rId28"/>
    <p:sldId id="413" r:id="rId29"/>
    <p:sldId id="282" r:id="rId30"/>
    <p:sldId id="286" r:id="rId31"/>
    <p:sldId id="287" r:id="rId32"/>
    <p:sldId id="410" r:id="rId33"/>
    <p:sldId id="330" r:id="rId34"/>
    <p:sldId id="321" r:id="rId35"/>
    <p:sldId id="272" r:id="rId36"/>
    <p:sldId id="309" r:id="rId37"/>
    <p:sldId id="380" r:id="rId38"/>
    <p:sldId id="301" r:id="rId39"/>
    <p:sldId id="381" r:id="rId40"/>
    <p:sldId id="362" r:id="rId41"/>
    <p:sldId id="363" r:id="rId42"/>
    <p:sldId id="364" r:id="rId43"/>
    <p:sldId id="382" r:id="rId44"/>
    <p:sldId id="383" r:id="rId45"/>
    <p:sldId id="323" r:id="rId46"/>
    <p:sldId id="384" r:id="rId47"/>
    <p:sldId id="296" r:id="rId48"/>
    <p:sldId id="366" r:id="rId49"/>
    <p:sldId id="273" r:id="rId50"/>
    <p:sldId id="402" r:id="rId51"/>
    <p:sldId id="367" r:id="rId52"/>
    <p:sldId id="405" r:id="rId53"/>
    <p:sldId id="394" r:id="rId54"/>
    <p:sldId id="396" r:id="rId55"/>
    <p:sldId id="419" r:id="rId56"/>
    <p:sldId id="414" r:id="rId57"/>
    <p:sldId id="415" r:id="rId58"/>
    <p:sldId id="416" r:id="rId59"/>
    <p:sldId id="417" r:id="rId60"/>
    <p:sldId id="418" r:id="rId61"/>
    <p:sldId id="398" r:id="rId62"/>
    <p:sldId id="399" r:id="rId63"/>
    <p:sldId id="421" r:id="rId64"/>
    <p:sldId id="423" r:id="rId65"/>
    <p:sldId id="403" r:id="rId66"/>
    <p:sldId id="262" r:id="rId67"/>
    <p:sldId id="422" r:id="rId68"/>
    <p:sldId id="265" r:id="rId69"/>
    <p:sldId id="432" r:id="rId70"/>
    <p:sldId id="426" r:id="rId71"/>
    <p:sldId id="425" r:id="rId72"/>
    <p:sldId id="420" r:id="rId73"/>
    <p:sldId id="430" r:id="rId74"/>
    <p:sldId id="431" r:id="rId75"/>
    <p:sldId id="427" r:id="rId76"/>
    <p:sldId id="428" r:id="rId77"/>
    <p:sldId id="429" r:id="rId78"/>
    <p:sldId id="433" r:id="rId79"/>
    <p:sldId id="434" r:id="rId80"/>
    <p:sldId id="369" r:id="rId81"/>
    <p:sldId id="374"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Φωτεινό στυλ 1 - Έμφαση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7" d="100"/>
          <a:sy n="147" d="100"/>
        </p:scale>
        <p:origin x="21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_rels/data15.xml.rels><?xml version="1.0" encoding="UTF-8" standalone="yes"?>
<Relationships xmlns="http://schemas.openxmlformats.org/package/2006/relationships"><Relationship Id="rId1" Type="http://schemas.openxmlformats.org/officeDocument/2006/relationships/hyperlink" Target="https://www.taxheaven.gr/laws/law/index/law/676"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www.taxheaven.gr/laws/law/index/law/676" TargetMode="External"/><Relationship Id="rId1" Type="http://schemas.openxmlformats.org/officeDocument/2006/relationships/hyperlink" Target="https://www.taxheaven.gr/laws/law/index/law/747"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taxheaven.gr/laws/law/index/law/676"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https://www.taxheaven.gr/laws/law/index/law/676"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taxheaven.gr/laws/law/index/law/676" TargetMode="External"/><Relationship Id="rId1" Type="http://schemas.openxmlformats.org/officeDocument/2006/relationships/hyperlink" Target="https://www.taxheaven.gr/laws/law/index/law/747"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taxheaven.gr/laws/law/index/law/676"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9FDC3-65DB-450D-BE8B-DF122FAA7E9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9356B76-974C-446D-8A21-314F597CB50F}">
      <dgm:prSet/>
      <dgm:spPr/>
      <dgm:t>
        <a:bodyPr/>
        <a:lstStyle/>
        <a:p>
          <a:r>
            <a:rPr lang="el-GR" dirty="0"/>
            <a:t>Όνομα </a:t>
          </a:r>
          <a:endParaRPr lang="en-US" dirty="0"/>
        </a:p>
      </dgm:t>
    </dgm:pt>
    <dgm:pt modelId="{BDE5E73C-876D-458F-B80C-96BDF0A08D01}" type="parTrans" cxnId="{EFFE2066-3ADD-444E-9717-4CC8B3498B7B}">
      <dgm:prSet/>
      <dgm:spPr/>
      <dgm:t>
        <a:bodyPr/>
        <a:lstStyle/>
        <a:p>
          <a:endParaRPr lang="en-US"/>
        </a:p>
      </dgm:t>
    </dgm:pt>
    <dgm:pt modelId="{30C8B4F8-5BFB-4889-853D-7F136B966A26}" type="sibTrans" cxnId="{EFFE2066-3ADD-444E-9717-4CC8B3498B7B}">
      <dgm:prSet/>
      <dgm:spPr/>
      <dgm:t>
        <a:bodyPr/>
        <a:lstStyle/>
        <a:p>
          <a:endParaRPr lang="en-US"/>
        </a:p>
      </dgm:t>
    </dgm:pt>
    <dgm:pt modelId="{49112E92-43CF-42D6-8D2B-41B77DD37772}">
      <dgm:prSet/>
      <dgm:spPr/>
      <dgm:t>
        <a:bodyPr/>
        <a:lstStyle/>
        <a:p>
          <a:r>
            <a:rPr lang="en-US" dirty="0"/>
            <a:t>Τ</a:t>
          </a:r>
          <a:r>
            <a:rPr lang="el-GR" dirty="0"/>
            <a:t>ί</a:t>
          </a:r>
          <a:r>
            <a:rPr lang="en-US" dirty="0"/>
            <a:t> </a:t>
          </a:r>
          <a:r>
            <a:rPr lang="el-GR" dirty="0"/>
            <a:t>γνωρίζετε για την ΚΑΛΟ</a:t>
          </a:r>
          <a:r>
            <a:rPr lang="en-US" dirty="0"/>
            <a:t>;</a:t>
          </a:r>
        </a:p>
      </dgm:t>
    </dgm:pt>
    <dgm:pt modelId="{6974D16B-3FE2-4A76-B715-BD50A754E093}" type="parTrans" cxnId="{6C83B445-50C4-4FAC-91AB-09199AF1935F}">
      <dgm:prSet/>
      <dgm:spPr/>
      <dgm:t>
        <a:bodyPr/>
        <a:lstStyle/>
        <a:p>
          <a:endParaRPr lang="en-US"/>
        </a:p>
      </dgm:t>
    </dgm:pt>
    <dgm:pt modelId="{BA5EE505-7C91-481E-8866-11F667A7D760}" type="sibTrans" cxnId="{6C83B445-50C4-4FAC-91AB-09199AF1935F}">
      <dgm:prSet/>
      <dgm:spPr/>
      <dgm:t>
        <a:bodyPr/>
        <a:lstStyle/>
        <a:p>
          <a:endParaRPr lang="en-US"/>
        </a:p>
      </dgm:t>
    </dgm:pt>
    <dgm:pt modelId="{1EFB9069-51C3-472B-8943-11FC134F8873}">
      <dgm:prSet/>
      <dgm:spPr/>
      <dgm:t>
        <a:bodyPr/>
        <a:lstStyle/>
        <a:p>
          <a:r>
            <a:rPr lang="el-GR" dirty="0"/>
            <a:t>Τί ενδιαφέρον έχει για εσάς αυτό το σεμινάριο;</a:t>
          </a:r>
          <a:endParaRPr lang="en-US" dirty="0"/>
        </a:p>
      </dgm:t>
    </dgm:pt>
    <dgm:pt modelId="{D4970309-08CE-404A-922F-C31258BF670A}" type="parTrans" cxnId="{6D4DB0CD-3624-4811-AC20-5AAD63C28BD3}">
      <dgm:prSet/>
      <dgm:spPr/>
      <dgm:t>
        <a:bodyPr/>
        <a:lstStyle/>
        <a:p>
          <a:endParaRPr lang="el-GR"/>
        </a:p>
      </dgm:t>
    </dgm:pt>
    <dgm:pt modelId="{EEF57CE0-4B6E-496B-A741-7AF67F52DDD5}" type="sibTrans" cxnId="{6D4DB0CD-3624-4811-AC20-5AAD63C28BD3}">
      <dgm:prSet/>
      <dgm:spPr/>
      <dgm:t>
        <a:bodyPr/>
        <a:lstStyle/>
        <a:p>
          <a:endParaRPr lang="el-GR"/>
        </a:p>
      </dgm:t>
    </dgm:pt>
    <dgm:pt modelId="{95652B9A-923C-40CD-BC6E-59292B55C691}" type="pres">
      <dgm:prSet presAssocID="{5CF9FDC3-65DB-450D-BE8B-DF122FAA7E98}" presName="vert0" presStyleCnt="0">
        <dgm:presLayoutVars>
          <dgm:dir/>
          <dgm:animOne val="branch"/>
          <dgm:animLvl val="lvl"/>
        </dgm:presLayoutVars>
      </dgm:prSet>
      <dgm:spPr/>
    </dgm:pt>
    <dgm:pt modelId="{55E663CD-DA67-4921-A8E4-96692807CFA1}" type="pres">
      <dgm:prSet presAssocID="{A9356B76-974C-446D-8A21-314F597CB50F}" presName="thickLine" presStyleLbl="alignNode1" presStyleIdx="0" presStyleCnt="3"/>
      <dgm:spPr/>
    </dgm:pt>
    <dgm:pt modelId="{04C7B7F6-15B1-4610-ACEB-AAA47B8CDE0D}" type="pres">
      <dgm:prSet presAssocID="{A9356B76-974C-446D-8A21-314F597CB50F}" presName="horz1" presStyleCnt="0"/>
      <dgm:spPr/>
    </dgm:pt>
    <dgm:pt modelId="{628C1AD2-EBFB-43FE-AC1E-38B1BE979B67}" type="pres">
      <dgm:prSet presAssocID="{A9356B76-974C-446D-8A21-314F597CB50F}" presName="tx1" presStyleLbl="revTx" presStyleIdx="0" presStyleCnt="3"/>
      <dgm:spPr/>
    </dgm:pt>
    <dgm:pt modelId="{EA88CF19-D54A-4B42-8CFC-A266164EDB67}" type="pres">
      <dgm:prSet presAssocID="{A9356B76-974C-446D-8A21-314F597CB50F}" presName="vert1" presStyleCnt="0"/>
      <dgm:spPr/>
    </dgm:pt>
    <dgm:pt modelId="{4EDD6E12-D512-4F76-97D2-1AE444B13C9F}" type="pres">
      <dgm:prSet presAssocID="{49112E92-43CF-42D6-8D2B-41B77DD37772}" presName="thickLine" presStyleLbl="alignNode1" presStyleIdx="1" presStyleCnt="3"/>
      <dgm:spPr/>
    </dgm:pt>
    <dgm:pt modelId="{39690C9A-9CB9-42A8-B57F-F63B34694454}" type="pres">
      <dgm:prSet presAssocID="{49112E92-43CF-42D6-8D2B-41B77DD37772}" presName="horz1" presStyleCnt="0"/>
      <dgm:spPr/>
    </dgm:pt>
    <dgm:pt modelId="{47BF61FF-A6C2-49CE-860E-F46BB721E85C}" type="pres">
      <dgm:prSet presAssocID="{49112E92-43CF-42D6-8D2B-41B77DD37772}" presName="tx1" presStyleLbl="revTx" presStyleIdx="1" presStyleCnt="3"/>
      <dgm:spPr/>
    </dgm:pt>
    <dgm:pt modelId="{C52B5F6C-D589-4C36-996C-5958F04E56DA}" type="pres">
      <dgm:prSet presAssocID="{49112E92-43CF-42D6-8D2B-41B77DD37772}" presName="vert1" presStyleCnt="0"/>
      <dgm:spPr/>
    </dgm:pt>
    <dgm:pt modelId="{6406E650-1D4F-4F46-8427-E59B9C6C8245}" type="pres">
      <dgm:prSet presAssocID="{1EFB9069-51C3-472B-8943-11FC134F8873}" presName="thickLine" presStyleLbl="alignNode1" presStyleIdx="2" presStyleCnt="3"/>
      <dgm:spPr/>
    </dgm:pt>
    <dgm:pt modelId="{16BD0AE0-A3DB-4F8E-B292-1F0A2B301AB7}" type="pres">
      <dgm:prSet presAssocID="{1EFB9069-51C3-472B-8943-11FC134F8873}" presName="horz1" presStyleCnt="0"/>
      <dgm:spPr/>
    </dgm:pt>
    <dgm:pt modelId="{7E7CCB38-AD60-4CCA-A3D9-B08A026BA9D1}" type="pres">
      <dgm:prSet presAssocID="{1EFB9069-51C3-472B-8943-11FC134F8873}" presName="tx1" presStyleLbl="revTx" presStyleIdx="2" presStyleCnt="3"/>
      <dgm:spPr/>
    </dgm:pt>
    <dgm:pt modelId="{0E1D2A4D-A724-4CF9-B845-17B5CA80B813}" type="pres">
      <dgm:prSet presAssocID="{1EFB9069-51C3-472B-8943-11FC134F8873}" presName="vert1" presStyleCnt="0"/>
      <dgm:spPr/>
    </dgm:pt>
  </dgm:ptLst>
  <dgm:cxnLst>
    <dgm:cxn modelId="{EDD2512A-E1AB-433D-AA93-79D8B8B0182E}" type="presOf" srcId="{5CF9FDC3-65DB-450D-BE8B-DF122FAA7E98}" destId="{95652B9A-923C-40CD-BC6E-59292B55C691}" srcOrd="0" destOrd="0" presId="urn:microsoft.com/office/officeart/2008/layout/LinedList"/>
    <dgm:cxn modelId="{8333872D-BB4D-4EBD-A6CF-D6614389ACB4}" type="presOf" srcId="{A9356B76-974C-446D-8A21-314F597CB50F}" destId="{628C1AD2-EBFB-43FE-AC1E-38B1BE979B67}" srcOrd="0" destOrd="0" presId="urn:microsoft.com/office/officeart/2008/layout/LinedList"/>
    <dgm:cxn modelId="{6C83B445-50C4-4FAC-91AB-09199AF1935F}" srcId="{5CF9FDC3-65DB-450D-BE8B-DF122FAA7E98}" destId="{49112E92-43CF-42D6-8D2B-41B77DD37772}" srcOrd="1" destOrd="0" parTransId="{6974D16B-3FE2-4A76-B715-BD50A754E093}" sibTransId="{BA5EE505-7C91-481E-8866-11F667A7D760}"/>
    <dgm:cxn modelId="{EFFE2066-3ADD-444E-9717-4CC8B3498B7B}" srcId="{5CF9FDC3-65DB-450D-BE8B-DF122FAA7E98}" destId="{A9356B76-974C-446D-8A21-314F597CB50F}" srcOrd="0" destOrd="0" parTransId="{BDE5E73C-876D-458F-B80C-96BDF0A08D01}" sibTransId="{30C8B4F8-5BFB-4889-853D-7F136B966A26}"/>
    <dgm:cxn modelId="{6D4DB0CD-3624-4811-AC20-5AAD63C28BD3}" srcId="{5CF9FDC3-65DB-450D-BE8B-DF122FAA7E98}" destId="{1EFB9069-51C3-472B-8943-11FC134F8873}" srcOrd="2" destOrd="0" parTransId="{D4970309-08CE-404A-922F-C31258BF670A}" sibTransId="{EEF57CE0-4B6E-496B-A741-7AF67F52DDD5}"/>
    <dgm:cxn modelId="{82CB04F7-47F3-4DD0-A6E1-0800BE8DEAA8}" type="presOf" srcId="{1EFB9069-51C3-472B-8943-11FC134F8873}" destId="{7E7CCB38-AD60-4CCA-A3D9-B08A026BA9D1}" srcOrd="0" destOrd="0" presId="urn:microsoft.com/office/officeart/2008/layout/LinedList"/>
    <dgm:cxn modelId="{1CED8CF9-4053-4E4A-B15C-E062AC3A48D7}" type="presOf" srcId="{49112E92-43CF-42D6-8D2B-41B77DD37772}" destId="{47BF61FF-A6C2-49CE-860E-F46BB721E85C}" srcOrd="0" destOrd="0" presId="urn:microsoft.com/office/officeart/2008/layout/LinedList"/>
    <dgm:cxn modelId="{760E7282-B8BC-4378-AB8D-7FB143AD9B7D}" type="presParOf" srcId="{95652B9A-923C-40CD-BC6E-59292B55C691}" destId="{55E663CD-DA67-4921-A8E4-96692807CFA1}" srcOrd="0" destOrd="0" presId="urn:microsoft.com/office/officeart/2008/layout/LinedList"/>
    <dgm:cxn modelId="{54D39301-C5AD-4E1A-A794-B4FA1CA990D0}" type="presParOf" srcId="{95652B9A-923C-40CD-BC6E-59292B55C691}" destId="{04C7B7F6-15B1-4610-ACEB-AAA47B8CDE0D}" srcOrd="1" destOrd="0" presId="urn:microsoft.com/office/officeart/2008/layout/LinedList"/>
    <dgm:cxn modelId="{259C8139-1C28-4516-B157-A517A79F7DBA}" type="presParOf" srcId="{04C7B7F6-15B1-4610-ACEB-AAA47B8CDE0D}" destId="{628C1AD2-EBFB-43FE-AC1E-38B1BE979B67}" srcOrd="0" destOrd="0" presId="urn:microsoft.com/office/officeart/2008/layout/LinedList"/>
    <dgm:cxn modelId="{76A8EAB2-C241-4951-A7DD-4E272F0F47E1}" type="presParOf" srcId="{04C7B7F6-15B1-4610-ACEB-AAA47B8CDE0D}" destId="{EA88CF19-D54A-4B42-8CFC-A266164EDB67}" srcOrd="1" destOrd="0" presId="urn:microsoft.com/office/officeart/2008/layout/LinedList"/>
    <dgm:cxn modelId="{D8E1C44D-DB2E-485D-901A-164FA0618A83}" type="presParOf" srcId="{95652B9A-923C-40CD-BC6E-59292B55C691}" destId="{4EDD6E12-D512-4F76-97D2-1AE444B13C9F}" srcOrd="2" destOrd="0" presId="urn:microsoft.com/office/officeart/2008/layout/LinedList"/>
    <dgm:cxn modelId="{B2ACFDC1-1050-48B2-A260-EDAB2366EC73}" type="presParOf" srcId="{95652B9A-923C-40CD-BC6E-59292B55C691}" destId="{39690C9A-9CB9-42A8-B57F-F63B34694454}" srcOrd="3" destOrd="0" presId="urn:microsoft.com/office/officeart/2008/layout/LinedList"/>
    <dgm:cxn modelId="{370A015C-75C5-42A0-8C1F-9F990840D897}" type="presParOf" srcId="{39690C9A-9CB9-42A8-B57F-F63B34694454}" destId="{47BF61FF-A6C2-49CE-860E-F46BB721E85C}" srcOrd="0" destOrd="0" presId="urn:microsoft.com/office/officeart/2008/layout/LinedList"/>
    <dgm:cxn modelId="{82019597-2343-48D1-A599-7C340A514EE4}" type="presParOf" srcId="{39690C9A-9CB9-42A8-B57F-F63B34694454}" destId="{C52B5F6C-D589-4C36-996C-5958F04E56DA}" srcOrd="1" destOrd="0" presId="urn:microsoft.com/office/officeart/2008/layout/LinedList"/>
    <dgm:cxn modelId="{FBBC39EA-B835-425A-A1C6-C7BE352BEE8C}" type="presParOf" srcId="{95652B9A-923C-40CD-BC6E-59292B55C691}" destId="{6406E650-1D4F-4F46-8427-E59B9C6C8245}" srcOrd="4" destOrd="0" presId="urn:microsoft.com/office/officeart/2008/layout/LinedList"/>
    <dgm:cxn modelId="{339DB835-13D4-4F0B-A021-CC99DECBA10E}" type="presParOf" srcId="{95652B9A-923C-40CD-BC6E-59292B55C691}" destId="{16BD0AE0-A3DB-4F8E-B292-1F0A2B301AB7}" srcOrd="5" destOrd="0" presId="urn:microsoft.com/office/officeart/2008/layout/LinedList"/>
    <dgm:cxn modelId="{1D08939F-2D59-4D42-953A-F7F05EC17342}" type="presParOf" srcId="{16BD0AE0-A3DB-4F8E-B292-1F0A2B301AB7}" destId="{7E7CCB38-AD60-4CCA-A3D9-B08A026BA9D1}" srcOrd="0" destOrd="0" presId="urn:microsoft.com/office/officeart/2008/layout/LinedList"/>
    <dgm:cxn modelId="{1E7F0A33-E2BC-40F2-9A5B-4E4751072BA9}" type="presParOf" srcId="{16BD0AE0-A3DB-4F8E-B292-1F0A2B301AB7}" destId="{0E1D2A4D-A724-4CF9-B845-17B5CA80B8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DC7A1A-A42F-4EEE-B588-B70186AD31C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l-GR"/>
        </a:p>
      </dgm:t>
    </dgm:pt>
    <dgm:pt modelId="{CAF59136-76D5-41BC-8D1B-EB31F3B7CB99}">
      <dgm:prSet phldrT="[Text]"/>
      <dgm:spPr/>
      <dgm:t>
        <a:bodyPr/>
        <a:lstStyle/>
        <a:p>
          <a:pPr marL="0" marR="0" lvl="0" indent="0" defTabSz="914400" eaLnBrk="1" fontAlgn="auto" latinLnBrk="0" hangingPunct="1">
            <a:spcBef>
              <a:spcPts val="0"/>
            </a:spcBef>
            <a:spcAft>
              <a:spcPts val="0"/>
            </a:spcAft>
            <a:buClrTx/>
            <a:buSzTx/>
            <a:buFontTx/>
            <a:buNone/>
            <a:tabLst/>
            <a:defRPr/>
          </a:pPr>
          <a:r>
            <a:rPr lang="el-GR"/>
            <a:t>ΚΟΙΝΣΕΠ Ένταξης</a:t>
          </a:r>
        </a:p>
        <a:p>
          <a:pPr marL="0" marR="0" lvl="0" indent="0" defTabSz="914400" eaLnBrk="1" fontAlgn="auto" latinLnBrk="0" hangingPunct="1">
            <a:spcBef>
              <a:spcPts val="0"/>
            </a:spcBef>
            <a:spcAft>
              <a:spcPts val="0"/>
            </a:spcAft>
            <a:buClrTx/>
            <a:buSzTx/>
            <a:buFontTx/>
            <a:buNone/>
            <a:tabLst/>
            <a:defRPr/>
          </a:pPr>
          <a:endParaRPr lang="el-GR"/>
        </a:p>
        <a:p>
          <a:pPr marL="0" marR="0" lvl="0" indent="0" defTabSz="914400" eaLnBrk="1" fontAlgn="auto" latinLnBrk="0" hangingPunct="1">
            <a:spcBef>
              <a:spcPts val="0"/>
            </a:spcBef>
            <a:spcAft>
              <a:spcPts val="0"/>
            </a:spcAft>
            <a:buClrTx/>
            <a:buSzTx/>
            <a:buFontTx/>
            <a:buNone/>
            <a:tabLst/>
            <a:defRPr/>
          </a:pPr>
          <a:r>
            <a:rPr lang="el-GR"/>
            <a:t> Τουλαχιστον 7 νομικά ή φυσικά πρόσωπα</a:t>
          </a:r>
        </a:p>
        <a:p>
          <a:pPr marL="0" lvl="0" defTabSz="577850">
            <a:spcBef>
              <a:spcPct val="0"/>
            </a:spcBef>
            <a:spcAft>
              <a:spcPct val="35000"/>
            </a:spcAft>
            <a:buNone/>
          </a:pPr>
          <a:endParaRPr lang="el-GR"/>
        </a:p>
      </dgm:t>
    </dgm:pt>
    <dgm:pt modelId="{A8D1A956-4608-4A6D-A3E1-77D6940E3BB2}" type="parTrans" cxnId="{BA8591B0-C5DB-4987-B80D-86FEF9F44385}">
      <dgm:prSet/>
      <dgm:spPr/>
      <dgm:t>
        <a:bodyPr/>
        <a:lstStyle/>
        <a:p>
          <a:endParaRPr lang="el-GR"/>
        </a:p>
      </dgm:t>
    </dgm:pt>
    <dgm:pt modelId="{D4F31C44-264C-4A2C-B4FC-6A4A68F79B10}" type="sibTrans" cxnId="{BA8591B0-C5DB-4987-B80D-86FEF9F44385}">
      <dgm:prSet phldrT="01" phldr="0"/>
      <dgm:spPr/>
      <dgm:t>
        <a:bodyPr/>
        <a:lstStyle/>
        <a:p>
          <a:endParaRPr lang="el-GR"/>
        </a:p>
      </dgm:t>
    </dgm:pt>
    <dgm:pt modelId="{EDB5CF43-DCB7-4899-8945-028FD4018C29}">
      <dgm:prSet phldrT="[Text]"/>
      <dgm:spPr/>
      <dgm:t>
        <a:bodyPr/>
        <a:lstStyle/>
        <a:p>
          <a:pPr marL="0" marR="0" lvl="0" indent="0" defTabSz="914400" eaLnBrk="1" fontAlgn="auto" latinLnBrk="0" hangingPunct="1">
            <a:spcBef>
              <a:spcPts val="0"/>
            </a:spcBef>
            <a:spcAft>
              <a:spcPts val="0"/>
            </a:spcAft>
            <a:buClrTx/>
            <a:buSzTx/>
            <a:buFontTx/>
            <a:buNone/>
            <a:tabLst/>
            <a:defRPr/>
          </a:pPr>
          <a:r>
            <a:rPr lang="el-GR" dirty="0"/>
            <a:t>ΚΟΙΝΣΕΠ Συλλογικής και Κοινωνικής Ωφέλειας</a:t>
          </a:r>
        </a:p>
        <a:p>
          <a:pPr marL="0" marR="0" lvl="0" indent="0" defTabSz="914400" eaLnBrk="1" fontAlgn="auto" latinLnBrk="0" hangingPunct="1">
            <a:spcBef>
              <a:spcPts val="0"/>
            </a:spcBef>
            <a:spcAft>
              <a:spcPts val="0"/>
            </a:spcAft>
            <a:buClrTx/>
            <a:buSzTx/>
            <a:buFontTx/>
            <a:buNone/>
            <a:tabLst/>
            <a:defRPr/>
          </a:pPr>
          <a:r>
            <a:rPr lang="el-GR" dirty="0"/>
            <a:t> </a:t>
          </a:r>
        </a:p>
        <a:p>
          <a:pPr marL="0" marR="0" lvl="0" indent="0" defTabSz="914400" eaLnBrk="1" fontAlgn="auto" latinLnBrk="0" hangingPunct="1">
            <a:spcBef>
              <a:spcPts val="0"/>
            </a:spcBef>
            <a:spcAft>
              <a:spcPts val="0"/>
            </a:spcAft>
            <a:buClrTx/>
            <a:buSzTx/>
            <a:buFontTx/>
            <a:buNone/>
            <a:tabLst/>
            <a:defRPr/>
          </a:pPr>
          <a:r>
            <a:rPr lang="el-GR" dirty="0"/>
            <a:t>Τουλάχιστον 5 φυσικά ή νομικά πρόσωπα</a:t>
          </a:r>
        </a:p>
      </dgm:t>
    </dgm:pt>
    <dgm:pt modelId="{200C8AD8-7F2C-4EDE-9B3E-989AC2110721}" type="parTrans" cxnId="{6F1D1E06-128F-42ED-A214-7D2924369D40}">
      <dgm:prSet/>
      <dgm:spPr/>
      <dgm:t>
        <a:bodyPr/>
        <a:lstStyle/>
        <a:p>
          <a:endParaRPr lang="el-GR"/>
        </a:p>
      </dgm:t>
    </dgm:pt>
    <dgm:pt modelId="{09EF7C7C-9D73-4ABF-88B9-D6FC74E98CD9}" type="sibTrans" cxnId="{6F1D1E06-128F-42ED-A214-7D2924369D40}">
      <dgm:prSet phldrT="02" phldr="0"/>
      <dgm:spPr/>
      <dgm:t>
        <a:bodyPr/>
        <a:lstStyle/>
        <a:p>
          <a:endParaRPr lang="el-GR"/>
        </a:p>
      </dgm:t>
    </dgm:pt>
    <dgm:pt modelId="{828A8C44-8B6B-45D9-8F3E-9BAB45A99428}" type="pres">
      <dgm:prSet presAssocID="{47DC7A1A-A42F-4EEE-B588-B70186AD31C4}" presName="diagram" presStyleCnt="0">
        <dgm:presLayoutVars>
          <dgm:dir/>
          <dgm:resizeHandles val="exact"/>
        </dgm:presLayoutVars>
      </dgm:prSet>
      <dgm:spPr/>
    </dgm:pt>
    <dgm:pt modelId="{F946903A-FDE7-439C-963B-D81D81B60F47}" type="pres">
      <dgm:prSet presAssocID="{CAF59136-76D5-41BC-8D1B-EB31F3B7CB99}" presName="node" presStyleLbl="node1" presStyleIdx="0" presStyleCnt="2">
        <dgm:presLayoutVars>
          <dgm:bulletEnabled val="1"/>
        </dgm:presLayoutVars>
      </dgm:prSet>
      <dgm:spPr/>
    </dgm:pt>
    <dgm:pt modelId="{85285B09-8E10-4631-829B-B17C5B7B0B77}" type="pres">
      <dgm:prSet presAssocID="{D4F31C44-264C-4A2C-B4FC-6A4A68F79B10}" presName="sibTrans" presStyleCnt="0"/>
      <dgm:spPr/>
    </dgm:pt>
    <dgm:pt modelId="{F0CD2E38-8622-4465-934C-615AAE815C7F}" type="pres">
      <dgm:prSet presAssocID="{EDB5CF43-DCB7-4899-8945-028FD4018C29}" presName="node" presStyleLbl="node1" presStyleIdx="1" presStyleCnt="2">
        <dgm:presLayoutVars>
          <dgm:bulletEnabled val="1"/>
        </dgm:presLayoutVars>
      </dgm:prSet>
      <dgm:spPr/>
    </dgm:pt>
  </dgm:ptLst>
  <dgm:cxnLst>
    <dgm:cxn modelId="{AAD91D05-59DC-435B-A75D-033171ADA5C7}" type="presOf" srcId="{CAF59136-76D5-41BC-8D1B-EB31F3B7CB99}" destId="{F946903A-FDE7-439C-963B-D81D81B60F47}" srcOrd="0" destOrd="0" presId="urn:microsoft.com/office/officeart/2005/8/layout/default"/>
    <dgm:cxn modelId="{6F1D1E06-128F-42ED-A214-7D2924369D40}" srcId="{47DC7A1A-A42F-4EEE-B588-B70186AD31C4}" destId="{EDB5CF43-DCB7-4899-8945-028FD4018C29}" srcOrd="1" destOrd="0" parTransId="{200C8AD8-7F2C-4EDE-9B3E-989AC2110721}" sibTransId="{09EF7C7C-9D73-4ABF-88B9-D6FC74E98CD9}"/>
    <dgm:cxn modelId="{E132D623-2FC2-44CC-9D07-F0361CCAA084}" type="presOf" srcId="{EDB5CF43-DCB7-4899-8945-028FD4018C29}" destId="{F0CD2E38-8622-4465-934C-615AAE815C7F}" srcOrd="0" destOrd="0" presId="urn:microsoft.com/office/officeart/2005/8/layout/default"/>
    <dgm:cxn modelId="{BA8591B0-C5DB-4987-B80D-86FEF9F44385}" srcId="{47DC7A1A-A42F-4EEE-B588-B70186AD31C4}" destId="{CAF59136-76D5-41BC-8D1B-EB31F3B7CB99}" srcOrd="0" destOrd="0" parTransId="{A8D1A956-4608-4A6D-A3E1-77D6940E3BB2}" sibTransId="{D4F31C44-264C-4A2C-B4FC-6A4A68F79B10}"/>
    <dgm:cxn modelId="{6DC7F0FA-CAF6-4D6C-B0BA-93A07478D602}" type="presOf" srcId="{47DC7A1A-A42F-4EEE-B588-B70186AD31C4}" destId="{828A8C44-8B6B-45D9-8F3E-9BAB45A99428}" srcOrd="0" destOrd="0" presId="urn:microsoft.com/office/officeart/2005/8/layout/default"/>
    <dgm:cxn modelId="{1C11A1C6-559A-4E92-9992-6E3255A3BB7E}" type="presParOf" srcId="{828A8C44-8B6B-45D9-8F3E-9BAB45A99428}" destId="{F946903A-FDE7-439C-963B-D81D81B60F47}" srcOrd="0" destOrd="0" presId="urn:microsoft.com/office/officeart/2005/8/layout/default"/>
    <dgm:cxn modelId="{31C63FDD-53BC-46FB-9AB4-73EDCDDC7461}" type="presParOf" srcId="{828A8C44-8B6B-45D9-8F3E-9BAB45A99428}" destId="{85285B09-8E10-4631-829B-B17C5B7B0B77}" srcOrd="1" destOrd="0" presId="urn:microsoft.com/office/officeart/2005/8/layout/default"/>
    <dgm:cxn modelId="{76509091-C528-46DE-A787-57193CD176B4}" type="presParOf" srcId="{828A8C44-8B6B-45D9-8F3E-9BAB45A99428}" destId="{F0CD2E38-8622-4465-934C-615AAE815C7F}"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DC7A1A-A42F-4EEE-B588-B70186AD31C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l-GR"/>
        </a:p>
      </dgm:t>
    </dgm:pt>
    <dgm:pt modelId="{CAF59136-76D5-41BC-8D1B-EB31F3B7CB99}">
      <dgm:prSet phldrT="[Text]"/>
      <dgm:spPr/>
      <dgm:t>
        <a:bodyPr/>
        <a:lstStyle/>
        <a:p>
          <a:r>
            <a:rPr lang="el-GR" dirty="0"/>
            <a:t>Η συμμετοχή νομικών προσώπων στην Κοιν.Σ.Επ. δεν μπορεί να υπερβαίνει το 1/3 του συνόλου των μελών της. </a:t>
          </a:r>
        </a:p>
      </dgm:t>
    </dgm:pt>
    <dgm:pt modelId="{A8D1A956-4608-4A6D-A3E1-77D6940E3BB2}" type="parTrans" cxnId="{BA8591B0-C5DB-4987-B80D-86FEF9F44385}">
      <dgm:prSet/>
      <dgm:spPr/>
      <dgm:t>
        <a:bodyPr/>
        <a:lstStyle/>
        <a:p>
          <a:endParaRPr lang="el-GR"/>
        </a:p>
      </dgm:t>
    </dgm:pt>
    <dgm:pt modelId="{D4F31C44-264C-4A2C-B4FC-6A4A68F79B10}" type="sibTrans" cxnId="{BA8591B0-C5DB-4987-B80D-86FEF9F44385}">
      <dgm:prSet/>
      <dgm:spPr/>
      <dgm:t>
        <a:bodyPr/>
        <a:lstStyle/>
        <a:p>
          <a:endParaRPr lang="el-GR"/>
        </a:p>
      </dgm:t>
    </dgm:pt>
    <dgm:pt modelId="{EDB5CF43-DCB7-4899-8945-028FD4018C29}">
      <dgm:prSet phldrT="[Text]"/>
      <dgm:spPr/>
      <dgm:t>
        <a:bodyPr/>
        <a:lstStyle/>
        <a:p>
          <a:r>
            <a:rPr lang="el-GR" dirty="0"/>
            <a:t>Δεν επιτρέπεται η συμμετοχή σε αυτήν των Οργανισμών Τοπικής Αυτοδιοίκησης (Ο.Τ.Α.) και των νομικών προσώπων δημοσίου δικαίου (Ν. Π.Δ.Δ.) που υπάγονται σε Ο.Τ. Α.. </a:t>
          </a:r>
        </a:p>
      </dgm:t>
    </dgm:pt>
    <dgm:pt modelId="{200C8AD8-7F2C-4EDE-9B3E-989AC2110721}" type="parTrans" cxnId="{6F1D1E06-128F-42ED-A214-7D2924369D40}">
      <dgm:prSet/>
      <dgm:spPr/>
      <dgm:t>
        <a:bodyPr/>
        <a:lstStyle/>
        <a:p>
          <a:endParaRPr lang="el-GR"/>
        </a:p>
      </dgm:t>
    </dgm:pt>
    <dgm:pt modelId="{09EF7C7C-9D73-4ABF-88B9-D6FC74E98CD9}" type="sibTrans" cxnId="{6F1D1E06-128F-42ED-A214-7D2924369D40}">
      <dgm:prSet/>
      <dgm:spPr/>
      <dgm:t>
        <a:bodyPr/>
        <a:lstStyle/>
        <a:p>
          <a:endParaRPr lang="el-GR"/>
        </a:p>
      </dgm:t>
    </dgm:pt>
    <dgm:pt modelId="{38CDC3D5-54FD-4481-926B-F2865A5038EB}">
      <dgm:prSet phldrT="[Text]"/>
      <dgm:spPr/>
      <dgm:t>
        <a:bodyPr/>
        <a:lstStyle/>
        <a:p>
          <a:r>
            <a:rPr lang="el-GR" dirty="0"/>
            <a:t>Κατ' εξαίρεση, στις Κοιν.Σ.Επ. Ένταξης, μπορούν να είναι μέλη νομικά πρόσωπα δημοσίου δικαίου και νομικά πρόσωπα ιδιωτικού δικαίου κατόπιν έγκρισης του δημόσιου φορέα που τα εποπτεύει. Μέλος μίας Κοιν.Σ.Επ. δεν μπορεί να είναι μέλος και άλλης Κοιν.Σ.Επ. με ίδια δραστηριότητα.</a:t>
          </a:r>
        </a:p>
      </dgm:t>
    </dgm:pt>
    <dgm:pt modelId="{6E3199C7-264D-480B-A9CF-1C0A2DB2350F}" type="parTrans" cxnId="{3B3080EF-A5BA-4C73-9289-275F70490E84}">
      <dgm:prSet/>
      <dgm:spPr/>
      <dgm:t>
        <a:bodyPr/>
        <a:lstStyle/>
        <a:p>
          <a:endParaRPr lang="el-GR"/>
        </a:p>
      </dgm:t>
    </dgm:pt>
    <dgm:pt modelId="{D279AD56-1B6E-4267-9DAA-354AB5BAB6E6}" type="sibTrans" cxnId="{3B3080EF-A5BA-4C73-9289-275F70490E84}">
      <dgm:prSet/>
      <dgm:spPr/>
      <dgm:t>
        <a:bodyPr/>
        <a:lstStyle/>
        <a:p>
          <a:endParaRPr lang="el-GR"/>
        </a:p>
      </dgm:t>
    </dgm:pt>
    <dgm:pt modelId="{9513B5AE-9DDE-4E82-B113-B63D9EE8B3D0}" type="pres">
      <dgm:prSet presAssocID="{47DC7A1A-A42F-4EEE-B588-B70186AD31C4}" presName="diagram" presStyleCnt="0">
        <dgm:presLayoutVars>
          <dgm:dir/>
          <dgm:resizeHandles val="exact"/>
        </dgm:presLayoutVars>
      </dgm:prSet>
      <dgm:spPr/>
    </dgm:pt>
    <dgm:pt modelId="{2D412AC9-041F-4379-9A29-AB0D89A584B3}" type="pres">
      <dgm:prSet presAssocID="{CAF59136-76D5-41BC-8D1B-EB31F3B7CB99}" presName="node" presStyleLbl="node1" presStyleIdx="0" presStyleCnt="3">
        <dgm:presLayoutVars>
          <dgm:bulletEnabled val="1"/>
        </dgm:presLayoutVars>
      </dgm:prSet>
      <dgm:spPr/>
    </dgm:pt>
    <dgm:pt modelId="{7A2137AE-7D8F-4DC4-AAB4-148C8364E8DB}" type="pres">
      <dgm:prSet presAssocID="{D4F31C44-264C-4A2C-B4FC-6A4A68F79B10}" presName="sibTrans" presStyleCnt="0"/>
      <dgm:spPr/>
    </dgm:pt>
    <dgm:pt modelId="{8B6F72FC-281A-4DB8-900D-6482C9734A91}" type="pres">
      <dgm:prSet presAssocID="{EDB5CF43-DCB7-4899-8945-028FD4018C29}" presName="node" presStyleLbl="node1" presStyleIdx="1" presStyleCnt="3">
        <dgm:presLayoutVars>
          <dgm:bulletEnabled val="1"/>
        </dgm:presLayoutVars>
      </dgm:prSet>
      <dgm:spPr/>
    </dgm:pt>
    <dgm:pt modelId="{FC7C6E10-654F-40E0-B7B5-2F481BFC26E6}" type="pres">
      <dgm:prSet presAssocID="{09EF7C7C-9D73-4ABF-88B9-D6FC74E98CD9}" presName="sibTrans" presStyleCnt="0"/>
      <dgm:spPr/>
    </dgm:pt>
    <dgm:pt modelId="{70DA42EF-6F2C-48CF-A511-16D6C15A25F9}" type="pres">
      <dgm:prSet presAssocID="{38CDC3D5-54FD-4481-926B-F2865A5038EB}" presName="node" presStyleLbl="node1" presStyleIdx="2" presStyleCnt="3">
        <dgm:presLayoutVars>
          <dgm:bulletEnabled val="1"/>
        </dgm:presLayoutVars>
      </dgm:prSet>
      <dgm:spPr/>
    </dgm:pt>
  </dgm:ptLst>
  <dgm:cxnLst>
    <dgm:cxn modelId="{6F1D1E06-128F-42ED-A214-7D2924369D40}" srcId="{47DC7A1A-A42F-4EEE-B588-B70186AD31C4}" destId="{EDB5CF43-DCB7-4899-8945-028FD4018C29}" srcOrd="1" destOrd="0" parTransId="{200C8AD8-7F2C-4EDE-9B3E-989AC2110721}" sibTransId="{09EF7C7C-9D73-4ABF-88B9-D6FC74E98CD9}"/>
    <dgm:cxn modelId="{70B6B413-6A02-4DCD-B07D-6F09AA5961FB}" type="presOf" srcId="{EDB5CF43-DCB7-4899-8945-028FD4018C29}" destId="{8B6F72FC-281A-4DB8-900D-6482C9734A91}" srcOrd="0" destOrd="0" presId="urn:microsoft.com/office/officeart/2005/8/layout/default"/>
    <dgm:cxn modelId="{BB63B533-9ED4-477D-8433-FF268795FDC5}" type="presOf" srcId="{38CDC3D5-54FD-4481-926B-F2865A5038EB}" destId="{70DA42EF-6F2C-48CF-A511-16D6C15A25F9}" srcOrd="0" destOrd="0" presId="urn:microsoft.com/office/officeart/2005/8/layout/default"/>
    <dgm:cxn modelId="{D68ABE6F-E9DF-4CBB-8AC6-4E5C97541778}" type="presOf" srcId="{47DC7A1A-A42F-4EEE-B588-B70186AD31C4}" destId="{9513B5AE-9DDE-4E82-B113-B63D9EE8B3D0}" srcOrd="0" destOrd="0" presId="urn:microsoft.com/office/officeart/2005/8/layout/default"/>
    <dgm:cxn modelId="{BA8591B0-C5DB-4987-B80D-86FEF9F44385}" srcId="{47DC7A1A-A42F-4EEE-B588-B70186AD31C4}" destId="{CAF59136-76D5-41BC-8D1B-EB31F3B7CB99}" srcOrd="0" destOrd="0" parTransId="{A8D1A956-4608-4A6D-A3E1-77D6940E3BB2}" sibTransId="{D4F31C44-264C-4A2C-B4FC-6A4A68F79B10}"/>
    <dgm:cxn modelId="{0498B3DD-0058-45C3-8BF0-47461882AFA4}" type="presOf" srcId="{CAF59136-76D5-41BC-8D1B-EB31F3B7CB99}" destId="{2D412AC9-041F-4379-9A29-AB0D89A584B3}" srcOrd="0" destOrd="0" presId="urn:microsoft.com/office/officeart/2005/8/layout/default"/>
    <dgm:cxn modelId="{3B3080EF-A5BA-4C73-9289-275F70490E84}" srcId="{47DC7A1A-A42F-4EEE-B588-B70186AD31C4}" destId="{38CDC3D5-54FD-4481-926B-F2865A5038EB}" srcOrd="2" destOrd="0" parTransId="{6E3199C7-264D-480B-A9CF-1C0A2DB2350F}" sibTransId="{D279AD56-1B6E-4267-9DAA-354AB5BAB6E6}"/>
    <dgm:cxn modelId="{66063BFF-A374-40B3-8E9C-FA3D40364255}" type="presParOf" srcId="{9513B5AE-9DDE-4E82-B113-B63D9EE8B3D0}" destId="{2D412AC9-041F-4379-9A29-AB0D89A584B3}" srcOrd="0" destOrd="0" presId="urn:microsoft.com/office/officeart/2005/8/layout/default"/>
    <dgm:cxn modelId="{2AD923B3-5CB6-4660-B853-021AC4B99F96}" type="presParOf" srcId="{9513B5AE-9DDE-4E82-B113-B63D9EE8B3D0}" destId="{7A2137AE-7D8F-4DC4-AAB4-148C8364E8DB}" srcOrd="1" destOrd="0" presId="urn:microsoft.com/office/officeart/2005/8/layout/default"/>
    <dgm:cxn modelId="{1DFF47DE-7C78-49AD-8A09-F02E91B76FEF}" type="presParOf" srcId="{9513B5AE-9DDE-4E82-B113-B63D9EE8B3D0}" destId="{8B6F72FC-281A-4DB8-900D-6482C9734A91}" srcOrd="2" destOrd="0" presId="urn:microsoft.com/office/officeart/2005/8/layout/default"/>
    <dgm:cxn modelId="{11376B42-B2E9-4166-AD69-1BFCC7D51EBD}" type="presParOf" srcId="{9513B5AE-9DDE-4E82-B113-B63D9EE8B3D0}" destId="{FC7C6E10-654F-40E0-B7B5-2F481BFC26E6}" srcOrd="3" destOrd="0" presId="urn:microsoft.com/office/officeart/2005/8/layout/default"/>
    <dgm:cxn modelId="{BA6287CE-F2BD-41DD-87F8-020B8558746B}" type="presParOf" srcId="{9513B5AE-9DDE-4E82-B113-B63D9EE8B3D0}" destId="{70DA42EF-6F2C-48CF-A511-16D6C15A25F9}"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93805B-5F1B-4873-A30B-54225F963FE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l-GR"/>
        </a:p>
      </dgm:t>
    </dgm:pt>
    <dgm:pt modelId="{8E926FA9-DB90-42EC-B8D9-419F716E60A9}">
      <dgm:prSet phldrT="[Text]"/>
      <dgm:spPr/>
      <dgm:t>
        <a:bodyPr/>
        <a:lstStyle/>
        <a:p>
          <a:r>
            <a:rPr lang="el-GR" dirty="0"/>
            <a:t>Κεφάλαιο σε Συνεταιριστικές μερίδες </a:t>
          </a:r>
        </a:p>
      </dgm:t>
    </dgm:pt>
    <dgm:pt modelId="{D65C6888-37B8-4E36-9503-FCE6C18D79E1}" type="sibTrans" cxnId="{93594869-088F-4F9A-BEF1-29D538C2E38F}">
      <dgm:prSet/>
      <dgm:spPr/>
      <dgm:t>
        <a:bodyPr/>
        <a:lstStyle/>
        <a:p>
          <a:endParaRPr lang="el-GR"/>
        </a:p>
      </dgm:t>
    </dgm:pt>
    <dgm:pt modelId="{249ABF64-E535-4E78-8E0C-3C587FA52548}" type="parTrans" cxnId="{93594869-088F-4F9A-BEF1-29D538C2E38F}">
      <dgm:prSet/>
      <dgm:spPr/>
      <dgm:t>
        <a:bodyPr/>
        <a:lstStyle/>
        <a:p>
          <a:endParaRPr lang="el-GR"/>
        </a:p>
      </dgm:t>
    </dgm:pt>
    <dgm:pt modelId="{9E8FDEE7-3A85-40F1-8FA8-1F4BD15FB780}">
      <dgm:prSet phldrT="[Text]" custT="1"/>
      <dgm:spPr/>
      <dgm:t>
        <a:bodyPr/>
        <a:lstStyle/>
        <a:p>
          <a:r>
            <a:rPr lang="el-GR" sz="1200" dirty="0"/>
            <a:t>Ο αριθμός και η ονομαστική τους αξία καθορίζονται από καταστατικό της </a:t>
          </a:r>
          <a:r>
            <a:rPr lang="el-GR" sz="1200" dirty="0" err="1"/>
            <a:t>επιχειρήσης</a:t>
          </a:r>
          <a:endParaRPr lang="el-GR" sz="1200" dirty="0"/>
        </a:p>
      </dgm:t>
    </dgm:pt>
    <dgm:pt modelId="{B8B75470-BEC8-46BB-B23D-14320C131542}" type="sibTrans" cxnId="{4A6BF15F-FF83-4939-A6FB-DC68F70D9516}">
      <dgm:prSet/>
      <dgm:spPr/>
      <dgm:t>
        <a:bodyPr/>
        <a:lstStyle/>
        <a:p>
          <a:endParaRPr lang="el-GR"/>
        </a:p>
      </dgm:t>
    </dgm:pt>
    <dgm:pt modelId="{804DD321-1B19-4556-BB70-6FF8EC80846E}" type="parTrans" cxnId="{4A6BF15F-FF83-4939-A6FB-DC68F70D9516}">
      <dgm:prSet/>
      <dgm:spPr/>
      <dgm:t>
        <a:bodyPr/>
        <a:lstStyle/>
        <a:p>
          <a:endParaRPr lang="el-GR"/>
        </a:p>
      </dgm:t>
    </dgm:pt>
    <dgm:pt modelId="{FFA5E770-65BC-4199-883C-8FC2E0CCBEBD}">
      <dgm:prSet phldrT="[Text]" custT="1"/>
      <dgm:spPr/>
      <dgm:t>
        <a:bodyPr/>
        <a:lstStyle/>
        <a:p>
          <a:r>
            <a:rPr lang="el-GR" sz="1200" dirty="0"/>
            <a:t>Κάθε μέλος διαθέτει από 1 υποχρεωτική συνεταιριστική μερίδα που δεν μπορεί να είναι κατώτερη από 100 ευρώ. Είναι ίση για όλα τα μέλη.  </a:t>
          </a:r>
        </a:p>
      </dgm:t>
    </dgm:pt>
    <dgm:pt modelId="{C8BF1F03-E668-4F32-B4FC-534E619F5731}" type="sibTrans" cxnId="{B32B216D-8A43-4D2A-92BF-E4E180F33CC7}">
      <dgm:prSet/>
      <dgm:spPr/>
      <dgm:t>
        <a:bodyPr/>
        <a:lstStyle/>
        <a:p>
          <a:endParaRPr lang="el-GR"/>
        </a:p>
      </dgm:t>
    </dgm:pt>
    <dgm:pt modelId="{D28F5C8B-4434-40CF-9CA9-6359A23575F7}" type="parTrans" cxnId="{B32B216D-8A43-4D2A-92BF-E4E180F33CC7}">
      <dgm:prSet/>
      <dgm:spPr/>
      <dgm:t>
        <a:bodyPr/>
        <a:lstStyle/>
        <a:p>
          <a:endParaRPr lang="el-GR"/>
        </a:p>
      </dgm:t>
    </dgm:pt>
    <dgm:pt modelId="{93DC648D-F417-4336-89E1-17E9656A6BBC}">
      <dgm:prSet phldrT="[Text]"/>
      <dgm:spPr/>
      <dgm:t>
        <a:bodyPr/>
        <a:lstStyle/>
        <a:p>
          <a:r>
            <a:rPr lang="el-GR" dirty="0"/>
            <a:t>Εταιρικές Υποχρεώσεις </a:t>
          </a:r>
        </a:p>
      </dgm:t>
    </dgm:pt>
    <dgm:pt modelId="{9DA92276-2EEC-449F-BD3F-DF1F8D223D96}" type="sibTrans" cxnId="{B2A7FC96-24BB-49CC-A80D-DAC81C202692}">
      <dgm:prSet/>
      <dgm:spPr/>
      <dgm:t>
        <a:bodyPr/>
        <a:lstStyle/>
        <a:p>
          <a:endParaRPr lang="el-GR"/>
        </a:p>
      </dgm:t>
    </dgm:pt>
    <dgm:pt modelId="{1E5E6659-7214-4BBE-B4DC-1C180F647FDE}" type="parTrans" cxnId="{B2A7FC96-24BB-49CC-A80D-DAC81C202692}">
      <dgm:prSet/>
      <dgm:spPr/>
      <dgm:t>
        <a:bodyPr/>
        <a:lstStyle/>
        <a:p>
          <a:endParaRPr lang="el-GR"/>
        </a:p>
      </dgm:t>
    </dgm:pt>
    <dgm:pt modelId="{052BF835-4B69-4353-9CB6-B7DBDA9AF33A}">
      <dgm:prSet phldrT="[Text]"/>
      <dgm:spPr/>
      <dgm:t>
        <a:bodyPr/>
        <a:lstStyle/>
        <a:p>
          <a:r>
            <a:rPr lang="el-GR" b="1" dirty="0"/>
            <a:t>Για γενικά χρέη</a:t>
          </a:r>
          <a:r>
            <a:rPr lang="el-GR" dirty="0"/>
            <a:t> → ευθύνεται μόνο η ΚΟΙΝΣΕΠ.</a:t>
          </a:r>
        </a:p>
      </dgm:t>
    </dgm:pt>
    <dgm:pt modelId="{DBC73AD9-590E-4453-95B3-A61BF25858F9}" type="sibTrans" cxnId="{B4D9BC1E-DB87-439E-8B11-7B0CC46201E7}">
      <dgm:prSet/>
      <dgm:spPr/>
      <dgm:t>
        <a:bodyPr/>
        <a:lstStyle/>
        <a:p>
          <a:endParaRPr lang="el-GR"/>
        </a:p>
      </dgm:t>
    </dgm:pt>
    <dgm:pt modelId="{C12A563F-12E9-43D3-B8C3-2E3CA03D292E}" type="parTrans" cxnId="{B4D9BC1E-DB87-439E-8B11-7B0CC46201E7}">
      <dgm:prSet/>
      <dgm:spPr/>
      <dgm:t>
        <a:bodyPr/>
        <a:lstStyle/>
        <a:p>
          <a:endParaRPr lang="el-GR"/>
        </a:p>
      </dgm:t>
    </dgm:pt>
    <dgm:pt modelId="{C8F057D5-03D6-4B5A-8102-EC00B4575252}">
      <dgm:prSet phldrT="[Text]"/>
      <dgm:spPr/>
      <dgm:t>
        <a:bodyPr/>
        <a:lstStyle/>
        <a:p>
          <a:r>
            <a:rPr lang="el-GR" dirty="0"/>
            <a:t>Μητρώο </a:t>
          </a:r>
        </a:p>
      </dgm:t>
    </dgm:pt>
    <dgm:pt modelId="{7364A0A5-CFDA-42CE-B8D7-E1EB3A9C8B76}" type="sibTrans" cxnId="{3D6FDAD4-D343-46FA-8160-7C46A9C2E898}">
      <dgm:prSet/>
      <dgm:spPr/>
      <dgm:t>
        <a:bodyPr/>
        <a:lstStyle/>
        <a:p>
          <a:endParaRPr lang="el-GR"/>
        </a:p>
      </dgm:t>
    </dgm:pt>
    <dgm:pt modelId="{BEEB6E17-1F11-4C19-B5B9-F6CCCBDB7676}" type="parTrans" cxnId="{3D6FDAD4-D343-46FA-8160-7C46A9C2E898}">
      <dgm:prSet/>
      <dgm:spPr/>
      <dgm:t>
        <a:bodyPr/>
        <a:lstStyle/>
        <a:p>
          <a:endParaRPr lang="el-GR"/>
        </a:p>
      </dgm:t>
    </dgm:pt>
    <dgm:pt modelId="{2C13C220-7942-4281-978F-CB8F0FC7F4E8}">
      <dgm:prSet phldrT="[Text]" custT="1"/>
      <dgm:spPr/>
      <dgm:t>
        <a:bodyPr/>
        <a:lstStyle/>
        <a:p>
          <a:r>
            <a:rPr lang="el-GR" sz="1200" dirty="0"/>
            <a:t>Καταστατικό και μεταβολές </a:t>
          </a:r>
        </a:p>
      </dgm:t>
    </dgm:pt>
    <dgm:pt modelId="{CCDFDF74-E544-4542-9974-4313AA97DA0E}" type="sibTrans" cxnId="{010C7BBC-1350-4A89-BE45-8E2830667CD9}">
      <dgm:prSet/>
      <dgm:spPr/>
      <dgm:t>
        <a:bodyPr/>
        <a:lstStyle/>
        <a:p>
          <a:endParaRPr lang="el-GR"/>
        </a:p>
      </dgm:t>
    </dgm:pt>
    <dgm:pt modelId="{1DCDC4B5-FA24-4874-9F23-B5E5250E0EFE}" type="parTrans" cxnId="{010C7BBC-1350-4A89-BE45-8E2830667CD9}">
      <dgm:prSet/>
      <dgm:spPr/>
      <dgm:t>
        <a:bodyPr/>
        <a:lstStyle/>
        <a:p>
          <a:endParaRPr lang="el-GR"/>
        </a:p>
      </dgm:t>
    </dgm:pt>
    <dgm:pt modelId="{CD713E51-728B-4965-BB81-D089F277DDB7}">
      <dgm:prSet phldrT="[Text]" custT="1"/>
      <dgm:spPr/>
      <dgm:t>
        <a:bodyPr/>
        <a:lstStyle/>
        <a:p>
          <a:r>
            <a:rPr lang="el-GR" sz="1200" dirty="0"/>
            <a:t>Ετήσιος προγραμματισμός, απολογισμός, ισολογισμός ή οικονομική κατάσταση αποτελεσμάτων (έγκριση από Γενική Συνέλευση μελών)</a:t>
          </a:r>
        </a:p>
      </dgm:t>
    </dgm:pt>
    <dgm:pt modelId="{D0B183A4-DD8F-45C6-A533-0FD6D569EF6A}" type="sibTrans" cxnId="{E7BD504A-0D63-445A-B13D-0B57C23753AA}">
      <dgm:prSet/>
      <dgm:spPr/>
      <dgm:t>
        <a:bodyPr/>
        <a:lstStyle/>
        <a:p>
          <a:endParaRPr lang="el-GR"/>
        </a:p>
      </dgm:t>
    </dgm:pt>
    <dgm:pt modelId="{233A30D9-A759-45B8-9A5F-05ED5466DB9C}" type="parTrans" cxnId="{E7BD504A-0D63-445A-B13D-0B57C23753AA}">
      <dgm:prSet/>
      <dgm:spPr/>
      <dgm:t>
        <a:bodyPr/>
        <a:lstStyle/>
        <a:p>
          <a:endParaRPr lang="el-GR"/>
        </a:p>
      </dgm:t>
    </dgm:pt>
    <dgm:pt modelId="{39131F18-93B8-4C05-9C8B-A4F9C0008612}">
      <dgm:prSet/>
      <dgm:spPr/>
      <dgm:t>
        <a:bodyPr/>
        <a:lstStyle/>
        <a:p>
          <a:pPr>
            <a:buNone/>
          </a:pPr>
          <a:r>
            <a:rPr lang="el-GR" b="1" dirty="0"/>
            <a:t>Για χρέη προς το Δημόσιο</a:t>
          </a:r>
          <a:r>
            <a:rPr lang="el-GR" dirty="0"/>
            <a:t> → ευθύνεται και ο διαχειριστής/πρόεδρος προσωπικά μαζί με την ΚΟΙΝΣΕΠ, αλλά μπορεί να στραφεί εναντίον των μελών για να μοιραστεί το βάρος.</a:t>
          </a:r>
        </a:p>
      </dgm:t>
    </dgm:pt>
    <dgm:pt modelId="{757E052F-B16A-469D-8113-B182F7CD02D7}" type="parTrans" cxnId="{658F7E72-6BE9-440D-80BB-0CC27A61CA1E}">
      <dgm:prSet/>
      <dgm:spPr/>
      <dgm:t>
        <a:bodyPr/>
        <a:lstStyle/>
        <a:p>
          <a:endParaRPr lang="el-GR"/>
        </a:p>
      </dgm:t>
    </dgm:pt>
    <dgm:pt modelId="{DF2A6107-36DC-4DB0-B22A-1CD86988B4FC}" type="sibTrans" cxnId="{658F7E72-6BE9-440D-80BB-0CC27A61CA1E}">
      <dgm:prSet/>
      <dgm:spPr/>
      <dgm:t>
        <a:bodyPr/>
        <a:lstStyle/>
        <a:p>
          <a:endParaRPr lang="el-GR"/>
        </a:p>
      </dgm:t>
    </dgm:pt>
    <dgm:pt modelId="{710FA571-D040-43C5-9113-960E1BBCEE51}">
      <dgm:prSet phldrT="[Text]" custT="1"/>
      <dgm:spPr/>
      <dgm:t>
        <a:bodyPr/>
        <a:lstStyle/>
        <a:p>
          <a:pPr>
            <a:buNone/>
          </a:pPr>
          <a:r>
            <a:rPr lang="el-GR" sz="1200" b="0" dirty="0"/>
            <a:t>Δεν εκφράζεται σε μετοχές αλλά σε συνεταιριστικές μερίδες</a:t>
          </a:r>
        </a:p>
      </dgm:t>
    </dgm:pt>
    <dgm:pt modelId="{7D9D7A7F-EDB0-4A21-9187-85A1467B563F}" type="parTrans" cxnId="{87300E7A-6ACF-42BB-862A-92467A2EEAD9}">
      <dgm:prSet/>
      <dgm:spPr/>
      <dgm:t>
        <a:bodyPr/>
        <a:lstStyle/>
        <a:p>
          <a:endParaRPr lang="el-GR"/>
        </a:p>
      </dgm:t>
    </dgm:pt>
    <dgm:pt modelId="{13ABF49D-3F48-4544-872A-B7502BE52089}" type="sibTrans" cxnId="{87300E7A-6ACF-42BB-862A-92467A2EEAD9}">
      <dgm:prSet/>
      <dgm:spPr/>
      <dgm:t>
        <a:bodyPr/>
        <a:lstStyle/>
        <a:p>
          <a:endParaRPr lang="el-GR"/>
        </a:p>
      </dgm:t>
    </dgm:pt>
    <dgm:pt modelId="{496F2444-AF72-4089-944C-AB5B2F8CFD9B}">
      <dgm:prSet phldrT="[Text]" custT="1"/>
      <dgm:spPr/>
      <dgm:t>
        <a:bodyPr/>
        <a:lstStyle/>
        <a:p>
          <a:r>
            <a:rPr lang="el-GR" sz="1200" dirty="0"/>
            <a:t>Ανώτατο 6 (5 προαιρετικές)</a:t>
          </a:r>
        </a:p>
      </dgm:t>
    </dgm:pt>
    <dgm:pt modelId="{4AD202BE-7B85-43D4-B619-CEE9D28D3C48}" type="parTrans" cxnId="{5F7F0360-1EFB-41D9-9949-3601A0AE0F86}">
      <dgm:prSet/>
      <dgm:spPr/>
      <dgm:t>
        <a:bodyPr/>
        <a:lstStyle/>
        <a:p>
          <a:endParaRPr lang="el-GR"/>
        </a:p>
      </dgm:t>
    </dgm:pt>
    <dgm:pt modelId="{FDF331D6-1730-497F-B6D7-E424100C0106}" type="sibTrans" cxnId="{5F7F0360-1EFB-41D9-9949-3601A0AE0F86}">
      <dgm:prSet/>
      <dgm:spPr/>
      <dgm:t>
        <a:bodyPr/>
        <a:lstStyle/>
        <a:p>
          <a:endParaRPr lang="el-GR"/>
        </a:p>
      </dgm:t>
    </dgm:pt>
    <dgm:pt modelId="{9C0FC57F-024E-4C56-888E-E401E90CA01C}" type="pres">
      <dgm:prSet presAssocID="{E193805B-5F1B-4873-A30B-54225F963FE7}" presName="Name0" presStyleCnt="0">
        <dgm:presLayoutVars>
          <dgm:dir/>
          <dgm:animLvl val="lvl"/>
          <dgm:resizeHandles val="exact"/>
        </dgm:presLayoutVars>
      </dgm:prSet>
      <dgm:spPr/>
    </dgm:pt>
    <dgm:pt modelId="{F12B83E1-5C48-4558-B206-B971938F0691}" type="pres">
      <dgm:prSet presAssocID="{C8F057D5-03D6-4B5A-8102-EC00B4575252}" presName="linNode" presStyleCnt="0"/>
      <dgm:spPr/>
    </dgm:pt>
    <dgm:pt modelId="{3481031E-71BB-4EED-9EFB-136C996F3488}" type="pres">
      <dgm:prSet presAssocID="{C8F057D5-03D6-4B5A-8102-EC00B4575252}" presName="parentText" presStyleLbl="node1" presStyleIdx="0" presStyleCnt="3">
        <dgm:presLayoutVars>
          <dgm:chMax val="1"/>
          <dgm:bulletEnabled val="1"/>
        </dgm:presLayoutVars>
      </dgm:prSet>
      <dgm:spPr/>
    </dgm:pt>
    <dgm:pt modelId="{31C3ACB4-0FC1-4539-A40C-C6237F5DE578}" type="pres">
      <dgm:prSet presAssocID="{C8F057D5-03D6-4B5A-8102-EC00B4575252}" presName="descendantText" presStyleLbl="alignAccFollowNode1" presStyleIdx="0" presStyleCnt="3">
        <dgm:presLayoutVars>
          <dgm:bulletEnabled val="1"/>
        </dgm:presLayoutVars>
      </dgm:prSet>
      <dgm:spPr/>
    </dgm:pt>
    <dgm:pt modelId="{77530BB0-CD65-4663-84D8-834F5CCBC4B1}" type="pres">
      <dgm:prSet presAssocID="{7364A0A5-CFDA-42CE-B8D7-E1EB3A9C8B76}" presName="sp" presStyleCnt="0"/>
      <dgm:spPr/>
    </dgm:pt>
    <dgm:pt modelId="{5D94E367-E854-4CC2-9E21-A643DC38D6FD}" type="pres">
      <dgm:prSet presAssocID="{8E926FA9-DB90-42EC-B8D9-419F716E60A9}" presName="linNode" presStyleCnt="0"/>
      <dgm:spPr/>
    </dgm:pt>
    <dgm:pt modelId="{0C037485-F9EF-4187-ACA2-ED13009BB722}" type="pres">
      <dgm:prSet presAssocID="{8E926FA9-DB90-42EC-B8D9-419F716E60A9}" presName="parentText" presStyleLbl="node1" presStyleIdx="1" presStyleCnt="3">
        <dgm:presLayoutVars>
          <dgm:chMax val="1"/>
          <dgm:bulletEnabled val="1"/>
        </dgm:presLayoutVars>
      </dgm:prSet>
      <dgm:spPr/>
    </dgm:pt>
    <dgm:pt modelId="{20ED2494-88A5-4129-B634-AFB2181DA157}" type="pres">
      <dgm:prSet presAssocID="{8E926FA9-DB90-42EC-B8D9-419F716E60A9}" presName="descendantText" presStyleLbl="alignAccFollowNode1" presStyleIdx="1" presStyleCnt="3">
        <dgm:presLayoutVars>
          <dgm:bulletEnabled val="1"/>
        </dgm:presLayoutVars>
      </dgm:prSet>
      <dgm:spPr/>
    </dgm:pt>
    <dgm:pt modelId="{D1EB15EA-7AFD-4A20-BFDF-7694C7D3AC8F}" type="pres">
      <dgm:prSet presAssocID="{D65C6888-37B8-4E36-9503-FCE6C18D79E1}" presName="sp" presStyleCnt="0"/>
      <dgm:spPr/>
    </dgm:pt>
    <dgm:pt modelId="{444576F1-9952-4E8B-8D86-FD80C67BC4F3}" type="pres">
      <dgm:prSet presAssocID="{93DC648D-F417-4336-89E1-17E9656A6BBC}" presName="linNode" presStyleCnt="0"/>
      <dgm:spPr/>
    </dgm:pt>
    <dgm:pt modelId="{AE8DFE77-07AA-4237-A89F-116AAC872EB6}" type="pres">
      <dgm:prSet presAssocID="{93DC648D-F417-4336-89E1-17E9656A6BBC}" presName="parentText" presStyleLbl="node1" presStyleIdx="2" presStyleCnt="3">
        <dgm:presLayoutVars>
          <dgm:chMax val="1"/>
          <dgm:bulletEnabled val="1"/>
        </dgm:presLayoutVars>
      </dgm:prSet>
      <dgm:spPr/>
    </dgm:pt>
    <dgm:pt modelId="{962952DB-A321-42E0-824B-69642C5DB135}" type="pres">
      <dgm:prSet presAssocID="{93DC648D-F417-4336-89E1-17E9656A6BBC}" presName="descendantText" presStyleLbl="alignAccFollowNode1" presStyleIdx="2" presStyleCnt="3">
        <dgm:presLayoutVars>
          <dgm:bulletEnabled val="1"/>
        </dgm:presLayoutVars>
      </dgm:prSet>
      <dgm:spPr/>
    </dgm:pt>
  </dgm:ptLst>
  <dgm:cxnLst>
    <dgm:cxn modelId="{3268D803-45FC-4C72-B400-37B5C93F284A}" type="presOf" srcId="{93DC648D-F417-4336-89E1-17E9656A6BBC}" destId="{AE8DFE77-07AA-4237-A89F-116AAC872EB6}" srcOrd="0" destOrd="0" presId="urn:microsoft.com/office/officeart/2005/8/layout/vList5"/>
    <dgm:cxn modelId="{559CE518-0EA3-4D7F-9C90-6004F01EA29B}" type="presOf" srcId="{FFA5E770-65BC-4199-883C-8FC2E0CCBEBD}" destId="{20ED2494-88A5-4129-B634-AFB2181DA157}" srcOrd="0" destOrd="2" presId="urn:microsoft.com/office/officeart/2005/8/layout/vList5"/>
    <dgm:cxn modelId="{B4D9BC1E-DB87-439E-8B11-7B0CC46201E7}" srcId="{93DC648D-F417-4336-89E1-17E9656A6BBC}" destId="{052BF835-4B69-4353-9CB6-B7DBDA9AF33A}" srcOrd="0" destOrd="0" parTransId="{C12A563F-12E9-43D3-B8C3-2E3CA03D292E}" sibTransId="{DBC73AD9-590E-4453-95B3-A61BF25858F9}"/>
    <dgm:cxn modelId="{0CABF729-F9A4-4F94-A151-4E0BC47F26F3}" type="presOf" srcId="{C8F057D5-03D6-4B5A-8102-EC00B4575252}" destId="{3481031E-71BB-4EED-9EFB-136C996F3488}" srcOrd="0" destOrd="0" presId="urn:microsoft.com/office/officeart/2005/8/layout/vList5"/>
    <dgm:cxn modelId="{4A6BF15F-FF83-4939-A6FB-DC68F70D9516}" srcId="{8E926FA9-DB90-42EC-B8D9-419F716E60A9}" destId="{9E8FDEE7-3A85-40F1-8FA8-1F4BD15FB780}" srcOrd="1" destOrd="0" parTransId="{804DD321-1B19-4556-BB70-6FF8EC80846E}" sibTransId="{B8B75470-BEC8-46BB-B23D-14320C131542}"/>
    <dgm:cxn modelId="{5F7F0360-1EFB-41D9-9949-3601A0AE0F86}" srcId="{8E926FA9-DB90-42EC-B8D9-419F716E60A9}" destId="{496F2444-AF72-4089-944C-AB5B2F8CFD9B}" srcOrd="3" destOrd="0" parTransId="{4AD202BE-7B85-43D4-B619-CEE9D28D3C48}" sibTransId="{FDF331D6-1730-497F-B6D7-E424100C0106}"/>
    <dgm:cxn modelId="{93594869-088F-4F9A-BEF1-29D538C2E38F}" srcId="{E193805B-5F1B-4873-A30B-54225F963FE7}" destId="{8E926FA9-DB90-42EC-B8D9-419F716E60A9}" srcOrd="1" destOrd="0" parTransId="{249ABF64-E535-4E78-8E0C-3C587FA52548}" sibTransId="{D65C6888-37B8-4E36-9503-FCE6C18D79E1}"/>
    <dgm:cxn modelId="{E7BD504A-0D63-445A-B13D-0B57C23753AA}" srcId="{C8F057D5-03D6-4B5A-8102-EC00B4575252}" destId="{CD713E51-728B-4965-BB81-D089F277DDB7}" srcOrd="1" destOrd="0" parTransId="{233A30D9-A759-45B8-9A5F-05ED5466DB9C}" sibTransId="{D0B183A4-DD8F-45C6-A533-0FD6D569EF6A}"/>
    <dgm:cxn modelId="{B32B216D-8A43-4D2A-92BF-E4E180F33CC7}" srcId="{8E926FA9-DB90-42EC-B8D9-419F716E60A9}" destId="{FFA5E770-65BC-4199-883C-8FC2E0CCBEBD}" srcOrd="2" destOrd="0" parTransId="{D28F5C8B-4434-40CF-9CA9-6359A23575F7}" sibTransId="{C8BF1F03-E668-4F32-B4FC-534E619F5731}"/>
    <dgm:cxn modelId="{6749AB71-22DF-44A0-84E8-961E894B6CC4}" type="presOf" srcId="{E193805B-5F1B-4873-A30B-54225F963FE7}" destId="{9C0FC57F-024E-4C56-888E-E401E90CA01C}" srcOrd="0" destOrd="0" presId="urn:microsoft.com/office/officeart/2005/8/layout/vList5"/>
    <dgm:cxn modelId="{658F7E72-6BE9-440D-80BB-0CC27A61CA1E}" srcId="{93DC648D-F417-4336-89E1-17E9656A6BBC}" destId="{39131F18-93B8-4C05-9C8B-A4F9C0008612}" srcOrd="1" destOrd="0" parTransId="{757E052F-B16A-469D-8113-B182F7CD02D7}" sibTransId="{DF2A6107-36DC-4DB0-B22A-1CD86988B4FC}"/>
    <dgm:cxn modelId="{995C0A75-F072-4E0D-A967-5038F73F703D}" type="presOf" srcId="{2C13C220-7942-4281-978F-CB8F0FC7F4E8}" destId="{31C3ACB4-0FC1-4539-A40C-C6237F5DE578}" srcOrd="0" destOrd="0" presId="urn:microsoft.com/office/officeart/2005/8/layout/vList5"/>
    <dgm:cxn modelId="{87300E7A-6ACF-42BB-862A-92467A2EEAD9}" srcId="{8E926FA9-DB90-42EC-B8D9-419F716E60A9}" destId="{710FA571-D040-43C5-9113-960E1BBCEE51}" srcOrd="0" destOrd="0" parTransId="{7D9D7A7F-EDB0-4A21-9187-85A1467B563F}" sibTransId="{13ABF49D-3F48-4544-872A-B7502BE52089}"/>
    <dgm:cxn modelId="{2CBC4891-698D-47D6-BDB5-7F0DDD9F265A}" type="presOf" srcId="{052BF835-4B69-4353-9CB6-B7DBDA9AF33A}" destId="{962952DB-A321-42E0-824B-69642C5DB135}" srcOrd="0" destOrd="0" presId="urn:microsoft.com/office/officeart/2005/8/layout/vList5"/>
    <dgm:cxn modelId="{B2A7FC96-24BB-49CC-A80D-DAC81C202692}" srcId="{E193805B-5F1B-4873-A30B-54225F963FE7}" destId="{93DC648D-F417-4336-89E1-17E9656A6BBC}" srcOrd="2" destOrd="0" parTransId="{1E5E6659-7214-4BBE-B4DC-1C180F647FDE}" sibTransId="{9DA92276-2EEC-449F-BD3F-DF1F8D223D96}"/>
    <dgm:cxn modelId="{2854B3A7-C550-4320-92C9-1B980E11BE1F}" type="presOf" srcId="{9E8FDEE7-3A85-40F1-8FA8-1F4BD15FB780}" destId="{20ED2494-88A5-4129-B634-AFB2181DA157}" srcOrd="0" destOrd="1" presId="urn:microsoft.com/office/officeart/2005/8/layout/vList5"/>
    <dgm:cxn modelId="{010C7BBC-1350-4A89-BE45-8E2830667CD9}" srcId="{C8F057D5-03D6-4B5A-8102-EC00B4575252}" destId="{2C13C220-7942-4281-978F-CB8F0FC7F4E8}" srcOrd="0" destOrd="0" parTransId="{1DCDC4B5-FA24-4874-9F23-B5E5250E0EFE}" sibTransId="{CCDFDF74-E544-4542-9974-4313AA97DA0E}"/>
    <dgm:cxn modelId="{D3A19ECB-5F2E-4CD2-9AD6-D1920C076E63}" type="presOf" srcId="{CD713E51-728B-4965-BB81-D089F277DDB7}" destId="{31C3ACB4-0FC1-4539-A40C-C6237F5DE578}" srcOrd="0" destOrd="1" presId="urn:microsoft.com/office/officeart/2005/8/layout/vList5"/>
    <dgm:cxn modelId="{2227DCCB-CCCD-4C3C-B2F5-710042491A8A}" type="presOf" srcId="{39131F18-93B8-4C05-9C8B-A4F9C0008612}" destId="{962952DB-A321-42E0-824B-69642C5DB135}" srcOrd="0" destOrd="1" presId="urn:microsoft.com/office/officeart/2005/8/layout/vList5"/>
    <dgm:cxn modelId="{3D6FDAD4-D343-46FA-8160-7C46A9C2E898}" srcId="{E193805B-5F1B-4873-A30B-54225F963FE7}" destId="{C8F057D5-03D6-4B5A-8102-EC00B4575252}" srcOrd="0" destOrd="0" parTransId="{BEEB6E17-1F11-4C19-B5B9-F6CCCBDB7676}" sibTransId="{7364A0A5-CFDA-42CE-B8D7-E1EB3A9C8B76}"/>
    <dgm:cxn modelId="{D49102D9-B3DE-4FC7-99BE-277D724C49A4}" type="presOf" srcId="{496F2444-AF72-4089-944C-AB5B2F8CFD9B}" destId="{20ED2494-88A5-4129-B634-AFB2181DA157}" srcOrd="0" destOrd="3" presId="urn:microsoft.com/office/officeart/2005/8/layout/vList5"/>
    <dgm:cxn modelId="{FD5916DF-9355-4BC5-B843-B9F0A291EFEC}" type="presOf" srcId="{710FA571-D040-43C5-9113-960E1BBCEE51}" destId="{20ED2494-88A5-4129-B634-AFB2181DA157}" srcOrd="0" destOrd="0" presId="urn:microsoft.com/office/officeart/2005/8/layout/vList5"/>
    <dgm:cxn modelId="{5F3938E6-6385-42B2-9389-3B34C115AAF3}" type="presOf" srcId="{8E926FA9-DB90-42EC-B8D9-419F716E60A9}" destId="{0C037485-F9EF-4187-ACA2-ED13009BB722}" srcOrd="0" destOrd="0" presId="urn:microsoft.com/office/officeart/2005/8/layout/vList5"/>
    <dgm:cxn modelId="{FDA3014F-0B0A-4854-8E72-09811A2CD608}" type="presParOf" srcId="{9C0FC57F-024E-4C56-888E-E401E90CA01C}" destId="{F12B83E1-5C48-4558-B206-B971938F0691}" srcOrd="0" destOrd="0" presId="urn:microsoft.com/office/officeart/2005/8/layout/vList5"/>
    <dgm:cxn modelId="{2243C4A0-1272-4BB7-9689-E82979B66A76}" type="presParOf" srcId="{F12B83E1-5C48-4558-B206-B971938F0691}" destId="{3481031E-71BB-4EED-9EFB-136C996F3488}" srcOrd="0" destOrd="0" presId="urn:microsoft.com/office/officeart/2005/8/layout/vList5"/>
    <dgm:cxn modelId="{F48A0E2E-FF86-494E-80DB-E183EA6C0DEA}" type="presParOf" srcId="{F12B83E1-5C48-4558-B206-B971938F0691}" destId="{31C3ACB4-0FC1-4539-A40C-C6237F5DE578}" srcOrd="1" destOrd="0" presId="urn:microsoft.com/office/officeart/2005/8/layout/vList5"/>
    <dgm:cxn modelId="{C43A1159-DD38-40AA-98E4-26A06B9BE926}" type="presParOf" srcId="{9C0FC57F-024E-4C56-888E-E401E90CA01C}" destId="{77530BB0-CD65-4663-84D8-834F5CCBC4B1}" srcOrd="1" destOrd="0" presId="urn:microsoft.com/office/officeart/2005/8/layout/vList5"/>
    <dgm:cxn modelId="{7F2932FB-D64C-49C3-B9AC-2434344A28BA}" type="presParOf" srcId="{9C0FC57F-024E-4C56-888E-E401E90CA01C}" destId="{5D94E367-E854-4CC2-9E21-A643DC38D6FD}" srcOrd="2" destOrd="0" presId="urn:microsoft.com/office/officeart/2005/8/layout/vList5"/>
    <dgm:cxn modelId="{A6750734-FE9D-4C6E-9647-A6E904330991}" type="presParOf" srcId="{5D94E367-E854-4CC2-9E21-A643DC38D6FD}" destId="{0C037485-F9EF-4187-ACA2-ED13009BB722}" srcOrd="0" destOrd="0" presId="urn:microsoft.com/office/officeart/2005/8/layout/vList5"/>
    <dgm:cxn modelId="{8F58D4E1-416F-45DE-9C70-B2570BE248A3}" type="presParOf" srcId="{5D94E367-E854-4CC2-9E21-A643DC38D6FD}" destId="{20ED2494-88A5-4129-B634-AFB2181DA157}" srcOrd="1" destOrd="0" presId="urn:microsoft.com/office/officeart/2005/8/layout/vList5"/>
    <dgm:cxn modelId="{0C2911F1-D791-4ADD-B4B6-823B57862B2E}" type="presParOf" srcId="{9C0FC57F-024E-4C56-888E-E401E90CA01C}" destId="{D1EB15EA-7AFD-4A20-BFDF-7694C7D3AC8F}" srcOrd="3" destOrd="0" presId="urn:microsoft.com/office/officeart/2005/8/layout/vList5"/>
    <dgm:cxn modelId="{EA4BFC22-E74C-4360-98FF-179BE82A8767}" type="presParOf" srcId="{9C0FC57F-024E-4C56-888E-E401E90CA01C}" destId="{444576F1-9952-4E8B-8D86-FD80C67BC4F3}" srcOrd="4" destOrd="0" presId="urn:microsoft.com/office/officeart/2005/8/layout/vList5"/>
    <dgm:cxn modelId="{F690CF52-E80C-43E6-B232-ABC632061797}" type="presParOf" srcId="{444576F1-9952-4E8B-8D86-FD80C67BC4F3}" destId="{AE8DFE77-07AA-4237-A89F-116AAC872EB6}" srcOrd="0" destOrd="0" presId="urn:microsoft.com/office/officeart/2005/8/layout/vList5"/>
    <dgm:cxn modelId="{07D6DE1A-9E89-48F7-A70B-C9BD66D0B4F3}" type="presParOf" srcId="{444576F1-9952-4E8B-8D86-FD80C67BC4F3}" destId="{962952DB-A321-42E0-824B-69642C5DB1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DC7A1A-A42F-4EEE-B588-B70186AD31C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l-GR"/>
        </a:p>
      </dgm:t>
    </dgm:pt>
    <dgm:pt modelId="{CAF59136-76D5-41BC-8D1B-EB31F3B7CB99}">
      <dgm:prSet phldrT="[Text]"/>
      <dgm:spPr/>
      <dgm:t>
        <a:bodyPr/>
        <a:lstStyle/>
        <a:p>
          <a:pPr marL="0" marR="0" lvl="0" indent="0" defTabSz="914400" eaLnBrk="1" fontAlgn="auto" latinLnBrk="0" hangingPunct="1">
            <a:spcBef>
              <a:spcPts val="0"/>
            </a:spcBef>
            <a:spcAft>
              <a:spcPts val="0"/>
            </a:spcAft>
            <a:buClrTx/>
            <a:buSzTx/>
            <a:buFontTx/>
            <a:buNone/>
            <a:tabLst/>
            <a:defRPr/>
          </a:pPr>
          <a:r>
            <a:rPr lang="el-GR" dirty="0"/>
            <a:t>Εκτελεστικό Διοικητικό Όργανο των ΚΟΙΝΣΕΠ είναι η Διοικούσα Επιτροπή (Δ.Ε.) η οποία απαρτίζεται από τον Πρόεδρο και δύο (2) τουλάχιστον μέλη, εκ των οποίων ένας φέρει την ιδιότητα του Γραμματέα και ένας του Ταμία. Σε κάθε περίπτωση ο συνολικός αριθμός των μελών της πρέπει να είναι περιττός αριθμός. Τα μέλη της Δ.Ε. εκλέγονται από τη Γενική Συνέλευση. Η ιδιότητα του μέλους Διοικούσας Επιτροπής είναι άμισθη. Αν η </a:t>
          </a:r>
          <a:r>
            <a:rPr lang="el-GR" dirty="0" err="1"/>
            <a:t>Κοιν.Σ.Επ</a:t>
          </a:r>
          <a:r>
            <a:rPr lang="el-GR" dirty="0"/>
            <a:t>. έχει μόνο πέντε (5) μέλη, αντί Διοικούσας Επιτροπής, τα μέλη μπορεί να εκλέξουν διαχειριστή, ο οποίος αναλαμβάνει όλες τις αρμοδιότητες της Διοικούσας Επιτροπής. (Ν1667/1986)</a:t>
          </a:r>
        </a:p>
      </dgm:t>
    </dgm:pt>
    <dgm:pt modelId="{A8D1A956-4608-4A6D-A3E1-77D6940E3BB2}" type="parTrans" cxnId="{BA8591B0-C5DB-4987-B80D-86FEF9F44385}">
      <dgm:prSet/>
      <dgm:spPr/>
      <dgm:t>
        <a:bodyPr/>
        <a:lstStyle/>
        <a:p>
          <a:endParaRPr lang="el-GR"/>
        </a:p>
      </dgm:t>
    </dgm:pt>
    <dgm:pt modelId="{D4F31C44-264C-4A2C-B4FC-6A4A68F79B10}" type="sibTrans" cxnId="{BA8591B0-C5DB-4987-B80D-86FEF9F44385}">
      <dgm:prSet phldrT="01" phldr="0"/>
      <dgm:spPr/>
      <dgm:t>
        <a:bodyPr/>
        <a:lstStyle/>
        <a:p>
          <a:endParaRPr lang="el-GR"/>
        </a:p>
      </dgm:t>
    </dgm:pt>
    <dgm:pt modelId="{828A8C44-8B6B-45D9-8F3E-9BAB45A99428}" type="pres">
      <dgm:prSet presAssocID="{47DC7A1A-A42F-4EEE-B588-B70186AD31C4}" presName="diagram" presStyleCnt="0">
        <dgm:presLayoutVars>
          <dgm:dir/>
          <dgm:resizeHandles val="exact"/>
        </dgm:presLayoutVars>
      </dgm:prSet>
      <dgm:spPr/>
    </dgm:pt>
    <dgm:pt modelId="{F946903A-FDE7-439C-963B-D81D81B60F47}" type="pres">
      <dgm:prSet presAssocID="{CAF59136-76D5-41BC-8D1B-EB31F3B7CB99}" presName="node" presStyleLbl="node1" presStyleIdx="0" presStyleCnt="1">
        <dgm:presLayoutVars>
          <dgm:bulletEnabled val="1"/>
        </dgm:presLayoutVars>
      </dgm:prSet>
      <dgm:spPr/>
    </dgm:pt>
  </dgm:ptLst>
  <dgm:cxnLst>
    <dgm:cxn modelId="{AAD91D05-59DC-435B-A75D-033171ADA5C7}" type="presOf" srcId="{CAF59136-76D5-41BC-8D1B-EB31F3B7CB99}" destId="{F946903A-FDE7-439C-963B-D81D81B60F47}" srcOrd="0" destOrd="0" presId="urn:microsoft.com/office/officeart/2005/8/layout/default"/>
    <dgm:cxn modelId="{BA8591B0-C5DB-4987-B80D-86FEF9F44385}" srcId="{47DC7A1A-A42F-4EEE-B588-B70186AD31C4}" destId="{CAF59136-76D5-41BC-8D1B-EB31F3B7CB99}" srcOrd="0" destOrd="0" parTransId="{A8D1A956-4608-4A6D-A3E1-77D6940E3BB2}" sibTransId="{D4F31C44-264C-4A2C-B4FC-6A4A68F79B10}"/>
    <dgm:cxn modelId="{6DC7F0FA-CAF6-4D6C-B0BA-93A07478D602}" type="presOf" srcId="{47DC7A1A-A42F-4EEE-B588-B70186AD31C4}" destId="{828A8C44-8B6B-45D9-8F3E-9BAB45A99428}" srcOrd="0" destOrd="0" presId="urn:microsoft.com/office/officeart/2005/8/layout/default"/>
    <dgm:cxn modelId="{1C11A1C6-559A-4E92-9992-6E3255A3BB7E}" type="presParOf" srcId="{828A8C44-8B6B-45D9-8F3E-9BAB45A99428}" destId="{F946903A-FDE7-439C-963B-D81D81B60F47}"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DC7A1A-A42F-4EEE-B588-B70186AD31C4}" type="doc">
      <dgm:prSet loTypeId="urn:microsoft.com/office/officeart/2005/8/layout/process1" loCatId="process" qsTypeId="urn:microsoft.com/office/officeart/2005/8/quickstyle/simple2" qsCatId="simple" csTypeId="urn:microsoft.com/office/officeart/2005/8/colors/accent2_2" csCatId="accent2" phldr="1"/>
      <dgm:spPr/>
      <dgm:t>
        <a:bodyPr/>
        <a:lstStyle/>
        <a:p>
          <a:endParaRPr lang="el-GR"/>
        </a:p>
      </dgm:t>
    </dgm:pt>
    <dgm:pt modelId="{CAF59136-76D5-41BC-8D1B-EB31F3B7CB99}">
      <dgm:prSet phldrT="[Text]"/>
      <dgm:spPr/>
      <dgm:t>
        <a:bodyPr/>
        <a:lstStyle/>
        <a:p>
          <a:r>
            <a:rPr lang="el-GR" dirty="0"/>
            <a:t>Ο αριθμός των εργαζομένων μη μελών δε μπορεί να υπερβαίνει σε ποσοστό το 40% του συνόλου των εργαζομένων της Κοιν.Σ.Επ. </a:t>
          </a:r>
        </a:p>
      </dgm:t>
    </dgm:pt>
    <dgm:pt modelId="{A8D1A956-4608-4A6D-A3E1-77D6940E3BB2}" type="parTrans" cxnId="{BA8591B0-C5DB-4987-B80D-86FEF9F44385}">
      <dgm:prSet/>
      <dgm:spPr/>
      <dgm:t>
        <a:bodyPr/>
        <a:lstStyle/>
        <a:p>
          <a:endParaRPr lang="el-GR"/>
        </a:p>
      </dgm:t>
    </dgm:pt>
    <dgm:pt modelId="{D4F31C44-264C-4A2C-B4FC-6A4A68F79B10}" type="sibTrans" cxnId="{BA8591B0-C5DB-4987-B80D-86FEF9F44385}">
      <dgm:prSet/>
      <dgm:spPr/>
      <dgm:t>
        <a:bodyPr/>
        <a:lstStyle/>
        <a:p>
          <a:endParaRPr lang="el-GR"/>
        </a:p>
      </dgm:t>
    </dgm:pt>
    <dgm:pt modelId="{EDB5CF43-DCB7-4899-8945-028FD4018C29}">
      <dgm:prSet phldrT="[Text]"/>
      <dgm:spPr/>
      <dgm:t>
        <a:bodyPr/>
        <a:lstStyle/>
        <a:p>
          <a:r>
            <a:rPr lang="el-GR" dirty="0"/>
            <a:t>Το ποσοστό αυτό μπορεί να αυξάνεται μέχρι και το 50% του συνολικού ποσοστού των εργαζομένων της Κοιν.Σ.Επ. κατόπιν αιτιολογημένης απόφασης του Τμήματος Μητρώου επί αιτήσεως της Κοιν.Σ.Επ. για την αντιμετώπιση έκτακτων εποχικών αναγκών για χρονικό διάστημα που δεν μπορεί να υπερβαίνει τους έξι (6) μήνες ανά ημερολογιακό έτος.</a:t>
          </a:r>
        </a:p>
      </dgm:t>
    </dgm:pt>
    <dgm:pt modelId="{200C8AD8-7F2C-4EDE-9B3E-989AC2110721}" type="parTrans" cxnId="{6F1D1E06-128F-42ED-A214-7D2924369D40}">
      <dgm:prSet/>
      <dgm:spPr/>
      <dgm:t>
        <a:bodyPr/>
        <a:lstStyle/>
        <a:p>
          <a:endParaRPr lang="el-GR"/>
        </a:p>
      </dgm:t>
    </dgm:pt>
    <dgm:pt modelId="{09EF7C7C-9D73-4ABF-88B9-D6FC74E98CD9}" type="sibTrans" cxnId="{6F1D1E06-128F-42ED-A214-7D2924369D40}">
      <dgm:prSet/>
      <dgm:spPr/>
      <dgm:t>
        <a:bodyPr/>
        <a:lstStyle/>
        <a:p>
          <a:endParaRPr lang="el-GR"/>
        </a:p>
      </dgm:t>
    </dgm:pt>
    <dgm:pt modelId="{9CF1F112-64D3-454B-966C-632C7706DDDE}" type="pres">
      <dgm:prSet presAssocID="{47DC7A1A-A42F-4EEE-B588-B70186AD31C4}" presName="Name0" presStyleCnt="0">
        <dgm:presLayoutVars>
          <dgm:dir/>
          <dgm:resizeHandles val="exact"/>
        </dgm:presLayoutVars>
      </dgm:prSet>
      <dgm:spPr/>
    </dgm:pt>
    <dgm:pt modelId="{3B7AFF7D-1DFE-46F2-953E-49BC56C608DC}" type="pres">
      <dgm:prSet presAssocID="{CAF59136-76D5-41BC-8D1B-EB31F3B7CB99}" presName="node" presStyleLbl="node1" presStyleIdx="0" presStyleCnt="2">
        <dgm:presLayoutVars>
          <dgm:bulletEnabled val="1"/>
        </dgm:presLayoutVars>
      </dgm:prSet>
      <dgm:spPr/>
    </dgm:pt>
    <dgm:pt modelId="{A63D8098-2D3B-47F2-B722-DACD132B8BE8}" type="pres">
      <dgm:prSet presAssocID="{D4F31C44-264C-4A2C-B4FC-6A4A68F79B10}" presName="sibTrans" presStyleLbl="sibTrans2D1" presStyleIdx="0" presStyleCnt="1"/>
      <dgm:spPr/>
    </dgm:pt>
    <dgm:pt modelId="{FBF2C211-8C89-4A17-9BF8-28E3BDC84E5E}" type="pres">
      <dgm:prSet presAssocID="{D4F31C44-264C-4A2C-B4FC-6A4A68F79B10}" presName="connectorText" presStyleLbl="sibTrans2D1" presStyleIdx="0" presStyleCnt="1"/>
      <dgm:spPr/>
    </dgm:pt>
    <dgm:pt modelId="{44BC1BB0-49F6-437B-AB75-30D5CA1D3A80}" type="pres">
      <dgm:prSet presAssocID="{EDB5CF43-DCB7-4899-8945-028FD4018C29}" presName="node" presStyleLbl="node1" presStyleIdx="1" presStyleCnt="2">
        <dgm:presLayoutVars>
          <dgm:bulletEnabled val="1"/>
        </dgm:presLayoutVars>
      </dgm:prSet>
      <dgm:spPr/>
    </dgm:pt>
  </dgm:ptLst>
  <dgm:cxnLst>
    <dgm:cxn modelId="{6F1D1E06-128F-42ED-A214-7D2924369D40}" srcId="{47DC7A1A-A42F-4EEE-B588-B70186AD31C4}" destId="{EDB5CF43-DCB7-4899-8945-028FD4018C29}" srcOrd="1" destOrd="0" parTransId="{200C8AD8-7F2C-4EDE-9B3E-989AC2110721}" sibTransId="{09EF7C7C-9D73-4ABF-88B9-D6FC74E98CD9}"/>
    <dgm:cxn modelId="{A56AA42D-E502-4984-A14B-AD9D7768E110}" type="presOf" srcId="{CAF59136-76D5-41BC-8D1B-EB31F3B7CB99}" destId="{3B7AFF7D-1DFE-46F2-953E-49BC56C608DC}" srcOrd="0" destOrd="0" presId="urn:microsoft.com/office/officeart/2005/8/layout/process1"/>
    <dgm:cxn modelId="{F5272B68-CF96-46E2-B410-92E7D0A45DDB}" type="presOf" srcId="{EDB5CF43-DCB7-4899-8945-028FD4018C29}" destId="{44BC1BB0-49F6-437B-AB75-30D5CA1D3A80}" srcOrd="0" destOrd="0" presId="urn:microsoft.com/office/officeart/2005/8/layout/process1"/>
    <dgm:cxn modelId="{14972D68-F8DE-4B9B-A733-83B024582895}" type="presOf" srcId="{D4F31C44-264C-4A2C-B4FC-6A4A68F79B10}" destId="{FBF2C211-8C89-4A17-9BF8-28E3BDC84E5E}" srcOrd="1" destOrd="0" presId="urn:microsoft.com/office/officeart/2005/8/layout/process1"/>
    <dgm:cxn modelId="{54DCA358-B4AB-480A-9DCA-719E4EDE5919}" type="presOf" srcId="{D4F31C44-264C-4A2C-B4FC-6A4A68F79B10}" destId="{A63D8098-2D3B-47F2-B722-DACD132B8BE8}" srcOrd="0" destOrd="0" presId="urn:microsoft.com/office/officeart/2005/8/layout/process1"/>
    <dgm:cxn modelId="{BA8591B0-C5DB-4987-B80D-86FEF9F44385}" srcId="{47DC7A1A-A42F-4EEE-B588-B70186AD31C4}" destId="{CAF59136-76D5-41BC-8D1B-EB31F3B7CB99}" srcOrd="0" destOrd="0" parTransId="{A8D1A956-4608-4A6D-A3E1-77D6940E3BB2}" sibTransId="{D4F31C44-264C-4A2C-B4FC-6A4A68F79B10}"/>
    <dgm:cxn modelId="{46B5A8B1-E1FD-4619-B63E-CD5419B2F895}" type="presOf" srcId="{47DC7A1A-A42F-4EEE-B588-B70186AD31C4}" destId="{9CF1F112-64D3-454B-966C-632C7706DDDE}" srcOrd="0" destOrd="0" presId="urn:microsoft.com/office/officeart/2005/8/layout/process1"/>
    <dgm:cxn modelId="{6A2F942A-44C2-4A85-BE55-4377C4000FC4}" type="presParOf" srcId="{9CF1F112-64D3-454B-966C-632C7706DDDE}" destId="{3B7AFF7D-1DFE-46F2-953E-49BC56C608DC}" srcOrd="0" destOrd="0" presId="urn:microsoft.com/office/officeart/2005/8/layout/process1"/>
    <dgm:cxn modelId="{2C8F185E-55D3-425D-83AA-AE779C5FBF9C}" type="presParOf" srcId="{9CF1F112-64D3-454B-966C-632C7706DDDE}" destId="{A63D8098-2D3B-47F2-B722-DACD132B8BE8}" srcOrd="1" destOrd="0" presId="urn:microsoft.com/office/officeart/2005/8/layout/process1"/>
    <dgm:cxn modelId="{9D97BADE-5B3F-4D7F-956F-F93198F6F52C}" type="presParOf" srcId="{A63D8098-2D3B-47F2-B722-DACD132B8BE8}" destId="{FBF2C211-8C89-4A17-9BF8-28E3BDC84E5E}" srcOrd="0" destOrd="0" presId="urn:microsoft.com/office/officeart/2005/8/layout/process1"/>
    <dgm:cxn modelId="{9A14F9FE-5CBB-4104-BD57-C9A88C6FE284}" type="presParOf" srcId="{9CF1F112-64D3-454B-966C-632C7706DDDE}" destId="{44BC1BB0-49F6-437B-AB75-30D5CA1D3A80}" srcOrd="2"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663A6E-9937-4F04-B736-70D916433E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7B1710-48A6-4EB7-BA09-4DE31CEE4C89}">
      <dgm:prSet/>
      <dgm:spPr/>
      <dgm:t>
        <a:bodyPr/>
        <a:lstStyle/>
        <a:p>
          <a:r>
            <a:rPr lang="el-GR"/>
            <a:t>Συνεταιρισμοί Εργαζομένων είναι οι Αστικοί Συνεταιρισμοί του ν. </a:t>
          </a:r>
          <a:r>
            <a:rPr lang="el-GR">
              <a:hlinkClick xmlns:r="http://schemas.openxmlformats.org/officeDocument/2006/relationships" r:id="rId1"/>
            </a:rPr>
            <a:t>1667/1986</a:t>
          </a:r>
          <a:r>
            <a:rPr lang="el-GR"/>
            <a:t> που έχουν ως καταστατικό σκοπό τη «συλλογική ωφέλεια», και διαθέτουν εκ του νόμου εμπορική ιδιότητα. </a:t>
          </a:r>
          <a:endParaRPr lang="en-US"/>
        </a:p>
      </dgm:t>
    </dgm:pt>
    <dgm:pt modelId="{D1DEE7D8-0B7B-4D31-B031-6AB9B9CBADF0}" type="parTrans" cxnId="{1BEA030C-E558-4A22-A2D7-EA41B12B0FD8}">
      <dgm:prSet/>
      <dgm:spPr/>
      <dgm:t>
        <a:bodyPr/>
        <a:lstStyle/>
        <a:p>
          <a:endParaRPr lang="en-US"/>
        </a:p>
      </dgm:t>
    </dgm:pt>
    <dgm:pt modelId="{C43D9A5E-E4EB-49AB-A3DC-6AE24948F453}" type="sibTrans" cxnId="{1BEA030C-E558-4A22-A2D7-EA41B12B0FD8}">
      <dgm:prSet/>
      <dgm:spPr/>
      <dgm:t>
        <a:bodyPr/>
        <a:lstStyle/>
        <a:p>
          <a:endParaRPr lang="en-US"/>
        </a:p>
      </dgm:t>
    </dgm:pt>
    <dgm:pt modelId="{4EE572C0-BDB5-4568-81BF-B1DBAF0DF60B}">
      <dgm:prSet/>
      <dgm:spPr/>
      <dgm:t>
        <a:bodyPr/>
        <a:lstStyle/>
        <a:p>
          <a:r>
            <a:rPr lang="el-GR"/>
            <a:t>Μέλη τους είναι αποκλειστικά και μόνο φυσικά πρόσωπα, τα οποία επιθυμούν να βιοποριστούν, παράγοντας από κοινού αγαθά και υπηρεσίες για τρίτους.</a:t>
          </a:r>
          <a:endParaRPr lang="en-US"/>
        </a:p>
      </dgm:t>
    </dgm:pt>
    <dgm:pt modelId="{0C84B6CD-32CD-4526-B76C-7916AF42D007}" type="parTrans" cxnId="{924BC17C-0CB5-4A57-865A-4571EBDD9ADB}">
      <dgm:prSet/>
      <dgm:spPr/>
      <dgm:t>
        <a:bodyPr/>
        <a:lstStyle/>
        <a:p>
          <a:endParaRPr lang="en-US"/>
        </a:p>
      </dgm:t>
    </dgm:pt>
    <dgm:pt modelId="{8FA1198B-46B7-4C73-9DC5-69FDE4C72F78}" type="sibTrans" cxnId="{924BC17C-0CB5-4A57-865A-4571EBDD9ADB}">
      <dgm:prSet/>
      <dgm:spPr/>
      <dgm:t>
        <a:bodyPr/>
        <a:lstStyle/>
        <a:p>
          <a:endParaRPr lang="en-US"/>
        </a:p>
      </dgm:t>
    </dgm:pt>
    <dgm:pt modelId="{599D742A-2426-466C-8858-884A6E8BD186}">
      <dgm:prSet/>
      <dgm:spPr/>
      <dgm:t>
        <a:bodyPr/>
        <a:lstStyle/>
        <a:p>
          <a:r>
            <a:rPr lang="el-GR"/>
            <a:t>Μέλος ενός Συνεταιρισμού Εργαζομένων δεν μπορεί να είναι μέλος άλλου Συνεταιρισμού Εργαζομένων.  </a:t>
          </a:r>
          <a:endParaRPr lang="en-US"/>
        </a:p>
      </dgm:t>
    </dgm:pt>
    <dgm:pt modelId="{A80DF249-3816-4C95-AB84-0C950B419B16}" type="parTrans" cxnId="{B7182BA1-2552-4CFC-93F1-2051932E2B97}">
      <dgm:prSet/>
      <dgm:spPr/>
      <dgm:t>
        <a:bodyPr/>
        <a:lstStyle/>
        <a:p>
          <a:endParaRPr lang="en-US"/>
        </a:p>
      </dgm:t>
    </dgm:pt>
    <dgm:pt modelId="{1ED1151A-BEAC-41F0-AD60-19524A0D2E38}" type="sibTrans" cxnId="{B7182BA1-2552-4CFC-93F1-2051932E2B97}">
      <dgm:prSet/>
      <dgm:spPr/>
      <dgm:t>
        <a:bodyPr/>
        <a:lstStyle/>
        <a:p>
          <a:endParaRPr lang="en-US"/>
        </a:p>
      </dgm:t>
    </dgm:pt>
    <dgm:pt modelId="{2BBDE8B2-BA9B-4E1D-8A8E-BB7EB3B4DD11}" type="pres">
      <dgm:prSet presAssocID="{60663A6E-9937-4F04-B736-70D916433E27}" presName="linear" presStyleCnt="0">
        <dgm:presLayoutVars>
          <dgm:animLvl val="lvl"/>
          <dgm:resizeHandles val="exact"/>
        </dgm:presLayoutVars>
      </dgm:prSet>
      <dgm:spPr/>
    </dgm:pt>
    <dgm:pt modelId="{DC326FB8-4CA7-4E13-B30D-911C7218DB1E}" type="pres">
      <dgm:prSet presAssocID="{497B1710-48A6-4EB7-BA09-4DE31CEE4C89}" presName="parentText" presStyleLbl="node1" presStyleIdx="0" presStyleCnt="3">
        <dgm:presLayoutVars>
          <dgm:chMax val="0"/>
          <dgm:bulletEnabled val="1"/>
        </dgm:presLayoutVars>
      </dgm:prSet>
      <dgm:spPr/>
    </dgm:pt>
    <dgm:pt modelId="{FFD346B4-C18F-48D3-8578-38019B964632}" type="pres">
      <dgm:prSet presAssocID="{C43D9A5E-E4EB-49AB-A3DC-6AE24948F453}" presName="spacer" presStyleCnt="0"/>
      <dgm:spPr/>
    </dgm:pt>
    <dgm:pt modelId="{8583A666-144C-4DAA-B4BC-61FAED1780CD}" type="pres">
      <dgm:prSet presAssocID="{4EE572C0-BDB5-4568-81BF-B1DBAF0DF60B}" presName="parentText" presStyleLbl="node1" presStyleIdx="1" presStyleCnt="3">
        <dgm:presLayoutVars>
          <dgm:chMax val="0"/>
          <dgm:bulletEnabled val="1"/>
        </dgm:presLayoutVars>
      </dgm:prSet>
      <dgm:spPr/>
    </dgm:pt>
    <dgm:pt modelId="{1C807AD2-B6A5-4122-8DCB-08418FBD5414}" type="pres">
      <dgm:prSet presAssocID="{8FA1198B-46B7-4C73-9DC5-69FDE4C72F78}" presName="spacer" presStyleCnt="0"/>
      <dgm:spPr/>
    </dgm:pt>
    <dgm:pt modelId="{1F726528-80F6-4707-AE47-F6DDBF318373}" type="pres">
      <dgm:prSet presAssocID="{599D742A-2426-466C-8858-884A6E8BD186}" presName="parentText" presStyleLbl="node1" presStyleIdx="2" presStyleCnt="3">
        <dgm:presLayoutVars>
          <dgm:chMax val="0"/>
          <dgm:bulletEnabled val="1"/>
        </dgm:presLayoutVars>
      </dgm:prSet>
      <dgm:spPr/>
    </dgm:pt>
  </dgm:ptLst>
  <dgm:cxnLst>
    <dgm:cxn modelId="{1BEA030C-E558-4A22-A2D7-EA41B12B0FD8}" srcId="{60663A6E-9937-4F04-B736-70D916433E27}" destId="{497B1710-48A6-4EB7-BA09-4DE31CEE4C89}" srcOrd="0" destOrd="0" parTransId="{D1DEE7D8-0B7B-4D31-B031-6AB9B9CBADF0}" sibTransId="{C43D9A5E-E4EB-49AB-A3DC-6AE24948F453}"/>
    <dgm:cxn modelId="{98B70712-060B-40E4-BAEA-1BCE1B6BEC4F}" type="presOf" srcId="{4EE572C0-BDB5-4568-81BF-B1DBAF0DF60B}" destId="{8583A666-144C-4DAA-B4BC-61FAED1780CD}" srcOrd="0" destOrd="0" presId="urn:microsoft.com/office/officeart/2005/8/layout/vList2"/>
    <dgm:cxn modelId="{BB4D5D32-E048-4E83-B70A-9991B4418AB7}" type="presOf" srcId="{497B1710-48A6-4EB7-BA09-4DE31CEE4C89}" destId="{DC326FB8-4CA7-4E13-B30D-911C7218DB1E}" srcOrd="0" destOrd="0" presId="urn:microsoft.com/office/officeart/2005/8/layout/vList2"/>
    <dgm:cxn modelId="{6F570554-4ED5-44DC-B1FE-460C5C4ABAD0}" type="presOf" srcId="{599D742A-2426-466C-8858-884A6E8BD186}" destId="{1F726528-80F6-4707-AE47-F6DDBF318373}" srcOrd="0" destOrd="0" presId="urn:microsoft.com/office/officeart/2005/8/layout/vList2"/>
    <dgm:cxn modelId="{924BC17C-0CB5-4A57-865A-4571EBDD9ADB}" srcId="{60663A6E-9937-4F04-B736-70D916433E27}" destId="{4EE572C0-BDB5-4568-81BF-B1DBAF0DF60B}" srcOrd="1" destOrd="0" parTransId="{0C84B6CD-32CD-4526-B76C-7916AF42D007}" sibTransId="{8FA1198B-46B7-4C73-9DC5-69FDE4C72F78}"/>
    <dgm:cxn modelId="{676CFD85-B217-44F8-95AA-81ABF5AB1000}" type="presOf" srcId="{60663A6E-9937-4F04-B736-70D916433E27}" destId="{2BBDE8B2-BA9B-4E1D-8A8E-BB7EB3B4DD11}" srcOrd="0" destOrd="0" presId="urn:microsoft.com/office/officeart/2005/8/layout/vList2"/>
    <dgm:cxn modelId="{B7182BA1-2552-4CFC-93F1-2051932E2B97}" srcId="{60663A6E-9937-4F04-B736-70D916433E27}" destId="{599D742A-2426-466C-8858-884A6E8BD186}" srcOrd="2" destOrd="0" parTransId="{A80DF249-3816-4C95-AB84-0C950B419B16}" sibTransId="{1ED1151A-BEAC-41F0-AD60-19524A0D2E38}"/>
    <dgm:cxn modelId="{C991AFAB-9642-447C-A4E1-6D3F5944522E}" type="presParOf" srcId="{2BBDE8B2-BA9B-4E1D-8A8E-BB7EB3B4DD11}" destId="{DC326FB8-4CA7-4E13-B30D-911C7218DB1E}" srcOrd="0" destOrd="0" presId="urn:microsoft.com/office/officeart/2005/8/layout/vList2"/>
    <dgm:cxn modelId="{D845FAE9-9ABA-4B18-9D27-72C4A6DAE00F}" type="presParOf" srcId="{2BBDE8B2-BA9B-4E1D-8A8E-BB7EB3B4DD11}" destId="{FFD346B4-C18F-48D3-8578-38019B964632}" srcOrd="1" destOrd="0" presId="urn:microsoft.com/office/officeart/2005/8/layout/vList2"/>
    <dgm:cxn modelId="{C3BB4C57-079A-4A6B-BB68-2DA421D26C00}" type="presParOf" srcId="{2BBDE8B2-BA9B-4E1D-8A8E-BB7EB3B4DD11}" destId="{8583A666-144C-4DAA-B4BC-61FAED1780CD}" srcOrd="2" destOrd="0" presId="urn:microsoft.com/office/officeart/2005/8/layout/vList2"/>
    <dgm:cxn modelId="{B531B064-01E6-4115-9F36-BB8ACB204A4A}" type="presParOf" srcId="{2BBDE8B2-BA9B-4E1D-8A8E-BB7EB3B4DD11}" destId="{1C807AD2-B6A5-4122-8DCB-08418FBD5414}" srcOrd="3" destOrd="0" presId="urn:microsoft.com/office/officeart/2005/8/layout/vList2"/>
    <dgm:cxn modelId="{9FD4E2B5-D7B4-4F2D-BC82-BF745A8F7B6A}" type="presParOf" srcId="{2BBDE8B2-BA9B-4E1D-8A8E-BB7EB3B4DD11}" destId="{1F726528-80F6-4707-AE47-F6DDBF3183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0F9913-D036-407E-83C0-174F9A3FFC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888A80E-696F-4369-A01F-DE2B1BE11E7D}">
      <dgm:prSet/>
      <dgm:spPr/>
      <dgm:t>
        <a:bodyPr/>
        <a:lstStyle/>
        <a:p>
          <a:r>
            <a:rPr lang="el-GR" dirty="0"/>
            <a:t>Η σύσταση Συνεταιρισμού Εργαζομένων και η υπαγωγή του στις διατάξεις του νόμου για την κοινωνική οικονομία συντελείται με την εγγραφή του στο Μητρώο, οπότε αποκτά νομική προσωπικότητα και εμπορική ιδιότητα. Η αίτηση, το καταστατικό και τα λοιπά απαιτούμενα έγγραφα κατατίθενται προς έγκριση στο Τμήμα Μητρώου. </a:t>
          </a:r>
          <a:endParaRPr lang="en-US" dirty="0"/>
        </a:p>
      </dgm:t>
    </dgm:pt>
    <dgm:pt modelId="{B8C773DA-786C-4522-B55A-A336DB8E133D}" type="parTrans" cxnId="{B3470C85-7BC1-4591-BB98-C0E2C853CECC}">
      <dgm:prSet/>
      <dgm:spPr/>
      <dgm:t>
        <a:bodyPr/>
        <a:lstStyle/>
        <a:p>
          <a:endParaRPr lang="en-US"/>
        </a:p>
      </dgm:t>
    </dgm:pt>
    <dgm:pt modelId="{88DA3787-8C91-49BE-B568-16FAD794D601}" type="sibTrans" cxnId="{B3470C85-7BC1-4591-BB98-C0E2C853CECC}">
      <dgm:prSet/>
      <dgm:spPr/>
      <dgm:t>
        <a:bodyPr/>
        <a:lstStyle/>
        <a:p>
          <a:endParaRPr lang="en-US"/>
        </a:p>
      </dgm:t>
    </dgm:pt>
    <dgm:pt modelId="{4FC7911E-7C66-403B-8151-40C655799592}">
      <dgm:prSet/>
      <dgm:spPr/>
      <dgm:t>
        <a:bodyPr/>
        <a:lstStyle/>
        <a:p>
          <a:r>
            <a:rPr lang="el-GR" dirty="0"/>
            <a:t>Για τη σύσταση Συνεταιρισμού Εργαζομένων απαιτείται η συμμετοχή σε αυτήν και η υπογραφή του καταστατικού της από τουλάχιστον τρία (3) φυσικά πρόσωπα. </a:t>
          </a:r>
          <a:endParaRPr lang="en-US" dirty="0"/>
        </a:p>
      </dgm:t>
    </dgm:pt>
    <dgm:pt modelId="{123A21D2-5D43-4E55-BDED-E9093939FBF8}" type="parTrans" cxnId="{1F122679-80D2-459C-B249-626BC22B1423}">
      <dgm:prSet/>
      <dgm:spPr/>
      <dgm:t>
        <a:bodyPr/>
        <a:lstStyle/>
        <a:p>
          <a:endParaRPr lang="en-US"/>
        </a:p>
      </dgm:t>
    </dgm:pt>
    <dgm:pt modelId="{D4C4CC74-43CA-43A0-8117-D53DDD39994D}" type="sibTrans" cxnId="{1F122679-80D2-459C-B249-626BC22B1423}">
      <dgm:prSet/>
      <dgm:spPr/>
      <dgm:t>
        <a:bodyPr/>
        <a:lstStyle/>
        <a:p>
          <a:endParaRPr lang="en-US"/>
        </a:p>
      </dgm:t>
    </dgm:pt>
    <dgm:pt modelId="{A2E3A402-536B-4785-A4BE-61146658ACDB}" type="pres">
      <dgm:prSet presAssocID="{FD0F9913-D036-407E-83C0-174F9A3FFCD6}" presName="diagram" presStyleCnt="0">
        <dgm:presLayoutVars>
          <dgm:dir/>
          <dgm:resizeHandles val="exact"/>
        </dgm:presLayoutVars>
      </dgm:prSet>
      <dgm:spPr/>
    </dgm:pt>
    <dgm:pt modelId="{8ED6434F-2C0A-4C82-AC14-584B4EA610FC}" type="pres">
      <dgm:prSet presAssocID="{6888A80E-696F-4369-A01F-DE2B1BE11E7D}" presName="node" presStyleLbl="node1" presStyleIdx="0" presStyleCnt="2">
        <dgm:presLayoutVars>
          <dgm:bulletEnabled val="1"/>
        </dgm:presLayoutVars>
      </dgm:prSet>
      <dgm:spPr/>
    </dgm:pt>
    <dgm:pt modelId="{F19312F3-72A4-435E-819E-672F9B7FEDA3}" type="pres">
      <dgm:prSet presAssocID="{88DA3787-8C91-49BE-B568-16FAD794D601}" presName="sibTrans" presStyleCnt="0"/>
      <dgm:spPr/>
    </dgm:pt>
    <dgm:pt modelId="{DA1640C6-A423-4A03-B385-7BF50C373680}" type="pres">
      <dgm:prSet presAssocID="{4FC7911E-7C66-403B-8151-40C655799592}" presName="node" presStyleLbl="node1" presStyleIdx="1" presStyleCnt="2">
        <dgm:presLayoutVars>
          <dgm:bulletEnabled val="1"/>
        </dgm:presLayoutVars>
      </dgm:prSet>
      <dgm:spPr/>
    </dgm:pt>
  </dgm:ptLst>
  <dgm:cxnLst>
    <dgm:cxn modelId="{BC51403A-4F2A-4558-9159-BE83BA5CA109}" type="presOf" srcId="{4FC7911E-7C66-403B-8151-40C655799592}" destId="{DA1640C6-A423-4A03-B385-7BF50C373680}" srcOrd="0" destOrd="0" presId="urn:microsoft.com/office/officeart/2005/8/layout/default"/>
    <dgm:cxn modelId="{9F1EF14F-BD2B-40C2-B8ED-5D15578A2D9D}" type="presOf" srcId="{6888A80E-696F-4369-A01F-DE2B1BE11E7D}" destId="{8ED6434F-2C0A-4C82-AC14-584B4EA610FC}" srcOrd="0" destOrd="0" presId="urn:microsoft.com/office/officeart/2005/8/layout/default"/>
    <dgm:cxn modelId="{1F122679-80D2-459C-B249-626BC22B1423}" srcId="{FD0F9913-D036-407E-83C0-174F9A3FFCD6}" destId="{4FC7911E-7C66-403B-8151-40C655799592}" srcOrd="1" destOrd="0" parTransId="{123A21D2-5D43-4E55-BDED-E9093939FBF8}" sibTransId="{D4C4CC74-43CA-43A0-8117-D53DDD39994D}"/>
    <dgm:cxn modelId="{B3470C85-7BC1-4591-BB98-C0E2C853CECC}" srcId="{FD0F9913-D036-407E-83C0-174F9A3FFCD6}" destId="{6888A80E-696F-4369-A01F-DE2B1BE11E7D}" srcOrd="0" destOrd="0" parTransId="{B8C773DA-786C-4522-B55A-A336DB8E133D}" sibTransId="{88DA3787-8C91-49BE-B568-16FAD794D601}"/>
    <dgm:cxn modelId="{9CAA45F2-8A0C-46D6-BA5E-774B7CB0DEC9}" type="presOf" srcId="{FD0F9913-D036-407E-83C0-174F9A3FFCD6}" destId="{A2E3A402-536B-4785-A4BE-61146658ACDB}" srcOrd="0" destOrd="0" presId="urn:microsoft.com/office/officeart/2005/8/layout/default"/>
    <dgm:cxn modelId="{9BF8EBB7-2437-4850-BA5A-AD2BB4A7C0F6}" type="presParOf" srcId="{A2E3A402-536B-4785-A4BE-61146658ACDB}" destId="{8ED6434F-2C0A-4C82-AC14-584B4EA610FC}" srcOrd="0" destOrd="0" presId="urn:microsoft.com/office/officeart/2005/8/layout/default"/>
    <dgm:cxn modelId="{C1355A04-803C-484F-8C98-5AF47520BD9B}" type="presParOf" srcId="{A2E3A402-536B-4785-A4BE-61146658ACDB}" destId="{F19312F3-72A4-435E-819E-672F9B7FEDA3}" srcOrd="1" destOrd="0" presId="urn:microsoft.com/office/officeart/2005/8/layout/default"/>
    <dgm:cxn modelId="{E342A18C-88D7-4773-9C53-D8C034F1B661}" type="presParOf" srcId="{A2E3A402-536B-4785-A4BE-61146658ACDB}" destId="{DA1640C6-A423-4A03-B385-7BF50C37368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D0F9913-D036-407E-83C0-174F9A3FFC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888A80E-696F-4369-A01F-DE2B1BE11E7D}">
      <dgm:prSet/>
      <dgm:spPr/>
      <dgm:t>
        <a:bodyPr/>
        <a:lstStyle/>
        <a:p>
          <a:r>
            <a:rPr lang="el-GR" dirty="0"/>
            <a:t>Ο αριθμός των εργαζόμενων μη μελών δεν μπορεί να υπερβαίνει σε ποσοστό το 25% του αριθμού των μελών. Το ποσοστό αυτό μπορεί να αυξάνεται μέχρι και το 50% του συνόλου των εργαζομένων, κατόπιν αιτιολογημένης απόφασης του τμήματος Μητρώου επί αιτήσεως του Συνεταιρισμού Εργαζομένων για αντιμετώπιση έκτακτων εποχικών αναγκών, το οποίο σε κάθε περίπτωση δεν μπορεί να υπερβαίνει τους έξι (6) μήνες ανά ημερολογιακό έτος.</a:t>
          </a:r>
          <a:endParaRPr lang="en-US" dirty="0"/>
        </a:p>
      </dgm:t>
    </dgm:pt>
    <dgm:pt modelId="{B8C773DA-786C-4522-B55A-A336DB8E133D}" type="parTrans" cxnId="{B3470C85-7BC1-4591-BB98-C0E2C853CECC}">
      <dgm:prSet/>
      <dgm:spPr/>
      <dgm:t>
        <a:bodyPr/>
        <a:lstStyle/>
        <a:p>
          <a:endParaRPr lang="en-US"/>
        </a:p>
      </dgm:t>
    </dgm:pt>
    <dgm:pt modelId="{88DA3787-8C91-49BE-B568-16FAD794D601}" type="sibTrans" cxnId="{B3470C85-7BC1-4591-BB98-C0E2C853CECC}">
      <dgm:prSet/>
      <dgm:spPr/>
      <dgm:t>
        <a:bodyPr/>
        <a:lstStyle/>
        <a:p>
          <a:endParaRPr lang="en-US"/>
        </a:p>
      </dgm:t>
    </dgm:pt>
    <dgm:pt modelId="{A2E3A402-536B-4785-A4BE-61146658ACDB}" type="pres">
      <dgm:prSet presAssocID="{FD0F9913-D036-407E-83C0-174F9A3FFCD6}" presName="diagram" presStyleCnt="0">
        <dgm:presLayoutVars>
          <dgm:dir/>
          <dgm:resizeHandles val="exact"/>
        </dgm:presLayoutVars>
      </dgm:prSet>
      <dgm:spPr/>
    </dgm:pt>
    <dgm:pt modelId="{8ED6434F-2C0A-4C82-AC14-584B4EA610FC}" type="pres">
      <dgm:prSet presAssocID="{6888A80E-696F-4369-A01F-DE2B1BE11E7D}" presName="node" presStyleLbl="node1" presStyleIdx="0" presStyleCnt="1">
        <dgm:presLayoutVars>
          <dgm:bulletEnabled val="1"/>
        </dgm:presLayoutVars>
      </dgm:prSet>
      <dgm:spPr/>
    </dgm:pt>
  </dgm:ptLst>
  <dgm:cxnLst>
    <dgm:cxn modelId="{9F1EF14F-BD2B-40C2-B8ED-5D15578A2D9D}" type="presOf" srcId="{6888A80E-696F-4369-A01F-DE2B1BE11E7D}" destId="{8ED6434F-2C0A-4C82-AC14-584B4EA610FC}" srcOrd="0" destOrd="0" presId="urn:microsoft.com/office/officeart/2005/8/layout/default"/>
    <dgm:cxn modelId="{B3470C85-7BC1-4591-BB98-C0E2C853CECC}" srcId="{FD0F9913-D036-407E-83C0-174F9A3FFCD6}" destId="{6888A80E-696F-4369-A01F-DE2B1BE11E7D}" srcOrd="0" destOrd="0" parTransId="{B8C773DA-786C-4522-B55A-A336DB8E133D}" sibTransId="{88DA3787-8C91-49BE-B568-16FAD794D601}"/>
    <dgm:cxn modelId="{9CAA45F2-8A0C-46D6-BA5E-774B7CB0DEC9}" type="presOf" srcId="{FD0F9913-D036-407E-83C0-174F9A3FFCD6}" destId="{A2E3A402-536B-4785-A4BE-61146658ACDB}" srcOrd="0" destOrd="0" presId="urn:microsoft.com/office/officeart/2005/8/layout/default"/>
    <dgm:cxn modelId="{9BF8EBB7-2437-4850-BA5A-AD2BB4A7C0F6}" type="presParOf" srcId="{A2E3A402-536B-4785-A4BE-61146658ACDB}" destId="{8ED6434F-2C0A-4C82-AC14-584B4EA610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A9147CA-B70E-42A1-9BB3-AD95F59AE0F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15D8A3E-28CD-448B-8A37-860ABD213F64}">
      <dgm:prSet/>
      <dgm:spPr/>
      <dgm:t>
        <a:bodyPr/>
        <a:lstStyle/>
        <a:p>
          <a:r>
            <a:rPr lang="el-GR"/>
            <a:t>Αρμόδιο για την άσκηση ελέγχου στους Φορείς Κοινωνικής και Αλληλέγγυας Οικονομίας είναι το Τμήμα Παρακολούθησης και Ελέγχων Φορέων Κοινωνικής και Αλληλέγγυας Οικονομίας του Υπουργείου Εργασίας, Κοινωνικής Ασφάλισης και Κοινωνικής Αλληλεγγύης, καθώς και οι υπηρεσίες των Περιφερειών που είναι αρμόδιες για τα θέματα Απασχόλησης-Εμπορίου-Τουρισμού. </a:t>
          </a:r>
          <a:endParaRPr lang="en-US"/>
        </a:p>
      </dgm:t>
    </dgm:pt>
    <dgm:pt modelId="{139A4ECB-630F-4ABB-9F02-CBC74437BE03}" type="parTrans" cxnId="{58277561-A4A4-4CB9-ABFF-25467E5611F9}">
      <dgm:prSet/>
      <dgm:spPr/>
      <dgm:t>
        <a:bodyPr/>
        <a:lstStyle/>
        <a:p>
          <a:endParaRPr lang="en-US"/>
        </a:p>
      </dgm:t>
    </dgm:pt>
    <dgm:pt modelId="{4CBFE781-599C-431F-BC67-A0A723A5903F}" type="sibTrans" cxnId="{58277561-A4A4-4CB9-ABFF-25467E5611F9}">
      <dgm:prSet/>
      <dgm:spPr/>
      <dgm:t>
        <a:bodyPr/>
        <a:lstStyle/>
        <a:p>
          <a:endParaRPr lang="en-US"/>
        </a:p>
      </dgm:t>
    </dgm:pt>
    <dgm:pt modelId="{D1B300FF-4070-4422-B6A0-7193C3BE4CFA}">
      <dgm:prSet/>
      <dgm:spPr/>
      <dgm:t>
        <a:bodyPr/>
        <a:lstStyle/>
        <a:p>
          <a:pPr marL="0" lvl="0" defTabSz="444500">
            <a:spcBef>
              <a:spcPct val="0"/>
            </a:spcBef>
            <a:spcAft>
              <a:spcPct val="35000"/>
            </a:spcAft>
            <a:buNone/>
          </a:pPr>
          <a:r>
            <a:rPr lang="el-GR"/>
            <a:t>Τα ανωτέρω ελεγκτικά όργανα μπορεί: </a:t>
          </a:r>
        </a:p>
        <a:p>
          <a:pPr marL="0" marR="0" lvl="0" indent="0" defTabSz="914400" eaLnBrk="1" fontAlgn="auto" latinLnBrk="0" hangingPunct="1">
            <a:spcBef>
              <a:spcPts val="0"/>
            </a:spcBef>
            <a:spcAft>
              <a:spcPts val="0"/>
            </a:spcAft>
            <a:buClrTx/>
            <a:buSzTx/>
            <a:buFontTx/>
            <a:buNone/>
            <a:tabLst/>
            <a:defRPr/>
          </a:pPr>
          <a:r>
            <a:rPr lang="el-GR"/>
            <a:t>α) να καλούν τους εκπροσώπους των Φορέων Κοινωνικής και Αλληλέγγυας Οικονομίας να παρέχουν έγγραφα και πληροφορίες, </a:t>
          </a:r>
        </a:p>
        <a:p>
          <a:pPr marL="0" marR="0" lvl="0" indent="0" defTabSz="914400" eaLnBrk="1" fontAlgn="auto" latinLnBrk="0" hangingPunct="1">
            <a:spcBef>
              <a:spcPts val="0"/>
            </a:spcBef>
            <a:spcAft>
              <a:spcPts val="0"/>
            </a:spcAft>
            <a:buClrTx/>
            <a:buSzTx/>
            <a:buFontTx/>
            <a:buNone/>
            <a:tabLst/>
            <a:defRPr/>
          </a:pPr>
          <a:r>
            <a:rPr lang="el-GR"/>
            <a:t>β) να έχουν πρόσβαση, κατά τον έλεγχο, σε έγγραφα και άλλα στοιχεία που τηρούνται σε οποιαδήποτε μορφή (έγγραφη, ηλεκτρονική, μαγνητική ή άλλη), στην εγκατάσταση των φορέων, εκτός αν αυτά εμπίπτουν κατά προφανή τρόπο σε επαγγελματικό ή άλλο απόρρητο ή συνιστούν ευαίσθητα προσωπικά δεδομένα και να προβαίνουν σε κατασχέσεις εγγράφων, συμπεριλαμβανομένων και των ηλεκτρονικών μέσων αποθήκευσης, εφόσον τούτο επιβάλλεται για τον έλεγχο των παραβάσεων, </a:t>
          </a:r>
          <a:endParaRPr lang="en-US"/>
        </a:p>
        <a:p>
          <a:pPr marL="0" lvl="0" defTabSz="444500">
            <a:spcBef>
              <a:spcPct val="0"/>
            </a:spcBef>
            <a:spcAft>
              <a:spcPct val="35000"/>
            </a:spcAft>
            <a:buNone/>
          </a:pPr>
          <a:r>
            <a:rPr lang="el-GR"/>
            <a:t>γ) να ενεργούν έρευνες στους χώρους των φορέων.</a:t>
          </a:r>
          <a:endParaRPr lang="en-US"/>
        </a:p>
      </dgm:t>
    </dgm:pt>
    <dgm:pt modelId="{3363E28F-6733-4E0A-A73E-CD1B7769883C}" type="parTrans" cxnId="{82E95B73-2254-40E0-84A9-14110D07BDAE}">
      <dgm:prSet/>
      <dgm:spPr/>
      <dgm:t>
        <a:bodyPr/>
        <a:lstStyle/>
        <a:p>
          <a:endParaRPr lang="en-US"/>
        </a:p>
      </dgm:t>
    </dgm:pt>
    <dgm:pt modelId="{28A70074-C044-4665-8DED-E380C26851B8}" type="sibTrans" cxnId="{82E95B73-2254-40E0-84A9-14110D07BDAE}">
      <dgm:prSet/>
      <dgm:spPr/>
      <dgm:t>
        <a:bodyPr/>
        <a:lstStyle/>
        <a:p>
          <a:endParaRPr lang="en-US"/>
        </a:p>
      </dgm:t>
    </dgm:pt>
    <dgm:pt modelId="{07F59D86-F362-4013-BC31-8D45EF90C331}" type="pres">
      <dgm:prSet presAssocID="{8A9147CA-B70E-42A1-9BB3-AD95F59AE0F9}" presName="vert0" presStyleCnt="0">
        <dgm:presLayoutVars>
          <dgm:dir/>
          <dgm:animOne val="branch"/>
          <dgm:animLvl val="lvl"/>
        </dgm:presLayoutVars>
      </dgm:prSet>
      <dgm:spPr/>
    </dgm:pt>
    <dgm:pt modelId="{0F379333-5AF7-4091-8840-2E325E1E151D}" type="pres">
      <dgm:prSet presAssocID="{615D8A3E-28CD-448B-8A37-860ABD213F64}" presName="thickLine" presStyleLbl="alignNode1" presStyleIdx="0" presStyleCnt="2"/>
      <dgm:spPr/>
    </dgm:pt>
    <dgm:pt modelId="{A36EE804-E712-4FCC-B4C5-4072D218DDEE}" type="pres">
      <dgm:prSet presAssocID="{615D8A3E-28CD-448B-8A37-860ABD213F64}" presName="horz1" presStyleCnt="0"/>
      <dgm:spPr/>
    </dgm:pt>
    <dgm:pt modelId="{5C1CCDE0-5F73-4D1D-913A-A869008751D2}" type="pres">
      <dgm:prSet presAssocID="{615D8A3E-28CD-448B-8A37-860ABD213F64}" presName="tx1" presStyleLbl="revTx" presStyleIdx="0" presStyleCnt="2"/>
      <dgm:spPr/>
    </dgm:pt>
    <dgm:pt modelId="{5B39C543-0B87-4CF8-8A4C-D79F61F1E694}" type="pres">
      <dgm:prSet presAssocID="{615D8A3E-28CD-448B-8A37-860ABD213F64}" presName="vert1" presStyleCnt="0"/>
      <dgm:spPr/>
    </dgm:pt>
    <dgm:pt modelId="{9017A620-051C-462C-9A38-897F6EDB2937}" type="pres">
      <dgm:prSet presAssocID="{D1B300FF-4070-4422-B6A0-7193C3BE4CFA}" presName="thickLine" presStyleLbl="alignNode1" presStyleIdx="1" presStyleCnt="2"/>
      <dgm:spPr/>
    </dgm:pt>
    <dgm:pt modelId="{07370AED-F0E4-4235-A8E9-DA2B5ABA64C2}" type="pres">
      <dgm:prSet presAssocID="{D1B300FF-4070-4422-B6A0-7193C3BE4CFA}" presName="horz1" presStyleCnt="0"/>
      <dgm:spPr/>
    </dgm:pt>
    <dgm:pt modelId="{E47E8BA2-007F-451E-9344-C0BE274501F2}" type="pres">
      <dgm:prSet presAssocID="{D1B300FF-4070-4422-B6A0-7193C3BE4CFA}" presName="tx1" presStyleLbl="revTx" presStyleIdx="1" presStyleCnt="2"/>
      <dgm:spPr/>
    </dgm:pt>
    <dgm:pt modelId="{B2006634-71D5-48E1-A559-B5526B766BDF}" type="pres">
      <dgm:prSet presAssocID="{D1B300FF-4070-4422-B6A0-7193C3BE4CFA}" presName="vert1" presStyleCnt="0"/>
      <dgm:spPr/>
    </dgm:pt>
  </dgm:ptLst>
  <dgm:cxnLst>
    <dgm:cxn modelId="{33CA9C14-B820-4E6E-8733-293B359933E5}" type="presOf" srcId="{8A9147CA-B70E-42A1-9BB3-AD95F59AE0F9}" destId="{07F59D86-F362-4013-BC31-8D45EF90C331}" srcOrd="0" destOrd="0" presId="urn:microsoft.com/office/officeart/2008/layout/LinedList"/>
    <dgm:cxn modelId="{58277561-A4A4-4CB9-ABFF-25467E5611F9}" srcId="{8A9147CA-B70E-42A1-9BB3-AD95F59AE0F9}" destId="{615D8A3E-28CD-448B-8A37-860ABD213F64}" srcOrd="0" destOrd="0" parTransId="{139A4ECB-630F-4ABB-9F02-CBC74437BE03}" sibTransId="{4CBFE781-599C-431F-BC67-A0A723A5903F}"/>
    <dgm:cxn modelId="{844BFA64-389E-497D-895E-DBE5B0DB1095}" type="presOf" srcId="{615D8A3E-28CD-448B-8A37-860ABD213F64}" destId="{5C1CCDE0-5F73-4D1D-913A-A869008751D2}" srcOrd="0" destOrd="0" presId="urn:microsoft.com/office/officeart/2008/layout/LinedList"/>
    <dgm:cxn modelId="{82E95B73-2254-40E0-84A9-14110D07BDAE}" srcId="{8A9147CA-B70E-42A1-9BB3-AD95F59AE0F9}" destId="{D1B300FF-4070-4422-B6A0-7193C3BE4CFA}" srcOrd="1" destOrd="0" parTransId="{3363E28F-6733-4E0A-A73E-CD1B7769883C}" sibTransId="{28A70074-C044-4665-8DED-E380C26851B8}"/>
    <dgm:cxn modelId="{C2CAD0BB-9EC7-4492-8893-48E9D73E0DA5}" type="presOf" srcId="{D1B300FF-4070-4422-B6A0-7193C3BE4CFA}" destId="{E47E8BA2-007F-451E-9344-C0BE274501F2}" srcOrd="0" destOrd="0" presId="urn:microsoft.com/office/officeart/2008/layout/LinedList"/>
    <dgm:cxn modelId="{5EA531EF-D4A5-41C8-90CF-89172A1CF2D2}" type="presParOf" srcId="{07F59D86-F362-4013-BC31-8D45EF90C331}" destId="{0F379333-5AF7-4091-8840-2E325E1E151D}" srcOrd="0" destOrd="0" presId="urn:microsoft.com/office/officeart/2008/layout/LinedList"/>
    <dgm:cxn modelId="{866941E6-AE10-44A1-86F2-A1172FFBCAC4}" type="presParOf" srcId="{07F59D86-F362-4013-BC31-8D45EF90C331}" destId="{A36EE804-E712-4FCC-B4C5-4072D218DDEE}" srcOrd="1" destOrd="0" presId="urn:microsoft.com/office/officeart/2008/layout/LinedList"/>
    <dgm:cxn modelId="{0175B36A-1E45-40D9-8EDC-AE6B18456FE1}" type="presParOf" srcId="{A36EE804-E712-4FCC-B4C5-4072D218DDEE}" destId="{5C1CCDE0-5F73-4D1D-913A-A869008751D2}" srcOrd="0" destOrd="0" presId="urn:microsoft.com/office/officeart/2008/layout/LinedList"/>
    <dgm:cxn modelId="{E138EA84-0463-493C-8A13-A6A2C57BE4D0}" type="presParOf" srcId="{A36EE804-E712-4FCC-B4C5-4072D218DDEE}" destId="{5B39C543-0B87-4CF8-8A4C-D79F61F1E694}" srcOrd="1" destOrd="0" presId="urn:microsoft.com/office/officeart/2008/layout/LinedList"/>
    <dgm:cxn modelId="{FB73CBCB-ACFE-4BFE-A866-418A9F6D3B6F}" type="presParOf" srcId="{07F59D86-F362-4013-BC31-8D45EF90C331}" destId="{9017A620-051C-462C-9A38-897F6EDB2937}" srcOrd="2" destOrd="0" presId="urn:microsoft.com/office/officeart/2008/layout/LinedList"/>
    <dgm:cxn modelId="{F3D23F72-3007-4747-BC21-3790D9C4E102}" type="presParOf" srcId="{07F59D86-F362-4013-BC31-8D45EF90C331}" destId="{07370AED-F0E4-4235-A8E9-DA2B5ABA64C2}" srcOrd="3" destOrd="0" presId="urn:microsoft.com/office/officeart/2008/layout/LinedList"/>
    <dgm:cxn modelId="{8DC9EA77-450B-4091-8C3E-5C270B926BB4}" type="presParOf" srcId="{07370AED-F0E4-4235-A8E9-DA2B5ABA64C2}" destId="{E47E8BA2-007F-451E-9344-C0BE274501F2}" srcOrd="0" destOrd="0" presId="urn:microsoft.com/office/officeart/2008/layout/LinedList"/>
    <dgm:cxn modelId="{03953FBD-B355-46FC-8814-34DFA2532B2B}" type="presParOf" srcId="{07370AED-F0E4-4235-A8E9-DA2B5ABA64C2}" destId="{B2006634-71D5-48E1-A559-B5526B766B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A9147CA-B70E-42A1-9BB3-AD95F59AE0F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15D8A3E-28CD-448B-8A37-860ABD213F64}">
      <dgm:prSet/>
      <dgm:spPr/>
      <dgm:t>
        <a:bodyPr/>
        <a:lstStyle/>
        <a:p>
          <a:r>
            <a:rPr lang="el-GR" dirty="0"/>
            <a:t>Στην περίπτωση που διαπιστωθεί ότι νομικά ή φυσικά πρόσωπα με την ιδιότητα του μέλους Φορέα Κοινωνικής και Αλληλέγγυας Οικονομίας χρησιμοποιούν τις ρυθμίσεις του παρόντος νόμου με σκοπό να αποκομίσουν για λογαριασμό των ιδίων ή για λογαριασμό άλλων παράνομο περιουσιακό όφελος, πέραν της επιβολής προστίμου σε βάρος τους, ο Φορέας Κοινωνικής και Αλληλέγγυας Οικονομίας στον οποίο αυτά μετέχουν διαγράφεται από το Μητρώο με απόφαση του Τμήματος Παρακολούθησης και Ελέγχων Φορέων Κοινωνικής και Αλληλέγγυας Οικονομίας του Υπουργείου Εργασίας, Κοινωνικής Ασφάλισης και Κοινωνικής Αλληλεγγύης. </a:t>
          </a:r>
          <a:endParaRPr lang="en-US" dirty="0"/>
        </a:p>
      </dgm:t>
    </dgm:pt>
    <dgm:pt modelId="{139A4ECB-630F-4ABB-9F02-CBC74437BE03}" type="parTrans" cxnId="{58277561-A4A4-4CB9-ABFF-25467E5611F9}">
      <dgm:prSet/>
      <dgm:spPr/>
      <dgm:t>
        <a:bodyPr/>
        <a:lstStyle/>
        <a:p>
          <a:endParaRPr lang="en-US"/>
        </a:p>
      </dgm:t>
    </dgm:pt>
    <dgm:pt modelId="{4CBFE781-599C-431F-BC67-A0A723A5903F}" type="sibTrans" cxnId="{58277561-A4A4-4CB9-ABFF-25467E5611F9}">
      <dgm:prSet/>
      <dgm:spPr/>
      <dgm:t>
        <a:bodyPr/>
        <a:lstStyle/>
        <a:p>
          <a:endParaRPr lang="en-US"/>
        </a:p>
      </dgm:t>
    </dgm:pt>
    <dgm:pt modelId="{D1B300FF-4070-4422-B6A0-7193C3BE4CFA}">
      <dgm:prSet/>
      <dgm:spPr/>
      <dgm:t>
        <a:bodyPr/>
        <a:lstStyle/>
        <a:p>
          <a:pPr marL="0" lvl="0" defTabSz="444500">
            <a:spcBef>
              <a:spcPct val="0"/>
            </a:spcBef>
            <a:spcAft>
              <a:spcPct val="35000"/>
            </a:spcAft>
            <a:buNone/>
          </a:pPr>
          <a:r>
            <a:rPr lang="el-GR" dirty="0"/>
            <a:t>Με απόφαση του Υπουργού Εργασίας, Κοινωνικής Ασφάλισης και Κοινωνικής Αλληλεγγύης καθορίζονται τα ποσά των προστίμων, τα κριτήρια επιμέτρησης του ύψους του προστίμου. Σε κάθε περίπτωση το </a:t>
          </a:r>
          <a:r>
            <a:rPr lang="el-GR" dirty="0" err="1"/>
            <a:t>επιβληθέν</a:t>
          </a:r>
          <a:r>
            <a:rPr lang="el-GR" dirty="0"/>
            <a:t> πρόστιμο δε μπορεί να είναι μικρότερο των διακοσίων (200) ευρώ και μεγαλύτερο των πενήντα χιλιάδων (50.000) ευρώ.</a:t>
          </a:r>
        </a:p>
        <a:p>
          <a:pPr marL="0" lvl="0" defTabSz="444500">
            <a:spcBef>
              <a:spcPct val="0"/>
            </a:spcBef>
            <a:spcAft>
              <a:spcPct val="35000"/>
            </a:spcAft>
            <a:buNone/>
          </a:pPr>
          <a:r>
            <a:rPr lang="el-GR" dirty="0"/>
            <a:t>Οι αδρανείς Φορείς Κοινωνικής και Αλληλέγγυας Οικονομίας διαγράφονται από το Μητρώο. Ως αδράνεια νοείται η έλλειψη οικονομικής δραστηριότητας του Φορέα για χρονικό διάστημα μεγαλύτερο των δύο (2) ετών.</a:t>
          </a:r>
        </a:p>
        <a:p>
          <a:pPr marL="0" lvl="0" defTabSz="444500">
            <a:spcBef>
              <a:spcPct val="0"/>
            </a:spcBef>
            <a:spcAft>
              <a:spcPct val="35000"/>
            </a:spcAft>
            <a:buNone/>
          </a:pPr>
          <a:r>
            <a:rPr lang="el-GR" dirty="0"/>
            <a:t>Η επιβολή των ως άνω διοικητικών κυρώσεων είναι ανεξάρτητη από κάθε άλλη αστική, ποινική ή πειθαρχική κύρωση που προβλέπεται σε βάρος των διοικούντων μελών Φορέα Κοινωνικής και Αλληλέγγυας Οικονομίας από την κείμενη νομοθεσία. Τα ποσά των προστίμων που επιβάλλονται αποδίδονται στο Ταμείο Κοινωνικής Οικονομίας.</a:t>
          </a:r>
          <a:endParaRPr lang="en-US" dirty="0"/>
        </a:p>
      </dgm:t>
    </dgm:pt>
    <dgm:pt modelId="{3363E28F-6733-4E0A-A73E-CD1B7769883C}" type="parTrans" cxnId="{82E95B73-2254-40E0-84A9-14110D07BDAE}">
      <dgm:prSet/>
      <dgm:spPr/>
      <dgm:t>
        <a:bodyPr/>
        <a:lstStyle/>
        <a:p>
          <a:endParaRPr lang="en-US"/>
        </a:p>
      </dgm:t>
    </dgm:pt>
    <dgm:pt modelId="{28A70074-C044-4665-8DED-E380C26851B8}" type="sibTrans" cxnId="{82E95B73-2254-40E0-84A9-14110D07BDAE}">
      <dgm:prSet/>
      <dgm:spPr/>
      <dgm:t>
        <a:bodyPr/>
        <a:lstStyle/>
        <a:p>
          <a:endParaRPr lang="en-US"/>
        </a:p>
      </dgm:t>
    </dgm:pt>
    <dgm:pt modelId="{07F59D86-F362-4013-BC31-8D45EF90C331}" type="pres">
      <dgm:prSet presAssocID="{8A9147CA-B70E-42A1-9BB3-AD95F59AE0F9}" presName="vert0" presStyleCnt="0">
        <dgm:presLayoutVars>
          <dgm:dir/>
          <dgm:animOne val="branch"/>
          <dgm:animLvl val="lvl"/>
        </dgm:presLayoutVars>
      </dgm:prSet>
      <dgm:spPr/>
    </dgm:pt>
    <dgm:pt modelId="{0F379333-5AF7-4091-8840-2E325E1E151D}" type="pres">
      <dgm:prSet presAssocID="{615D8A3E-28CD-448B-8A37-860ABD213F64}" presName="thickLine" presStyleLbl="alignNode1" presStyleIdx="0" presStyleCnt="2"/>
      <dgm:spPr/>
    </dgm:pt>
    <dgm:pt modelId="{A36EE804-E712-4FCC-B4C5-4072D218DDEE}" type="pres">
      <dgm:prSet presAssocID="{615D8A3E-28CD-448B-8A37-860ABD213F64}" presName="horz1" presStyleCnt="0"/>
      <dgm:spPr/>
    </dgm:pt>
    <dgm:pt modelId="{5C1CCDE0-5F73-4D1D-913A-A869008751D2}" type="pres">
      <dgm:prSet presAssocID="{615D8A3E-28CD-448B-8A37-860ABD213F64}" presName="tx1" presStyleLbl="revTx" presStyleIdx="0" presStyleCnt="2"/>
      <dgm:spPr/>
    </dgm:pt>
    <dgm:pt modelId="{5B39C543-0B87-4CF8-8A4C-D79F61F1E694}" type="pres">
      <dgm:prSet presAssocID="{615D8A3E-28CD-448B-8A37-860ABD213F64}" presName="vert1" presStyleCnt="0"/>
      <dgm:spPr/>
    </dgm:pt>
    <dgm:pt modelId="{9017A620-051C-462C-9A38-897F6EDB2937}" type="pres">
      <dgm:prSet presAssocID="{D1B300FF-4070-4422-B6A0-7193C3BE4CFA}" presName="thickLine" presStyleLbl="alignNode1" presStyleIdx="1" presStyleCnt="2"/>
      <dgm:spPr/>
    </dgm:pt>
    <dgm:pt modelId="{07370AED-F0E4-4235-A8E9-DA2B5ABA64C2}" type="pres">
      <dgm:prSet presAssocID="{D1B300FF-4070-4422-B6A0-7193C3BE4CFA}" presName="horz1" presStyleCnt="0"/>
      <dgm:spPr/>
    </dgm:pt>
    <dgm:pt modelId="{E47E8BA2-007F-451E-9344-C0BE274501F2}" type="pres">
      <dgm:prSet presAssocID="{D1B300FF-4070-4422-B6A0-7193C3BE4CFA}" presName="tx1" presStyleLbl="revTx" presStyleIdx="1" presStyleCnt="2"/>
      <dgm:spPr/>
    </dgm:pt>
    <dgm:pt modelId="{B2006634-71D5-48E1-A559-B5526B766BDF}" type="pres">
      <dgm:prSet presAssocID="{D1B300FF-4070-4422-B6A0-7193C3BE4CFA}" presName="vert1" presStyleCnt="0"/>
      <dgm:spPr/>
    </dgm:pt>
  </dgm:ptLst>
  <dgm:cxnLst>
    <dgm:cxn modelId="{33CA9C14-B820-4E6E-8733-293B359933E5}" type="presOf" srcId="{8A9147CA-B70E-42A1-9BB3-AD95F59AE0F9}" destId="{07F59D86-F362-4013-BC31-8D45EF90C331}" srcOrd="0" destOrd="0" presId="urn:microsoft.com/office/officeart/2008/layout/LinedList"/>
    <dgm:cxn modelId="{58277561-A4A4-4CB9-ABFF-25467E5611F9}" srcId="{8A9147CA-B70E-42A1-9BB3-AD95F59AE0F9}" destId="{615D8A3E-28CD-448B-8A37-860ABD213F64}" srcOrd="0" destOrd="0" parTransId="{139A4ECB-630F-4ABB-9F02-CBC74437BE03}" sibTransId="{4CBFE781-599C-431F-BC67-A0A723A5903F}"/>
    <dgm:cxn modelId="{844BFA64-389E-497D-895E-DBE5B0DB1095}" type="presOf" srcId="{615D8A3E-28CD-448B-8A37-860ABD213F64}" destId="{5C1CCDE0-5F73-4D1D-913A-A869008751D2}" srcOrd="0" destOrd="0" presId="urn:microsoft.com/office/officeart/2008/layout/LinedList"/>
    <dgm:cxn modelId="{82E95B73-2254-40E0-84A9-14110D07BDAE}" srcId="{8A9147CA-B70E-42A1-9BB3-AD95F59AE0F9}" destId="{D1B300FF-4070-4422-B6A0-7193C3BE4CFA}" srcOrd="1" destOrd="0" parTransId="{3363E28F-6733-4E0A-A73E-CD1B7769883C}" sibTransId="{28A70074-C044-4665-8DED-E380C26851B8}"/>
    <dgm:cxn modelId="{C2CAD0BB-9EC7-4492-8893-48E9D73E0DA5}" type="presOf" srcId="{D1B300FF-4070-4422-B6A0-7193C3BE4CFA}" destId="{E47E8BA2-007F-451E-9344-C0BE274501F2}" srcOrd="0" destOrd="0" presId="urn:microsoft.com/office/officeart/2008/layout/LinedList"/>
    <dgm:cxn modelId="{5EA531EF-D4A5-41C8-90CF-89172A1CF2D2}" type="presParOf" srcId="{07F59D86-F362-4013-BC31-8D45EF90C331}" destId="{0F379333-5AF7-4091-8840-2E325E1E151D}" srcOrd="0" destOrd="0" presId="urn:microsoft.com/office/officeart/2008/layout/LinedList"/>
    <dgm:cxn modelId="{866941E6-AE10-44A1-86F2-A1172FFBCAC4}" type="presParOf" srcId="{07F59D86-F362-4013-BC31-8D45EF90C331}" destId="{A36EE804-E712-4FCC-B4C5-4072D218DDEE}" srcOrd="1" destOrd="0" presId="urn:microsoft.com/office/officeart/2008/layout/LinedList"/>
    <dgm:cxn modelId="{0175B36A-1E45-40D9-8EDC-AE6B18456FE1}" type="presParOf" srcId="{A36EE804-E712-4FCC-B4C5-4072D218DDEE}" destId="{5C1CCDE0-5F73-4D1D-913A-A869008751D2}" srcOrd="0" destOrd="0" presId="urn:microsoft.com/office/officeart/2008/layout/LinedList"/>
    <dgm:cxn modelId="{E138EA84-0463-493C-8A13-A6A2C57BE4D0}" type="presParOf" srcId="{A36EE804-E712-4FCC-B4C5-4072D218DDEE}" destId="{5B39C543-0B87-4CF8-8A4C-D79F61F1E694}" srcOrd="1" destOrd="0" presId="urn:microsoft.com/office/officeart/2008/layout/LinedList"/>
    <dgm:cxn modelId="{FB73CBCB-ACFE-4BFE-A866-418A9F6D3B6F}" type="presParOf" srcId="{07F59D86-F362-4013-BC31-8D45EF90C331}" destId="{9017A620-051C-462C-9A38-897F6EDB2937}" srcOrd="2" destOrd="0" presId="urn:microsoft.com/office/officeart/2008/layout/LinedList"/>
    <dgm:cxn modelId="{F3D23F72-3007-4747-BC21-3790D9C4E102}" type="presParOf" srcId="{07F59D86-F362-4013-BC31-8D45EF90C331}" destId="{07370AED-F0E4-4235-A8E9-DA2B5ABA64C2}" srcOrd="3" destOrd="0" presId="urn:microsoft.com/office/officeart/2008/layout/LinedList"/>
    <dgm:cxn modelId="{8DC9EA77-450B-4091-8C3E-5C270B926BB4}" type="presParOf" srcId="{07370AED-F0E4-4235-A8E9-DA2B5ABA64C2}" destId="{E47E8BA2-007F-451E-9344-C0BE274501F2}" srcOrd="0" destOrd="0" presId="urn:microsoft.com/office/officeart/2008/layout/LinedList"/>
    <dgm:cxn modelId="{03953FBD-B355-46FC-8814-34DFA2532B2B}" type="presParOf" srcId="{07370AED-F0E4-4235-A8E9-DA2B5ABA64C2}" destId="{B2006634-71D5-48E1-A559-B5526B766B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9FDC3-65DB-450D-BE8B-DF122FAA7E98}"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9356B76-974C-446D-8A21-314F597CB50F}">
      <dgm:prSet/>
      <dgm:spPr/>
      <dgm:t>
        <a:bodyPr/>
        <a:lstStyle/>
        <a:p>
          <a:r>
            <a:rPr lang="el-GR" dirty="0"/>
            <a:t>Θεωρητική – Θεσμική (έννοια, θεσμικό πλαίσιο: τί είναι </a:t>
          </a:r>
          <a:r>
            <a:rPr lang="el-GR" dirty="0" err="1"/>
            <a:t>Κ.Αλ.Ο</a:t>
          </a:r>
          <a:r>
            <a:rPr lang="el-GR" dirty="0"/>
            <a:t>., ποιες μορφές λαμβάνει, ποιος ο σκοπός της, οργάνωση και λειτουργία, μέσα υποστήριξης, δημόσιες πολιτικές και η περίπτωση της Περιφέρειας Κρήτης)  </a:t>
          </a:r>
          <a:endParaRPr lang="en-US" dirty="0"/>
        </a:p>
      </dgm:t>
    </dgm:pt>
    <dgm:pt modelId="{BDE5E73C-876D-458F-B80C-96BDF0A08D01}" type="parTrans" cxnId="{EFFE2066-3ADD-444E-9717-4CC8B3498B7B}">
      <dgm:prSet/>
      <dgm:spPr/>
      <dgm:t>
        <a:bodyPr/>
        <a:lstStyle/>
        <a:p>
          <a:endParaRPr lang="en-US"/>
        </a:p>
      </dgm:t>
    </dgm:pt>
    <dgm:pt modelId="{30C8B4F8-5BFB-4889-853D-7F136B966A26}" type="sibTrans" cxnId="{EFFE2066-3ADD-444E-9717-4CC8B3498B7B}">
      <dgm:prSet/>
      <dgm:spPr/>
      <dgm:t>
        <a:bodyPr/>
        <a:lstStyle/>
        <a:p>
          <a:endParaRPr lang="en-US"/>
        </a:p>
      </dgm:t>
    </dgm:pt>
    <dgm:pt modelId="{49112E92-43CF-42D6-8D2B-41B77DD37772}">
      <dgm:prSet/>
      <dgm:spPr/>
      <dgm:t>
        <a:bodyPr/>
        <a:lstStyle/>
        <a:p>
          <a:r>
            <a:rPr lang="el-GR" dirty="0"/>
            <a:t>Παραδείγματα &amp; πρακτική άσκηση (Καμβάς αναγνώρισης της </a:t>
          </a:r>
          <a:r>
            <a:rPr lang="el-GR" dirty="0" err="1"/>
            <a:t>Κ.Αλ.Ο</a:t>
          </a:r>
          <a:r>
            <a:rPr lang="el-GR" dirty="0"/>
            <a:t>. έναντι άλλων επιχειρήσεων, παραδείγματα </a:t>
          </a:r>
          <a:r>
            <a:rPr lang="el-GR" dirty="0" err="1"/>
            <a:t>Κ.Αλ.Ο</a:t>
          </a:r>
          <a:r>
            <a:rPr lang="el-GR" dirty="0"/>
            <a:t>. από την Ελλάδα και την Κρήτη, Δημιουργία δική σας επιχείρησης/καμβάς κοινωνικής συνεταιριστικής επιχείρησης)</a:t>
          </a:r>
          <a:endParaRPr lang="en-US" dirty="0"/>
        </a:p>
      </dgm:t>
    </dgm:pt>
    <dgm:pt modelId="{6974D16B-3FE2-4A76-B715-BD50A754E093}" type="parTrans" cxnId="{6C83B445-50C4-4FAC-91AB-09199AF1935F}">
      <dgm:prSet/>
      <dgm:spPr/>
      <dgm:t>
        <a:bodyPr/>
        <a:lstStyle/>
        <a:p>
          <a:endParaRPr lang="en-US"/>
        </a:p>
      </dgm:t>
    </dgm:pt>
    <dgm:pt modelId="{BA5EE505-7C91-481E-8866-11F667A7D760}" type="sibTrans" cxnId="{6C83B445-50C4-4FAC-91AB-09199AF1935F}">
      <dgm:prSet/>
      <dgm:spPr/>
      <dgm:t>
        <a:bodyPr/>
        <a:lstStyle/>
        <a:p>
          <a:endParaRPr lang="en-US"/>
        </a:p>
      </dgm:t>
    </dgm:pt>
    <dgm:pt modelId="{95652B9A-923C-40CD-BC6E-59292B55C691}" type="pres">
      <dgm:prSet presAssocID="{5CF9FDC3-65DB-450D-BE8B-DF122FAA7E98}" presName="vert0" presStyleCnt="0">
        <dgm:presLayoutVars>
          <dgm:dir/>
          <dgm:animOne val="branch"/>
          <dgm:animLvl val="lvl"/>
        </dgm:presLayoutVars>
      </dgm:prSet>
      <dgm:spPr/>
    </dgm:pt>
    <dgm:pt modelId="{55E663CD-DA67-4921-A8E4-96692807CFA1}" type="pres">
      <dgm:prSet presAssocID="{A9356B76-974C-446D-8A21-314F597CB50F}" presName="thickLine" presStyleLbl="alignNode1" presStyleIdx="0" presStyleCnt="2"/>
      <dgm:spPr/>
    </dgm:pt>
    <dgm:pt modelId="{04C7B7F6-15B1-4610-ACEB-AAA47B8CDE0D}" type="pres">
      <dgm:prSet presAssocID="{A9356B76-974C-446D-8A21-314F597CB50F}" presName="horz1" presStyleCnt="0"/>
      <dgm:spPr/>
    </dgm:pt>
    <dgm:pt modelId="{628C1AD2-EBFB-43FE-AC1E-38B1BE979B67}" type="pres">
      <dgm:prSet presAssocID="{A9356B76-974C-446D-8A21-314F597CB50F}" presName="tx1" presStyleLbl="revTx" presStyleIdx="0" presStyleCnt="2"/>
      <dgm:spPr/>
    </dgm:pt>
    <dgm:pt modelId="{EA88CF19-D54A-4B42-8CFC-A266164EDB67}" type="pres">
      <dgm:prSet presAssocID="{A9356B76-974C-446D-8A21-314F597CB50F}" presName="vert1" presStyleCnt="0"/>
      <dgm:spPr/>
    </dgm:pt>
    <dgm:pt modelId="{4EDD6E12-D512-4F76-97D2-1AE444B13C9F}" type="pres">
      <dgm:prSet presAssocID="{49112E92-43CF-42D6-8D2B-41B77DD37772}" presName="thickLine" presStyleLbl="alignNode1" presStyleIdx="1" presStyleCnt="2"/>
      <dgm:spPr/>
    </dgm:pt>
    <dgm:pt modelId="{39690C9A-9CB9-42A8-B57F-F63B34694454}" type="pres">
      <dgm:prSet presAssocID="{49112E92-43CF-42D6-8D2B-41B77DD37772}" presName="horz1" presStyleCnt="0"/>
      <dgm:spPr/>
    </dgm:pt>
    <dgm:pt modelId="{47BF61FF-A6C2-49CE-860E-F46BB721E85C}" type="pres">
      <dgm:prSet presAssocID="{49112E92-43CF-42D6-8D2B-41B77DD37772}" presName="tx1" presStyleLbl="revTx" presStyleIdx="1" presStyleCnt="2"/>
      <dgm:spPr/>
    </dgm:pt>
    <dgm:pt modelId="{C52B5F6C-D589-4C36-996C-5958F04E56DA}" type="pres">
      <dgm:prSet presAssocID="{49112E92-43CF-42D6-8D2B-41B77DD37772}" presName="vert1" presStyleCnt="0"/>
      <dgm:spPr/>
    </dgm:pt>
  </dgm:ptLst>
  <dgm:cxnLst>
    <dgm:cxn modelId="{EDD2512A-E1AB-433D-AA93-79D8B8B0182E}" type="presOf" srcId="{5CF9FDC3-65DB-450D-BE8B-DF122FAA7E98}" destId="{95652B9A-923C-40CD-BC6E-59292B55C691}" srcOrd="0" destOrd="0" presId="urn:microsoft.com/office/officeart/2008/layout/LinedList"/>
    <dgm:cxn modelId="{8333872D-BB4D-4EBD-A6CF-D6614389ACB4}" type="presOf" srcId="{A9356B76-974C-446D-8A21-314F597CB50F}" destId="{628C1AD2-EBFB-43FE-AC1E-38B1BE979B67}" srcOrd="0" destOrd="0" presId="urn:microsoft.com/office/officeart/2008/layout/LinedList"/>
    <dgm:cxn modelId="{6C83B445-50C4-4FAC-91AB-09199AF1935F}" srcId="{5CF9FDC3-65DB-450D-BE8B-DF122FAA7E98}" destId="{49112E92-43CF-42D6-8D2B-41B77DD37772}" srcOrd="1" destOrd="0" parTransId="{6974D16B-3FE2-4A76-B715-BD50A754E093}" sibTransId="{BA5EE505-7C91-481E-8866-11F667A7D760}"/>
    <dgm:cxn modelId="{EFFE2066-3ADD-444E-9717-4CC8B3498B7B}" srcId="{5CF9FDC3-65DB-450D-BE8B-DF122FAA7E98}" destId="{A9356B76-974C-446D-8A21-314F597CB50F}" srcOrd="0" destOrd="0" parTransId="{BDE5E73C-876D-458F-B80C-96BDF0A08D01}" sibTransId="{30C8B4F8-5BFB-4889-853D-7F136B966A26}"/>
    <dgm:cxn modelId="{1CED8CF9-4053-4E4A-B15C-E062AC3A48D7}" type="presOf" srcId="{49112E92-43CF-42D6-8D2B-41B77DD37772}" destId="{47BF61FF-A6C2-49CE-860E-F46BB721E85C}" srcOrd="0" destOrd="0" presId="urn:microsoft.com/office/officeart/2008/layout/LinedList"/>
    <dgm:cxn modelId="{760E7282-B8BC-4378-AB8D-7FB143AD9B7D}" type="presParOf" srcId="{95652B9A-923C-40CD-BC6E-59292B55C691}" destId="{55E663CD-DA67-4921-A8E4-96692807CFA1}" srcOrd="0" destOrd="0" presId="urn:microsoft.com/office/officeart/2008/layout/LinedList"/>
    <dgm:cxn modelId="{54D39301-C5AD-4E1A-A794-B4FA1CA990D0}" type="presParOf" srcId="{95652B9A-923C-40CD-BC6E-59292B55C691}" destId="{04C7B7F6-15B1-4610-ACEB-AAA47B8CDE0D}" srcOrd="1" destOrd="0" presId="urn:microsoft.com/office/officeart/2008/layout/LinedList"/>
    <dgm:cxn modelId="{259C8139-1C28-4516-B157-A517A79F7DBA}" type="presParOf" srcId="{04C7B7F6-15B1-4610-ACEB-AAA47B8CDE0D}" destId="{628C1AD2-EBFB-43FE-AC1E-38B1BE979B67}" srcOrd="0" destOrd="0" presId="urn:microsoft.com/office/officeart/2008/layout/LinedList"/>
    <dgm:cxn modelId="{76A8EAB2-C241-4951-A7DD-4E272F0F47E1}" type="presParOf" srcId="{04C7B7F6-15B1-4610-ACEB-AAA47B8CDE0D}" destId="{EA88CF19-D54A-4B42-8CFC-A266164EDB67}" srcOrd="1" destOrd="0" presId="urn:microsoft.com/office/officeart/2008/layout/LinedList"/>
    <dgm:cxn modelId="{D8E1C44D-DB2E-485D-901A-164FA0618A83}" type="presParOf" srcId="{95652B9A-923C-40CD-BC6E-59292B55C691}" destId="{4EDD6E12-D512-4F76-97D2-1AE444B13C9F}" srcOrd="2" destOrd="0" presId="urn:microsoft.com/office/officeart/2008/layout/LinedList"/>
    <dgm:cxn modelId="{B2ACFDC1-1050-48B2-A260-EDAB2366EC73}" type="presParOf" srcId="{95652B9A-923C-40CD-BC6E-59292B55C691}" destId="{39690C9A-9CB9-42A8-B57F-F63B34694454}" srcOrd="3" destOrd="0" presId="urn:microsoft.com/office/officeart/2008/layout/LinedList"/>
    <dgm:cxn modelId="{370A015C-75C5-42A0-8C1F-9F990840D897}" type="presParOf" srcId="{39690C9A-9CB9-42A8-B57F-F63B34694454}" destId="{47BF61FF-A6C2-49CE-860E-F46BB721E85C}" srcOrd="0" destOrd="0" presId="urn:microsoft.com/office/officeart/2008/layout/LinedList"/>
    <dgm:cxn modelId="{82019597-2343-48D1-A599-7C340A514EE4}" type="presParOf" srcId="{39690C9A-9CB9-42A8-B57F-F63B34694454}" destId="{C52B5F6C-D589-4C36-996C-5958F04E56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39FE39-B3B0-4ABF-B0AE-628095BC0FB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626FD1A-B57D-4BAB-9F78-DFE154A2BC1C}">
      <dgm:prSet custT="1"/>
      <dgm:spPr/>
      <dgm:t>
        <a:bodyPr/>
        <a:lstStyle/>
        <a:p>
          <a:r>
            <a:rPr lang="el-GR" sz="1400" dirty="0"/>
            <a:t>Εμπλουτισμός Μητρώου Μεντόρων-Συμπληρωματική Εκπαίδευση.</a:t>
          </a:r>
          <a:endParaRPr lang="en-US" sz="1400" dirty="0"/>
        </a:p>
      </dgm:t>
    </dgm:pt>
    <dgm:pt modelId="{5546B450-9315-4543-8D65-986AF9D607C1}" type="parTrans" cxnId="{A23480BA-93CE-4AA0-851A-72413AFCF59B}">
      <dgm:prSet/>
      <dgm:spPr/>
      <dgm:t>
        <a:bodyPr/>
        <a:lstStyle/>
        <a:p>
          <a:endParaRPr lang="en-US"/>
        </a:p>
      </dgm:t>
    </dgm:pt>
    <dgm:pt modelId="{7A94F164-6A0E-47D4-A1B4-4C162BC1F4E3}" type="sibTrans" cxnId="{A23480BA-93CE-4AA0-851A-72413AFCF59B}">
      <dgm:prSet/>
      <dgm:spPr/>
      <dgm:t>
        <a:bodyPr/>
        <a:lstStyle/>
        <a:p>
          <a:endParaRPr lang="en-US"/>
        </a:p>
      </dgm:t>
    </dgm:pt>
    <dgm:pt modelId="{06CA87B4-0865-4601-B14E-9981D8B8AD80}">
      <dgm:prSet custT="1"/>
      <dgm:spPr/>
      <dgm:t>
        <a:bodyPr/>
        <a:lstStyle/>
        <a:p>
          <a:r>
            <a:rPr lang="el-GR" sz="1400" dirty="0"/>
            <a:t>Υποστήριξη των ΚΟΙΝΣΕΠ στην υλοποίηση του Προγράμματος της Περιφέρειας.</a:t>
          </a:r>
          <a:endParaRPr lang="en-US" sz="1400" dirty="0"/>
        </a:p>
      </dgm:t>
    </dgm:pt>
    <dgm:pt modelId="{24367FA8-BB80-4A14-A01D-4B2D9F8F057B}" type="parTrans" cxnId="{A4B3AFB7-9C42-4272-BE90-7504AA397F59}">
      <dgm:prSet/>
      <dgm:spPr/>
      <dgm:t>
        <a:bodyPr/>
        <a:lstStyle/>
        <a:p>
          <a:endParaRPr lang="en-US"/>
        </a:p>
      </dgm:t>
    </dgm:pt>
    <dgm:pt modelId="{5FD77BAA-98F4-4C5C-9FEF-3D0316902094}" type="sibTrans" cxnId="{A4B3AFB7-9C42-4272-BE90-7504AA397F59}">
      <dgm:prSet/>
      <dgm:spPr/>
      <dgm:t>
        <a:bodyPr/>
        <a:lstStyle/>
        <a:p>
          <a:endParaRPr lang="en-US"/>
        </a:p>
      </dgm:t>
    </dgm:pt>
    <dgm:pt modelId="{707A5782-C34F-4FF3-820C-367C32A55A8B}">
      <dgm:prSet custT="1"/>
      <dgm:spPr/>
      <dgm:t>
        <a:bodyPr/>
        <a:lstStyle/>
        <a:p>
          <a:r>
            <a:rPr lang="el-GR" sz="1400" dirty="0"/>
            <a:t>Δημιουργία επιτροπής για μελέτη πλαισίου και δυνατοτήτων για Συμβάσεις Κοινωνικής Αναφοράς-Καταγραφή Καλών πρακτικών.</a:t>
          </a:r>
          <a:endParaRPr lang="en-US" sz="1400" dirty="0"/>
        </a:p>
      </dgm:t>
    </dgm:pt>
    <dgm:pt modelId="{AEA2DD70-E8BA-4420-BEA0-D78F8873CC2D}" type="parTrans" cxnId="{F7B16341-A40C-4103-9C85-D00E76D13038}">
      <dgm:prSet/>
      <dgm:spPr/>
      <dgm:t>
        <a:bodyPr/>
        <a:lstStyle/>
        <a:p>
          <a:endParaRPr lang="en-US"/>
        </a:p>
      </dgm:t>
    </dgm:pt>
    <dgm:pt modelId="{F8ACF8B6-0FBB-414A-9C36-1A514B67D58D}" type="sibTrans" cxnId="{F7B16341-A40C-4103-9C85-D00E76D13038}">
      <dgm:prSet/>
      <dgm:spPr/>
      <dgm:t>
        <a:bodyPr/>
        <a:lstStyle/>
        <a:p>
          <a:endParaRPr lang="en-US"/>
        </a:p>
      </dgm:t>
    </dgm:pt>
    <dgm:pt modelId="{092D934C-0092-44D6-8807-13397067533A}">
      <dgm:prSet custT="1"/>
      <dgm:spPr/>
      <dgm:t>
        <a:bodyPr/>
        <a:lstStyle/>
        <a:p>
          <a:r>
            <a:rPr lang="el-GR" sz="1400" dirty="0"/>
            <a:t>Προγραμματισμός και διοργάνωση συναντήσεων κατά ΠΕ με φορείς ΚΑΛΟ,</a:t>
          </a:r>
          <a:r>
            <a:rPr lang="en-US" sz="1400" dirty="0"/>
            <a:t> </a:t>
          </a:r>
          <a:r>
            <a:rPr lang="el-GR" sz="1400" dirty="0"/>
            <a:t>Δήμους και άλλους τοπικούς φορείς για γνωριμία, ενημέρωση και ανίχνευση πεδίων συνεργασίας.</a:t>
          </a:r>
          <a:endParaRPr lang="en-US" sz="1400" dirty="0"/>
        </a:p>
      </dgm:t>
    </dgm:pt>
    <dgm:pt modelId="{4FC2B6BA-AD37-440E-B779-93AB9458F67E}" type="parTrans" cxnId="{580736CC-836A-4DCB-88A9-9DAFBBD7CE0A}">
      <dgm:prSet/>
      <dgm:spPr/>
      <dgm:t>
        <a:bodyPr/>
        <a:lstStyle/>
        <a:p>
          <a:endParaRPr lang="en-US"/>
        </a:p>
      </dgm:t>
    </dgm:pt>
    <dgm:pt modelId="{2476608B-5465-45F8-90B1-65581F931E4C}" type="sibTrans" cxnId="{580736CC-836A-4DCB-88A9-9DAFBBD7CE0A}">
      <dgm:prSet/>
      <dgm:spPr/>
      <dgm:t>
        <a:bodyPr/>
        <a:lstStyle/>
        <a:p>
          <a:endParaRPr lang="en-US"/>
        </a:p>
      </dgm:t>
    </dgm:pt>
    <dgm:pt modelId="{7D2967C7-B33F-49DD-9140-51CE616F6F9B}">
      <dgm:prSet custT="1"/>
      <dgm:spPr/>
      <dgm:t>
        <a:bodyPr/>
        <a:lstStyle/>
        <a:p>
          <a:r>
            <a:rPr lang="el-GR" sz="1400" dirty="0"/>
            <a:t>Διοργάνωση  2 κύκλων Εκπαιδευτικών Εργαστηρίων  για ΚΟΙΝΣΕΠ  και ενός κύκλου σε συνεργασία με ΠΕΔ για Δήμους, φορείς Δημοσίου και επιχειρήσεις για συμβάσεις με ΚΟΙΝΣΕΠ.</a:t>
          </a:r>
          <a:endParaRPr lang="en-US" sz="1400" dirty="0"/>
        </a:p>
      </dgm:t>
    </dgm:pt>
    <dgm:pt modelId="{9F2EFADA-EC04-49CE-95F3-BCE9A7FFAC80}" type="parTrans" cxnId="{2A9FF6E2-0896-47EA-A88B-ED6231FFCB66}">
      <dgm:prSet/>
      <dgm:spPr/>
      <dgm:t>
        <a:bodyPr/>
        <a:lstStyle/>
        <a:p>
          <a:endParaRPr lang="en-US"/>
        </a:p>
      </dgm:t>
    </dgm:pt>
    <dgm:pt modelId="{34382BC0-AF04-49F3-A10F-5BD456D90277}" type="sibTrans" cxnId="{2A9FF6E2-0896-47EA-A88B-ED6231FFCB66}">
      <dgm:prSet/>
      <dgm:spPr/>
      <dgm:t>
        <a:bodyPr/>
        <a:lstStyle/>
        <a:p>
          <a:endParaRPr lang="en-US"/>
        </a:p>
      </dgm:t>
    </dgm:pt>
    <dgm:pt modelId="{AD6D931C-6131-4AB5-815C-7043A79ED98C}">
      <dgm:prSet custT="1"/>
      <dgm:spPr/>
      <dgm:t>
        <a:bodyPr/>
        <a:lstStyle/>
        <a:p>
          <a:r>
            <a:rPr lang="el-GR" sz="1400" dirty="0"/>
            <a:t>Ολοκλήρωση της Ψηφιακής πλατφόρμας με μηχανισμό υποστήριξης.</a:t>
          </a:r>
          <a:endParaRPr lang="en-US" sz="1400" dirty="0"/>
        </a:p>
      </dgm:t>
    </dgm:pt>
    <dgm:pt modelId="{F0478F64-2B3D-4583-B2EF-2DE0BBE6F197}" type="parTrans" cxnId="{5D24B9EF-4AC8-4C9C-91D2-F2437CDA3BF2}">
      <dgm:prSet/>
      <dgm:spPr/>
      <dgm:t>
        <a:bodyPr/>
        <a:lstStyle/>
        <a:p>
          <a:endParaRPr lang="en-US"/>
        </a:p>
      </dgm:t>
    </dgm:pt>
    <dgm:pt modelId="{4442BEAF-ABFA-4FD9-A61A-664FB06B157C}" type="sibTrans" cxnId="{5D24B9EF-4AC8-4C9C-91D2-F2437CDA3BF2}">
      <dgm:prSet/>
      <dgm:spPr/>
      <dgm:t>
        <a:bodyPr/>
        <a:lstStyle/>
        <a:p>
          <a:endParaRPr lang="en-US"/>
        </a:p>
      </dgm:t>
    </dgm:pt>
    <dgm:pt modelId="{65FE40E4-A2A4-4503-85E2-A8EC3673FC95}">
      <dgm:prSet custT="1"/>
      <dgm:spPr/>
      <dgm:t>
        <a:bodyPr/>
        <a:lstStyle/>
        <a:p>
          <a:r>
            <a:rPr lang="el-GR" sz="1100" dirty="0"/>
            <a:t>Καθιέρωση ετήσιου Βραβείου Κοινωνικής επιχείρησης από το 2026 και προγραμματισμός Προετοιμασία Ετήσιου Διήμερου προβολής ,ενημέρωσης, αλληλεπίδρασης των φορέων ΚΑΛΟ για το 2027 όπου θα ανακοινωθεί και η καθιέρωση περιφερειακού </a:t>
          </a:r>
          <a:r>
            <a:rPr lang="el-GR" sz="1100" dirty="0" err="1"/>
            <a:t>Brand</a:t>
          </a:r>
          <a:r>
            <a:rPr lang="el-GR" sz="1100" b="1" dirty="0"/>
            <a:t> "</a:t>
          </a:r>
          <a:r>
            <a:rPr lang="el-GR" sz="1100" b="1" dirty="0" err="1"/>
            <a:t>Cretan</a:t>
          </a:r>
          <a:r>
            <a:rPr lang="en-US" sz="1100" b="1" dirty="0"/>
            <a:t> </a:t>
          </a:r>
          <a:r>
            <a:rPr lang="el-GR" sz="1100" b="1" dirty="0"/>
            <a:t>Social </a:t>
          </a:r>
          <a:r>
            <a:rPr lang="en-US" sz="1100" b="1" dirty="0"/>
            <a:t>&amp; Solidarity </a:t>
          </a:r>
          <a:r>
            <a:rPr lang="el-GR" sz="1100" b="1" dirty="0" err="1"/>
            <a:t>Economy</a:t>
          </a:r>
          <a:r>
            <a:rPr lang="el-GR" sz="1100" b="1" dirty="0"/>
            <a:t>"</a:t>
          </a:r>
          <a:r>
            <a:rPr lang="el-GR" sz="1100" dirty="0"/>
            <a:t>.</a:t>
          </a:r>
          <a:endParaRPr lang="en-US" sz="1100" dirty="0"/>
        </a:p>
      </dgm:t>
    </dgm:pt>
    <dgm:pt modelId="{A80AA85C-6515-4AED-A77B-509822E871F4}" type="parTrans" cxnId="{A2109341-F625-4AA3-AFB4-ED4324ED65C5}">
      <dgm:prSet/>
      <dgm:spPr/>
      <dgm:t>
        <a:bodyPr/>
        <a:lstStyle/>
        <a:p>
          <a:endParaRPr lang="en-US"/>
        </a:p>
      </dgm:t>
    </dgm:pt>
    <dgm:pt modelId="{707ECC79-85E5-444F-B7BE-5D42CD1EB87D}" type="sibTrans" cxnId="{A2109341-F625-4AA3-AFB4-ED4324ED65C5}">
      <dgm:prSet/>
      <dgm:spPr/>
      <dgm:t>
        <a:bodyPr/>
        <a:lstStyle/>
        <a:p>
          <a:endParaRPr lang="en-US"/>
        </a:p>
      </dgm:t>
    </dgm:pt>
    <dgm:pt modelId="{6B0FC764-C93D-4607-935A-3EF7CC7D2867}">
      <dgm:prSet custT="1"/>
      <dgm:spPr/>
      <dgm:t>
        <a:bodyPr/>
        <a:lstStyle/>
        <a:p>
          <a:r>
            <a:rPr lang="el-GR" sz="1400" dirty="0"/>
            <a:t>Δημιουργία μηχανισμού ανίχνευσης και  υποστήριξης  για την υποβολή προτάσεων από ΚΟΙΝΣΕΠ σε εθνικά/ευρωπαϊκά προγράμματα.</a:t>
          </a:r>
          <a:endParaRPr lang="en-US" sz="1400" dirty="0"/>
        </a:p>
      </dgm:t>
    </dgm:pt>
    <dgm:pt modelId="{D68683FC-372C-419B-A7C4-96429CC9DD59}" type="parTrans" cxnId="{3F2B1118-682F-474B-A2CF-03BB575C42AA}">
      <dgm:prSet/>
      <dgm:spPr/>
      <dgm:t>
        <a:bodyPr/>
        <a:lstStyle/>
        <a:p>
          <a:endParaRPr lang="en-US"/>
        </a:p>
      </dgm:t>
    </dgm:pt>
    <dgm:pt modelId="{77BDB6A9-6AF7-4CE7-B942-88C1AA5D24B6}" type="sibTrans" cxnId="{3F2B1118-682F-474B-A2CF-03BB575C42AA}">
      <dgm:prSet/>
      <dgm:spPr/>
      <dgm:t>
        <a:bodyPr/>
        <a:lstStyle/>
        <a:p>
          <a:endParaRPr lang="en-US"/>
        </a:p>
      </dgm:t>
    </dgm:pt>
    <dgm:pt modelId="{6F18A8AB-B5C7-423C-8DD5-EB11117CABAC}" type="pres">
      <dgm:prSet presAssocID="{1C39FE39-B3B0-4ABF-B0AE-628095BC0FBC}" presName="diagram" presStyleCnt="0">
        <dgm:presLayoutVars>
          <dgm:dir/>
          <dgm:resizeHandles val="exact"/>
        </dgm:presLayoutVars>
      </dgm:prSet>
      <dgm:spPr/>
    </dgm:pt>
    <dgm:pt modelId="{73051C07-C409-48B3-AC5C-BA1C24E5326A}" type="pres">
      <dgm:prSet presAssocID="{C626FD1A-B57D-4BAB-9F78-DFE154A2BC1C}" presName="node" presStyleLbl="node1" presStyleIdx="0" presStyleCnt="8">
        <dgm:presLayoutVars>
          <dgm:bulletEnabled val="1"/>
        </dgm:presLayoutVars>
      </dgm:prSet>
      <dgm:spPr/>
    </dgm:pt>
    <dgm:pt modelId="{B8E1986E-5688-4AF1-BC71-80E53D58AD12}" type="pres">
      <dgm:prSet presAssocID="{7A94F164-6A0E-47D4-A1B4-4C162BC1F4E3}" presName="sibTrans" presStyleCnt="0"/>
      <dgm:spPr/>
    </dgm:pt>
    <dgm:pt modelId="{C8BC3B4E-B8A2-450B-9A18-240617131973}" type="pres">
      <dgm:prSet presAssocID="{06CA87B4-0865-4601-B14E-9981D8B8AD80}" presName="node" presStyleLbl="node1" presStyleIdx="1" presStyleCnt="8">
        <dgm:presLayoutVars>
          <dgm:bulletEnabled val="1"/>
        </dgm:presLayoutVars>
      </dgm:prSet>
      <dgm:spPr/>
    </dgm:pt>
    <dgm:pt modelId="{030E1C6E-A75B-4318-88C8-3B466CE93E10}" type="pres">
      <dgm:prSet presAssocID="{5FD77BAA-98F4-4C5C-9FEF-3D0316902094}" presName="sibTrans" presStyleCnt="0"/>
      <dgm:spPr/>
    </dgm:pt>
    <dgm:pt modelId="{1450CB64-063C-4BB3-B36B-395C87D2EBFB}" type="pres">
      <dgm:prSet presAssocID="{092D934C-0092-44D6-8807-13397067533A}" presName="node" presStyleLbl="node1" presStyleIdx="2" presStyleCnt="8">
        <dgm:presLayoutVars>
          <dgm:bulletEnabled val="1"/>
        </dgm:presLayoutVars>
      </dgm:prSet>
      <dgm:spPr/>
    </dgm:pt>
    <dgm:pt modelId="{40822ED5-0B19-47AC-A3FE-861040378793}" type="pres">
      <dgm:prSet presAssocID="{2476608B-5465-45F8-90B1-65581F931E4C}" presName="sibTrans" presStyleCnt="0"/>
      <dgm:spPr/>
    </dgm:pt>
    <dgm:pt modelId="{89CF231D-17EA-4F5E-8195-77875A2B67CF}" type="pres">
      <dgm:prSet presAssocID="{7D2967C7-B33F-49DD-9140-51CE616F6F9B}" presName="node" presStyleLbl="node1" presStyleIdx="3" presStyleCnt="8">
        <dgm:presLayoutVars>
          <dgm:bulletEnabled val="1"/>
        </dgm:presLayoutVars>
      </dgm:prSet>
      <dgm:spPr/>
    </dgm:pt>
    <dgm:pt modelId="{CE10F047-C6F9-4175-8770-81B0FBED21D3}" type="pres">
      <dgm:prSet presAssocID="{34382BC0-AF04-49F3-A10F-5BD456D90277}" presName="sibTrans" presStyleCnt="0"/>
      <dgm:spPr/>
    </dgm:pt>
    <dgm:pt modelId="{A7977011-DC63-4939-A290-900746F1C19F}" type="pres">
      <dgm:prSet presAssocID="{707A5782-C34F-4FF3-820C-367C32A55A8B}" presName="node" presStyleLbl="node1" presStyleIdx="4" presStyleCnt="8">
        <dgm:presLayoutVars>
          <dgm:bulletEnabled val="1"/>
        </dgm:presLayoutVars>
      </dgm:prSet>
      <dgm:spPr/>
    </dgm:pt>
    <dgm:pt modelId="{E926DE91-39AC-4C5F-9EC9-03DEE0280BD8}" type="pres">
      <dgm:prSet presAssocID="{F8ACF8B6-0FBB-414A-9C36-1A514B67D58D}" presName="sibTrans" presStyleCnt="0"/>
      <dgm:spPr/>
    </dgm:pt>
    <dgm:pt modelId="{C6E50C59-8746-4463-ABC2-0B0F513C9A82}" type="pres">
      <dgm:prSet presAssocID="{AD6D931C-6131-4AB5-815C-7043A79ED98C}" presName="node" presStyleLbl="node1" presStyleIdx="5" presStyleCnt="8">
        <dgm:presLayoutVars>
          <dgm:bulletEnabled val="1"/>
        </dgm:presLayoutVars>
      </dgm:prSet>
      <dgm:spPr/>
    </dgm:pt>
    <dgm:pt modelId="{CADF7C47-1A16-4512-BFB3-765FD388BE8D}" type="pres">
      <dgm:prSet presAssocID="{4442BEAF-ABFA-4FD9-A61A-664FB06B157C}" presName="sibTrans" presStyleCnt="0"/>
      <dgm:spPr/>
    </dgm:pt>
    <dgm:pt modelId="{F14F3E0A-02C9-4912-940A-B93A9EE1FC34}" type="pres">
      <dgm:prSet presAssocID="{65FE40E4-A2A4-4503-85E2-A8EC3673FC95}" presName="node" presStyleLbl="node1" presStyleIdx="6" presStyleCnt="8">
        <dgm:presLayoutVars>
          <dgm:bulletEnabled val="1"/>
        </dgm:presLayoutVars>
      </dgm:prSet>
      <dgm:spPr/>
    </dgm:pt>
    <dgm:pt modelId="{34CC6670-17EA-4048-96F8-7F42F27C66FD}" type="pres">
      <dgm:prSet presAssocID="{707ECC79-85E5-444F-B7BE-5D42CD1EB87D}" presName="sibTrans" presStyleCnt="0"/>
      <dgm:spPr/>
    </dgm:pt>
    <dgm:pt modelId="{CA43C76B-7B8F-4913-8DA7-FDFB71AED56E}" type="pres">
      <dgm:prSet presAssocID="{6B0FC764-C93D-4607-935A-3EF7CC7D2867}" presName="node" presStyleLbl="node1" presStyleIdx="7" presStyleCnt="8">
        <dgm:presLayoutVars>
          <dgm:bulletEnabled val="1"/>
        </dgm:presLayoutVars>
      </dgm:prSet>
      <dgm:spPr/>
    </dgm:pt>
  </dgm:ptLst>
  <dgm:cxnLst>
    <dgm:cxn modelId="{3F2B1118-682F-474B-A2CF-03BB575C42AA}" srcId="{1C39FE39-B3B0-4ABF-B0AE-628095BC0FBC}" destId="{6B0FC764-C93D-4607-935A-3EF7CC7D2867}" srcOrd="7" destOrd="0" parTransId="{D68683FC-372C-419B-A7C4-96429CC9DD59}" sibTransId="{77BDB6A9-6AF7-4CE7-B942-88C1AA5D24B6}"/>
    <dgm:cxn modelId="{51798E24-3C69-48F0-A683-D113278F1375}" type="presOf" srcId="{AD6D931C-6131-4AB5-815C-7043A79ED98C}" destId="{C6E50C59-8746-4463-ABC2-0B0F513C9A82}" srcOrd="0" destOrd="0" presId="urn:microsoft.com/office/officeart/2005/8/layout/default"/>
    <dgm:cxn modelId="{9CB7F435-4894-4FCB-8CDF-CC3E0E68E00A}" type="presOf" srcId="{092D934C-0092-44D6-8807-13397067533A}" destId="{1450CB64-063C-4BB3-B36B-395C87D2EBFB}" srcOrd="0" destOrd="0" presId="urn:microsoft.com/office/officeart/2005/8/layout/default"/>
    <dgm:cxn modelId="{64052637-E7F0-44A2-8C8F-9482BFF823E8}" type="presOf" srcId="{6B0FC764-C93D-4607-935A-3EF7CC7D2867}" destId="{CA43C76B-7B8F-4913-8DA7-FDFB71AED56E}" srcOrd="0" destOrd="0" presId="urn:microsoft.com/office/officeart/2005/8/layout/default"/>
    <dgm:cxn modelId="{F7B16341-A40C-4103-9C85-D00E76D13038}" srcId="{1C39FE39-B3B0-4ABF-B0AE-628095BC0FBC}" destId="{707A5782-C34F-4FF3-820C-367C32A55A8B}" srcOrd="4" destOrd="0" parTransId="{AEA2DD70-E8BA-4420-BEA0-D78F8873CC2D}" sibTransId="{F8ACF8B6-0FBB-414A-9C36-1A514B67D58D}"/>
    <dgm:cxn modelId="{A2109341-F625-4AA3-AFB4-ED4324ED65C5}" srcId="{1C39FE39-B3B0-4ABF-B0AE-628095BC0FBC}" destId="{65FE40E4-A2A4-4503-85E2-A8EC3673FC95}" srcOrd="6" destOrd="0" parTransId="{A80AA85C-6515-4AED-A77B-509822E871F4}" sibTransId="{707ECC79-85E5-444F-B7BE-5D42CD1EB87D}"/>
    <dgm:cxn modelId="{BDDCEF65-5B4C-4F88-9A3A-647DA76CBBD6}" type="presOf" srcId="{707A5782-C34F-4FF3-820C-367C32A55A8B}" destId="{A7977011-DC63-4939-A290-900746F1C19F}" srcOrd="0" destOrd="0" presId="urn:microsoft.com/office/officeart/2005/8/layout/default"/>
    <dgm:cxn modelId="{30823974-EB31-4EAA-A55C-CBE09C4FE887}" type="presOf" srcId="{C626FD1A-B57D-4BAB-9F78-DFE154A2BC1C}" destId="{73051C07-C409-48B3-AC5C-BA1C24E5326A}" srcOrd="0" destOrd="0" presId="urn:microsoft.com/office/officeart/2005/8/layout/default"/>
    <dgm:cxn modelId="{C1F9A456-9447-4A08-A4B0-33611DC75111}" type="presOf" srcId="{06CA87B4-0865-4601-B14E-9981D8B8AD80}" destId="{C8BC3B4E-B8A2-450B-9A18-240617131973}" srcOrd="0" destOrd="0" presId="urn:microsoft.com/office/officeart/2005/8/layout/default"/>
    <dgm:cxn modelId="{7206577F-9DF9-4B1B-B341-0562415911E1}" type="presOf" srcId="{1C39FE39-B3B0-4ABF-B0AE-628095BC0FBC}" destId="{6F18A8AB-B5C7-423C-8DD5-EB11117CABAC}" srcOrd="0" destOrd="0" presId="urn:microsoft.com/office/officeart/2005/8/layout/default"/>
    <dgm:cxn modelId="{58CCD88D-48D5-4377-B93A-ADAB6706824E}" type="presOf" srcId="{7D2967C7-B33F-49DD-9140-51CE616F6F9B}" destId="{89CF231D-17EA-4F5E-8195-77875A2B67CF}" srcOrd="0" destOrd="0" presId="urn:microsoft.com/office/officeart/2005/8/layout/default"/>
    <dgm:cxn modelId="{A4B3AFB7-9C42-4272-BE90-7504AA397F59}" srcId="{1C39FE39-B3B0-4ABF-B0AE-628095BC0FBC}" destId="{06CA87B4-0865-4601-B14E-9981D8B8AD80}" srcOrd="1" destOrd="0" parTransId="{24367FA8-BB80-4A14-A01D-4B2D9F8F057B}" sibTransId="{5FD77BAA-98F4-4C5C-9FEF-3D0316902094}"/>
    <dgm:cxn modelId="{A23480BA-93CE-4AA0-851A-72413AFCF59B}" srcId="{1C39FE39-B3B0-4ABF-B0AE-628095BC0FBC}" destId="{C626FD1A-B57D-4BAB-9F78-DFE154A2BC1C}" srcOrd="0" destOrd="0" parTransId="{5546B450-9315-4543-8D65-986AF9D607C1}" sibTransId="{7A94F164-6A0E-47D4-A1B4-4C162BC1F4E3}"/>
    <dgm:cxn modelId="{157E18C9-C33B-4F24-A16F-2C37173EC765}" type="presOf" srcId="{65FE40E4-A2A4-4503-85E2-A8EC3673FC95}" destId="{F14F3E0A-02C9-4912-940A-B93A9EE1FC34}" srcOrd="0" destOrd="0" presId="urn:microsoft.com/office/officeart/2005/8/layout/default"/>
    <dgm:cxn modelId="{580736CC-836A-4DCB-88A9-9DAFBBD7CE0A}" srcId="{1C39FE39-B3B0-4ABF-B0AE-628095BC0FBC}" destId="{092D934C-0092-44D6-8807-13397067533A}" srcOrd="2" destOrd="0" parTransId="{4FC2B6BA-AD37-440E-B779-93AB9458F67E}" sibTransId="{2476608B-5465-45F8-90B1-65581F931E4C}"/>
    <dgm:cxn modelId="{2A9FF6E2-0896-47EA-A88B-ED6231FFCB66}" srcId="{1C39FE39-B3B0-4ABF-B0AE-628095BC0FBC}" destId="{7D2967C7-B33F-49DD-9140-51CE616F6F9B}" srcOrd="3" destOrd="0" parTransId="{9F2EFADA-EC04-49CE-95F3-BCE9A7FFAC80}" sibTransId="{34382BC0-AF04-49F3-A10F-5BD456D90277}"/>
    <dgm:cxn modelId="{5D24B9EF-4AC8-4C9C-91D2-F2437CDA3BF2}" srcId="{1C39FE39-B3B0-4ABF-B0AE-628095BC0FBC}" destId="{AD6D931C-6131-4AB5-815C-7043A79ED98C}" srcOrd="5" destOrd="0" parTransId="{F0478F64-2B3D-4583-B2EF-2DE0BBE6F197}" sibTransId="{4442BEAF-ABFA-4FD9-A61A-664FB06B157C}"/>
    <dgm:cxn modelId="{9C9B851C-2931-4609-A8AD-3A630DF36DD5}" type="presParOf" srcId="{6F18A8AB-B5C7-423C-8DD5-EB11117CABAC}" destId="{73051C07-C409-48B3-AC5C-BA1C24E5326A}" srcOrd="0" destOrd="0" presId="urn:microsoft.com/office/officeart/2005/8/layout/default"/>
    <dgm:cxn modelId="{4FABF794-57A3-49E2-9341-713DFCB2A0A3}" type="presParOf" srcId="{6F18A8AB-B5C7-423C-8DD5-EB11117CABAC}" destId="{B8E1986E-5688-4AF1-BC71-80E53D58AD12}" srcOrd="1" destOrd="0" presId="urn:microsoft.com/office/officeart/2005/8/layout/default"/>
    <dgm:cxn modelId="{7CC4ABDE-C883-47E4-88F0-1778C617695E}" type="presParOf" srcId="{6F18A8AB-B5C7-423C-8DD5-EB11117CABAC}" destId="{C8BC3B4E-B8A2-450B-9A18-240617131973}" srcOrd="2" destOrd="0" presId="urn:microsoft.com/office/officeart/2005/8/layout/default"/>
    <dgm:cxn modelId="{67E3CBC7-FF4A-478F-82E2-8BD5321385D4}" type="presParOf" srcId="{6F18A8AB-B5C7-423C-8DD5-EB11117CABAC}" destId="{030E1C6E-A75B-4318-88C8-3B466CE93E10}" srcOrd="3" destOrd="0" presId="urn:microsoft.com/office/officeart/2005/8/layout/default"/>
    <dgm:cxn modelId="{3DA025A4-D3CA-47B5-9484-EA3272604BB8}" type="presParOf" srcId="{6F18A8AB-B5C7-423C-8DD5-EB11117CABAC}" destId="{1450CB64-063C-4BB3-B36B-395C87D2EBFB}" srcOrd="4" destOrd="0" presId="urn:microsoft.com/office/officeart/2005/8/layout/default"/>
    <dgm:cxn modelId="{DA76C922-DE9D-4C36-A857-E5B1E35D35F7}" type="presParOf" srcId="{6F18A8AB-B5C7-423C-8DD5-EB11117CABAC}" destId="{40822ED5-0B19-47AC-A3FE-861040378793}" srcOrd="5" destOrd="0" presId="urn:microsoft.com/office/officeart/2005/8/layout/default"/>
    <dgm:cxn modelId="{6224CE65-0424-4DDF-A743-CEBAA8CD5C2E}" type="presParOf" srcId="{6F18A8AB-B5C7-423C-8DD5-EB11117CABAC}" destId="{89CF231D-17EA-4F5E-8195-77875A2B67CF}" srcOrd="6" destOrd="0" presId="urn:microsoft.com/office/officeart/2005/8/layout/default"/>
    <dgm:cxn modelId="{71590955-C5D0-4D4F-8DB3-689E65EC51D7}" type="presParOf" srcId="{6F18A8AB-B5C7-423C-8DD5-EB11117CABAC}" destId="{CE10F047-C6F9-4175-8770-81B0FBED21D3}" srcOrd="7" destOrd="0" presId="urn:microsoft.com/office/officeart/2005/8/layout/default"/>
    <dgm:cxn modelId="{A47ED2D7-4B7B-42AA-8F0E-95EE2B2CFAE6}" type="presParOf" srcId="{6F18A8AB-B5C7-423C-8DD5-EB11117CABAC}" destId="{A7977011-DC63-4939-A290-900746F1C19F}" srcOrd="8" destOrd="0" presId="urn:microsoft.com/office/officeart/2005/8/layout/default"/>
    <dgm:cxn modelId="{D1E50564-1B46-48C5-AD39-0A533CC52EFA}" type="presParOf" srcId="{6F18A8AB-B5C7-423C-8DD5-EB11117CABAC}" destId="{E926DE91-39AC-4C5F-9EC9-03DEE0280BD8}" srcOrd="9" destOrd="0" presId="urn:microsoft.com/office/officeart/2005/8/layout/default"/>
    <dgm:cxn modelId="{77D50A13-700F-45CE-9377-DB865CE45492}" type="presParOf" srcId="{6F18A8AB-B5C7-423C-8DD5-EB11117CABAC}" destId="{C6E50C59-8746-4463-ABC2-0B0F513C9A82}" srcOrd="10" destOrd="0" presId="urn:microsoft.com/office/officeart/2005/8/layout/default"/>
    <dgm:cxn modelId="{A6D1EE75-C0D2-48BA-B138-E476CAD5E50A}" type="presParOf" srcId="{6F18A8AB-B5C7-423C-8DD5-EB11117CABAC}" destId="{CADF7C47-1A16-4512-BFB3-765FD388BE8D}" srcOrd="11" destOrd="0" presId="urn:microsoft.com/office/officeart/2005/8/layout/default"/>
    <dgm:cxn modelId="{5D355EF2-8845-4470-84EB-5FBDC72E56A3}" type="presParOf" srcId="{6F18A8AB-B5C7-423C-8DD5-EB11117CABAC}" destId="{F14F3E0A-02C9-4912-940A-B93A9EE1FC34}" srcOrd="12" destOrd="0" presId="urn:microsoft.com/office/officeart/2005/8/layout/default"/>
    <dgm:cxn modelId="{10842671-727A-4A63-A7A3-FB38FF155B3E}" type="presParOf" srcId="{6F18A8AB-B5C7-423C-8DD5-EB11117CABAC}" destId="{34CC6670-17EA-4048-96F8-7F42F27C66FD}" srcOrd="13" destOrd="0" presId="urn:microsoft.com/office/officeart/2005/8/layout/default"/>
    <dgm:cxn modelId="{7F39F0F2-503F-411E-AFCE-9EFB44B4FD0F}" type="presParOf" srcId="{6F18A8AB-B5C7-423C-8DD5-EB11117CABAC}" destId="{CA43C76B-7B8F-4913-8DA7-FDFB71AED56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0FCBA0-C438-441A-9895-2466FFE3D34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3C200EF-CEBF-4272-970C-094EC7C461F0}">
      <dgm:prSet/>
      <dgm:spPr/>
      <dgm:t>
        <a:bodyPr/>
        <a:lstStyle/>
        <a:p>
          <a:r>
            <a:rPr lang="en-US" dirty="0"/>
            <a:t>Υπ</a:t>
          </a:r>
          <a:r>
            <a:rPr lang="en-US" dirty="0" err="1"/>
            <a:t>άρχει</a:t>
          </a:r>
          <a:r>
            <a:rPr lang="en-US" dirty="0"/>
            <a:t> </a:t>
          </a:r>
          <a:r>
            <a:rPr lang="en-US" dirty="0" err="1"/>
            <a:t>νομική</a:t>
          </a:r>
          <a:r>
            <a:rPr lang="en-US" dirty="0"/>
            <a:t> ανα</a:t>
          </a:r>
          <a:r>
            <a:rPr lang="en-US" dirty="0" err="1"/>
            <a:t>γνώριση</a:t>
          </a:r>
          <a:endParaRPr lang="en-US" dirty="0"/>
        </a:p>
      </dgm:t>
    </dgm:pt>
    <dgm:pt modelId="{2A8DB1D9-B081-4A54-8AD2-1E3DA9101EA4}" type="parTrans" cxnId="{CAD8802B-87E8-4429-A6A6-B290E8A6280A}">
      <dgm:prSet/>
      <dgm:spPr/>
      <dgm:t>
        <a:bodyPr/>
        <a:lstStyle/>
        <a:p>
          <a:endParaRPr lang="en-US"/>
        </a:p>
      </dgm:t>
    </dgm:pt>
    <dgm:pt modelId="{95856A06-8876-4F91-9F06-04BA11E2D6C6}" type="sibTrans" cxnId="{CAD8802B-87E8-4429-A6A6-B290E8A6280A}">
      <dgm:prSet/>
      <dgm:spPr/>
      <dgm:t>
        <a:bodyPr/>
        <a:lstStyle/>
        <a:p>
          <a:endParaRPr lang="en-US"/>
        </a:p>
      </dgm:t>
    </dgm:pt>
    <dgm:pt modelId="{06FD2ADE-EF51-4890-B0C7-56E1B33E4A90}">
      <dgm:prSet/>
      <dgm:spPr/>
      <dgm:t>
        <a:bodyPr/>
        <a:lstStyle/>
        <a:p>
          <a:r>
            <a:rPr lang="en-US"/>
            <a:t>Κοινωνικές Συνεταιριστικές Επιχειρήσεις (ΚοινΣΕπ)</a:t>
          </a:r>
        </a:p>
      </dgm:t>
    </dgm:pt>
    <dgm:pt modelId="{60E9A9C2-29FA-4A46-85BE-F06C04F763A0}" type="parTrans" cxnId="{CF242866-D202-4521-A1FB-5520C0F0D9F4}">
      <dgm:prSet/>
      <dgm:spPr/>
      <dgm:t>
        <a:bodyPr/>
        <a:lstStyle/>
        <a:p>
          <a:endParaRPr lang="en-US"/>
        </a:p>
      </dgm:t>
    </dgm:pt>
    <dgm:pt modelId="{31F21BA4-A1D4-4F9B-97EC-EC085E5FD69E}" type="sibTrans" cxnId="{CF242866-D202-4521-A1FB-5520C0F0D9F4}">
      <dgm:prSet/>
      <dgm:spPr/>
      <dgm:t>
        <a:bodyPr/>
        <a:lstStyle/>
        <a:p>
          <a:endParaRPr lang="en-US"/>
        </a:p>
      </dgm:t>
    </dgm:pt>
    <dgm:pt modelId="{6A6961DA-DA5D-429C-ACCE-0A8FB939F033}">
      <dgm:prSet/>
      <dgm:spPr/>
      <dgm:t>
        <a:bodyPr/>
        <a:lstStyle/>
        <a:p>
          <a:r>
            <a:rPr lang="en-US" dirty="0" err="1"/>
            <a:t>Συνετ</a:t>
          </a:r>
          <a:r>
            <a:rPr lang="en-US" dirty="0"/>
            <a:t>αιρισμοί εργαζομένων</a:t>
          </a:r>
        </a:p>
      </dgm:t>
    </dgm:pt>
    <dgm:pt modelId="{E875C6D5-314F-4E4A-A96E-7439F4431F24}" type="parTrans" cxnId="{48A90B59-FECE-4F9F-9825-A6E0210CD99D}">
      <dgm:prSet/>
      <dgm:spPr/>
      <dgm:t>
        <a:bodyPr/>
        <a:lstStyle/>
        <a:p>
          <a:endParaRPr lang="en-US"/>
        </a:p>
      </dgm:t>
    </dgm:pt>
    <dgm:pt modelId="{683DD4ED-6B8E-44BD-8252-134A8DBADE9A}" type="sibTrans" cxnId="{48A90B59-FECE-4F9F-9825-A6E0210CD99D}">
      <dgm:prSet/>
      <dgm:spPr/>
      <dgm:t>
        <a:bodyPr/>
        <a:lstStyle/>
        <a:p>
          <a:endParaRPr lang="en-US"/>
        </a:p>
      </dgm:t>
    </dgm:pt>
    <dgm:pt modelId="{EF70080F-00D7-4E54-A265-E02F730E8FD2}">
      <dgm:prSet/>
      <dgm:spPr/>
      <dgm:t>
        <a:bodyPr/>
        <a:lstStyle/>
        <a:p>
          <a:r>
            <a:rPr lang="el-GR"/>
            <a:t>Άλλες μορφές ΚΑΛΟ</a:t>
          </a:r>
          <a:endParaRPr lang="en-US" dirty="0"/>
        </a:p>
      </dgm:t>
    </dgm:pt>
    <dgm:pt modelId="{263390BA-1CD7-4DD9-8A7A-7D5375ACB2AA}" type="parTrans" cxnId="{9D4534DC-F115-4D09-913A-90843441E49B}">
      <dgm:prSet/>
      <dgm:spPr/>
      <dgm:t>
        <a:bodyPr/>
        <a:lstStyle/>
        <a:p>
          <a:endParaRPr lang="el-GR"/>
        </a:p>
      </dgm:t>
    </dgm:pt>
    <dgm:pt modelId="{8EBD7DC6-1169-4479-A8B2-F1D576727C24}" type="sibTrans" cxnId="{9D4534DC-F115-4D09-913A-90843441E49B}">
      <dgm:prSet/>
      <dgm:spPr/>
      <dgm:t>
        <a:bodyPr/>
        <a:lstStyle/>
        <a:p>
          <a:endParaRPr lang="el-GR"/>
        </a:p>
      </dgm:t>
    </dgm:pt>
    <dgm:pt modelId="{36B736FF-1AB1-4D92-8DFB-AB24B6BF1B29}" type="pres">
      <dgm:prSet presAssocID="{FF0FCBA0-C438-441A-9895-2466FFE3D34F}" presName="vert0" presStyleCnt="0">
        <dgm:presLayoutVars>
          <dgm:dir/>
          <dgm:animOne val="branch"/>
          <dgm:animLvl val="lvl"/>
        </dgm:presLayoutVars>
      </dgm:prSet>
      <dgm:spPr/>
    </dgm:pt>
    <dgm:pt modelId="{94FF1270-2F16-46A0-A986-6B314D6FECC2}" type="pres">
      <dgm:prSet presAssocID="{53C200EF-CEBF-4272-970C-094EC7C461F0}" presName="thickLine" presStyleLbl="alignNode1" presStyleIdx="0" presStyleCnt="4"/>
      <dgm:spPr/>
    </dgm:pt>
    <dgm:pt modelId="{22AE53AD-BBDE-4E2D-B03D-2032E84F2461}" type="pres">
      <dgm:prSet presAssocID="{53C200EF-CEBF-4272-970C-094EC7C461F0}" presName="horz1" presStyleCnt="0"/>
      <dgm:spPr/>
    </dgm:pt>
    <dgm:pt modelId="{269640C3-5827-4A6D-9206-E200E2D652EE}" type="pres">
      <dgm:prSet presAssocID="{53C200EF-CEBF-4272-970C-094EC7C461F0}" presName="tx1" presStyleLbl="revTx" presStyleIdx="0" presStyleCnt="4"/>
      <dgm:spPr/>
    </dgm:pt>
    <dgm:pt modelId="{E8E0B168-13D6-45C5-A262-E80779B7878D}" type="pres">
      <dgm:prSet presAssocID="{53C200EF-CEBF-4272-970C-094EC7C461F0}" presName="vert1" presStyleCnt="0"/>
      <dgm:spPr/>
    </dgm:pt>
    <dgm:pt modelId="{FCB4B03D-9720-4FE8-9D2F-3C939C1D32CB}" type="pres">
      <dgm:prSet presAssocID="{06FD2ADE-EF51-4890-B0C7-56E1B33E4A90}" presName="thickLine" presStyleLbl="alignNode1" presStyleIdx="1" presStyleCnt="4"/>
      <dgm:spPr/>
    </dgm:pt>
    <dgm:pt modelId="{1E9D5071-0CA1-4D1E-8E78-CCF09E16C308}" type="pres">
      <dgm:prSet presAssocID="{06FD2ADE-EF51-4890-B0C7-56E1B33E4A90}" presName="horz1" presStyleCnt="0"/>
      <dgm:spPr/>
    </dgm:pt>
    <dgm:pt modelId="{6FBDFA57-22E3-444B-8FAB-018C78293775}" type="pres">
      <dgm:prSet presAssocID="{06FD2ADE-EF51-4890-B0C7-56E1B33E4A90}" presName="tx1" presStyleLbl="revTx" presStyleIdx="1" presStyleCnt="4"/>
      <dgm:spPr/>
    </dgm:pt>
    <dgm:pt modelId="{54AD0A00-92FA-474D-91F5-084EB1F05665}" type="pres">
      <dgm:prSet presAssocID="{06FD2ADE-EF51-4890-B0C7-56E1B33E4A90}" presName="vert1" presStyleCnt="0"/>
      <dgm:spPr/>
    </dgm:pt>
    <dgm:pt modelId="{78EDC2D8-6CE7-4D86-ACF1-A6446BDC29CB}" type="pres">
      <dgm:prSet presAssocID="{6A6961DA-DA5D-429C-ACCE-0A8FB939F033}" presName="thickLine" presStyleLbl="alignNode1" presStyleIdx="2" presStyleCnt="4"/>
      <dgm:spPr/>
    </dgm:pt>
    <dgm:pt modelId="{3764D6BE-1ADB-468C-B4B2-AF2C8B3F0E7C}" type="pres">
      <dgm:prSet presAssocID="{6A6961DA-DA5D-429C-ACCE-0A8FB939F033}" presName="horz1" presStyleCnt="0"/>
      <dgm:spPr/>
    </dgm:pt>
    <dgm:pt modelId="{A9338DC3-D7B3-463F-A980-BC13F9235285}" type="pres">
      <dgm:prSet presAssocID="{6A6961DA-DA5D-429C-ACCE-0A8FB939F033}" presName="tx1" presStyleLbl="revTx" presStyleIdx="2" presStyleCnt="4"/>
      <dgm:spPr/>
    </dgm:pt>
    <dgm:pt modelId="{D846568C-6B56-4A03-ACD6-B89459067E70}" type="pres">
      <dgm:prSet presAssocID="{6A6961DA-DA5D-429C-ACCE-0A8FB939F033}" presName="vert1" presStyleCnt="0"/>
      <dgm:spPr/>
    </dgm:pt>
    <dgm:pt modelId="{F4E11EAF-CC29-4E4A-97C6-E7AAC698FAD8}" type="pres">
      <dgm:prSet presAssocID="{EF70080F-00D7-4E54-A265-E02F730E8FD2}" presName="thickLine" presStyleLbl="alignNode1" presStyleIdx="3" presStyleCnt="4"/>
      <dgm:spPr/>
    </dgm:pt>
    <dgm:pt modelId="{709B2C40-477A-4767-B8B8-66FEDF5989A4}" type="pres">
      <dgm:prSet presAssocID="{EF70080F-00D7-4E54-A265-E02F730E8FD2}" presName="horz1" presStyleCnt="0"/>
      <dgm:spPr/>
    </dgm:pt>
    <dgm:pt modelId="{13013C84-05E8-4BAB-BE5B-502EA05BBE98}" type="pres">
      <dgm:prSet presAssocID="{EF70080F-00D7-4E54-A265-E02F730E8FD2}" presName="tx1" presStyleLbl="revTx" presStyleIdx="3" presStyleCnt="4"/>
      <dgm:spPr/>
    </dgm:pt>
    <dgm:pt modelId="{5218104B-7FBF-4424-ADA5-2BC3FF25965E}" type="pres">
      <dgm:prSet presAssocID="{EF70080F-00D7-4E54-A265-E02F730E8FD2}" presName="vert1" presStyleCnt="0"/>
      <dgm:spPr/>
    </dgm:pt>
  </dgm:ptLst>
  <dgm:cxnLst>
    <dgm:cxn modelId="{3513580F-70B9-4DED-A561-1D9310AA6FD1}" type="presOf" srcId="{6A6961DA-DA5D-429C-ACCE-0A8FB939F033}" destId="{A9338DC3-D7B3-463F-A980-BC13F9235285}" srcOrd="0" destOrd="0" presId="urn:microsoft.com/office/officeart/2008/layout/LinedList"/>
    <dgm:cxn modelId="{CAD8802B-87E8-4429-A6A6-B290E8A6280A}" srcId="{FF0FCBA0-C438-441A-9895-2466FFE3D34F}" destId="{53C200EF-CEBF-4272-970C-094EC7C461F0}" srcOrd="0" destOrd="0" parTransId="{2A8DB1D9-B081-4A54-8AD2-1E3DA9101EA4}" sibTransId="{95856A06-8876-4F91-9F06-04BA11E2D6C6}"/>
    <dgm:cxn modelId="{CF242866-D202-4521-A1FB-5520C0F0D9F4}" srcId="{FF0FCBA0-C438-441A-9895-2466FFE3D34F}" destId="{06FD2ADE-EF51-4890-B0C7-56E1B33E4A90}" srcOrd="1" destOrd="0" parTransId="{60E9A9C2-29FA-4A46-85BE-F06C04F763A0}" sibTransId="{31F21BA4-A1D4-4F9B-97EC-EC085E5FD69E}"/>
    <dgm:cxn modelId="{547A8358-A45B-4AE4-A6F9-1A40713A0A7A}" type="presOf" srcId="{06FD2ADE-EF51-4890-B0C7-56E1B33E4A90}" destId="{6FBDFA57-22E3-444B-8FAB-018C78293775}" srcOrd="0" destOrd="0" presId="urn:microsoft.com/office/officeart/2008/layout/LinedList"/>
    <dgm:cxn modelId="{48A90B59-FECE-4F9F-9825-A6E0210CD99D}" srcId="{FF0FCBA0-C438-441A-9895-2466FFE3D34F}" destId="{6A6961DA-DA5D-429C-ACCE-0A8FB939F033}" srcOrd="2" destOrd="0" parTransId="{E875C6D5-314F-4E4A-A96E-7439F4431F24}" sibTransId="{683DD4ED-6B8E-44BD-8252-134A8DBADE9A}"/>
    <dgm:cxn modelId="{A4179486-8A0A-4E9C-AA81-D40DE789044F}" type="presOf" srcId="{FF0FCBA0-C438-441A-9895-2466FFE3D34F}" destId="{36B736FF-1AB1-4D92-8DFB-AB24B6BF1B29}" srcOrd="0" destOrd="0" presId="urn:microsoft.com/office/officeart/2008/layout/LinedList"/>
    <dgm:cxn modelId="{26C883B2-0A95-4840-8565-9AB565732225}" type="presOf" srcId="{EF70080F-00D7-4E54-A265-E02F730E8FD2}" destId="{13013C84-05E8-4BAB-BE5B-502EA05BBE98}" srcOrd="0" destOrd="0" presId="urn:microsoft.com/office/officeart/2008/layout/LinedList"/>
    <dgm:cxn modelId="{9D4534DC-F115-4D09-913A-90843441E49B}" srcId="{FF0FCBA0-C438-441A-9895-2466FFE3D34F}" destId="{EF70080F-00D7-4E54-A265-E02F730E8FD2}" srcOrd="3" destOrd="0" parTransId="{263390BA-1CD7-4DD9-8A7A-7D5375ACB2AA}" sibTransId="{8EBD7DC6-1169-4479-A8B2-F1D576727C24}"/>
    <dgm:cxn modelId="{45135BEE-F0F0-4099-8EF4-9621F211AC46}" type="presOf" srcId="{53C200EF-CEBF-4272-970C-094EC7C461F0}" destId="{269640C3-5827-4A6D-9206-E200E2D652EE}" srcOrd="0" destOrd="0" presId="urn:microsoft.com/office/officeart/2008/layout/LinedList"/>
    <dgm:cxn modelId="{E67E9D10-ACB8-4769-AFC3-DBA7599D2B46}" type="presParOf" srcId="{36B736FF-1AB1-4D92-8DFB-AB24B6BF1B29}" destId="{94FF1270-2F16-46A0-A986-6B314D6FECC2}" srcOrd="0" destOrd="0" presId="urn:microsoft.com/office/officeart/2008/layout/LinedList"/>
    <dgm:cxn modelId="{37667A80-67D8-4BAE-9A55-BC0C19DCF1F8}" type="presParOf" srcId="{36B736FF-1AB1-4D92-8DFB-AB24B6BF1B29}" destId="{22AE53AD-BBDE-4E2D-B03D-2032E84F2461}" srcOrd="1" destOrd="0" presId="urn:microsoft.com/office/officeart/2008/layout/LinedList"/>
    <dgm:cxn modelId="{E726615F-CCF1-4DB1-92A0-F7701E66EF4C}" type="presParOf" srcId="{22AE53AD-BBDE-4E2D-B03D-2032E84F2461}" destId="{269640C3-5827-4A6D-9206-E200E2D652EE}" srcOrd="0" destOrd="0" presId="urn:microsoft.com/office/officeart/2008/layout/LinedList"/>
    <dgm:cxn modelId="{A482D489-AE72-4937-8C3F-95AE4D166DA5}" type="presParOf" srcId="{22AE53AD-BBDE-4E2D-B03D-2032E84F2461}" destId="{E8E0B168-13D6-45C5-A262-E80779B7878D}" srcOrd="1" destOrd="0" presId="urn:microsoft.com/office/officeart/2008/layout/LinedList"/>
    <dgm:cxn modelId="{3F17F45C-18F2-4E28-AEB2-38F0C6B7278E}" type="presParOf" srcId="{36B736FF-1AB1-4D92-8DFB-AB24B6BF1B29}" destId="{FCB4B03D-9720-4FE8-9D2F-3C939C1D32CB}" srcOrd="2" destOrd="0" presId="urn:microsoft.com/office/officeart/2008/layout/LinedList"/>
    <dgm:cxn modelId="{8F5E565A-2F0A-4D07-A56D-02F169694DD0}" type="presParOf" srcId="{36B736FF-1AB1-4D92-8DFB-AB24B6BF1B29}" destId="{1E9D5071-0CA1-4D1E-8E78-CCF09E16C308}" srcOrd="3" destOrd="0" presId="urn:microsoft.com/office/officeart/2008/layout/LinedList"/>
    <dgm:cxn modelId="{F0E44ADA-8AD5-4A75-A08A-C812FF630CED}" type="presParOf" srcId="{1E9D5071-0CA1-4D1E-8E78-CCF09E16C308}" destId="{6FBDFA57-22E3-444B-8FAB-018C78293775}" srcOrd="0" destOrd="0" presId="urn:microsoft.com/office/officeart/2008/layout/LinedList"/>
    <dgm:cxn modelId="{0C50D5B8-435C-4C68-AF95-1BB641A9D5A1}" type="presParOf" srcId="{1E9D5071-0CA1-4D1E-8E78-CCF09E16C308}" destId="{54AD0A00-92FA-474D-91F5-084EB1F05665}" srcOrd="1" destOrd="0" presId="urn:microsoft.com/office/officeart/2008/layout/LinedList"/>
    <dgm:cxn modelId="{A031F28E-9823-4295-A05A-064EE517DA5B}" type="presParOf" srcId="{36B736FF-1AB1-4D92-8DFB-AB24B6BF1B29}" destId="{78EDC2D8-6CE7-4D86-ACF1-A6446BDC29CB}" srcOrd="4" destOrd="0" presId="urn:microsoft.com/office/officeart/2008/layout/LinedList"/>
    <dgm:cxn modelId="{8525BCE9-1D24-445B-BC6C-6E0F38D6E0CF}" type="presParOf" srcId="{36B736FF-1AB1-4D92-8DFB-AB24B6BF1B29}" destId="{3764D6BE-1ADB-468C-B4B2-AF2C8B3F0E7C}" srcOrd="5" destOrd="0" presId="urn:microsoft.com/office/officeart/2008/layout/LinedList"/>
    <dgm:cxn modelId="{969FBAEB-E25D-4A6A-A3F6-C2387A73EE90}" type="presParOf" srcId="{3764D6BE-1ADB-468C-B4B2-AF2C8B3F0E7C}" destId="{A9338DC3-D7B3-463F-A980-BC13F9235285}" srcOrd="0" destOrd="0" presId="urn:microsoft.com/office/officeart/2008/layout/LinedList"/>
    <dgm:cxn modelId="{ED60859F-9962-4496-AD7C-60B8E824F5C9}" type="presParOf" srcId="{3764D6BE-1ADB-468C-B4B2-AF2C8B3F0E7C}" destId="{D846568C-6B56-4A03-ACD6-B89459067E70}" srcOrd="1" destOrd="0" presId="urn:microsoft.com/office/officeart/2008/layout/LinedList"/>
    <dgm:cxn modelId="{F768E426-F18C-43FC-AEB3-F96E1DDC99B5}" type="presParOf" srcId="{36B736FF-1AB1-4D92-8DFB-AB24B6BF1B29}" destId="{F4E11EAF-CC29-4E4A-97C6-E7AAC698FAD8}" srcOrd="6" destOrd="0" presId="urn:microsoft.com/office/officeart/2008/layout/LinedList"/>
    <dgm:cxn modelId="{C83CD582-24B5-4AE2-B071-9CBF455B1471}" type="presParOf" srcId="{36B736FF-1AB1-4D92-8DFB-AB24B6BF1B29}" destId="{709B2C40-477A-4767-B8B8-66FEDF5989A4}" srcOrd="7" destOrd="0" presId="urn:microsoft.com/office/officeart/2008/layout/LinedList"/>
    <dgm:cxn modelId="{B9677003-B459-4164-9B59-49F2AF923460}" type="presParOf" srcId="{709B2C40-477A-4767-B8B8-66FEDF5989A4}" destId="{13013C84-05E8-4BAB-BE5B-502EA05BBE98}" srcOrd="0" destOrd="0" presId="urn:microsoft.com/office/officeart/2008/layout/LinedList"/>
    <dgm:cxn modelId="{23221F69-7352-4806-8582-775F99B1BE4E}" type="presParOf" srcId="{709B2C40-477A-4767-B8B8-66FEDF5989A4}" destId="{5218104B-7FBF-4424-ADA5-2BC3FF2596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C74EAA-6FDB-4213-B76E-A85F04F1AB6E}" type="doc">
      <dgm:prSet loTypeId="urn:microsoft.com/office/officeart/2005/8/layout/chart3" loCatId="cycle" qsTypeId="urn:microsoft.com/office/officeart/2005/8/quickstyle/simple1" qsCatId="simple" csTypeId="urn:microsoft.com/office/officeart/2005/8/colors/colorful2" csCatId="colorful" phldr="1"/>
      <dgm:spPr/>
      <dgm:t>
        <a:bodyPr/>
        <a:lstStyle/>
        <a:p>
          <a:endParaRPr lang="el-GR"/>
        </a:p>
      </dgm:t>
    </dgm:pt>
    <dgm:pt modelId="{B54002A8-B8FA-493B-8E69-D5478E579BCF}">
      <dgm:prSet phldrT="[Κείμενο]" custT="1"/>
      <dgm:spPr/>
      <dgm:t>
        <a:bodyPr/>
        <a:lstStyle/>
        <a:p>
          <a:r>
            <a:rPr lang="el-GR" sz="1600" b="0" dirty="0"/>
            <a:t>1. Κοινωνικές Συνεταιριστικές Επιχειρήσεις (</a:t>
          </a:r>
          <a:r>
            <a:rPr lang="el-GR" sz="1600" b="0" dirty="0" err="1"/>
            <a:t>Κοιν.ΣΕ.Π</a:t>
          </a:r>
          <a:r>
            <a:rPr lang="el-GR" sz="1600" b="0" dirty="0"/>
            <a:t>.)</a:t>
          </a:r>
        </a:p>
      </dgm:t>
    </dgm:pt>
    <dgm:pt modelId="{E1632A8C-ADAC-47B7-899C-ED7DB7D5B499}" type="parTrans" cxnId="{F77254B1-A776-4427-A08D-674B0FF367CD}">
      <dgm:prSet/>
      <dgm:spPr/>
      <dgm:t>
        <a:bodyPr/>
        <a:lstStyle/>
        <a:p>
          <a:endParaRPr lang="el-GR"/>
        </a:p>
      </dgm:t>
    </dgm:pt>
    <dgm:pt modelId="{3BE2E640-20C8-4478-B1B3-8B117C1D2D6B}" type="sibTrans" cxnId="{F77254B1-A776-4427-A08D-674B0FF367CD}">
      <dgm:prSet phldrT="01" phldr="0"/>
      <dgm:spPr/>
      <dgm:t>
        <a:bodyPr/>
        <a:lstStyle/>
        <a:p>
          <a:endParaRPr lang="el-GR" dirty="0"/>
        </a:p>
      </dgm:t>
    </dgm:pt>
    <dgm:pt modelId="{02344949-D6F5-4CA7-B0D8-F1A489DC8161}">
      <dgm:prSet phldrT="[Κείμενο]"/>
      <dgm:spPr/>
      <dgm:t>
        <a:bodyPr/>
        <a:lstStyle/>
        <a:p>
          <a:pPr>
            <a:buNone/>
          </a:pPr>
          <a:r>
            <a:rPr lang="el-GR" b="0" dirty="0"/>
            <a:t>2. Συνεταιρισμοί Εργαζομένων</a:t>
          </a:r>
        </a:p>
      </dgm:t>
    </dgm:pt>
    <dgm:pt modelId="{D89BAE48-A09B-449E-9011-1F20745AF8DE}" type="parTrans" cxnId="{DB507332-4D81-4318-8387-6FD047E02828}">
      <dgm:prSet/>
      <dgm:spPr/>
      <dgm:t>
        <a:bodyPr/>
        <a:lstStyle/>
        <a:p>
          <a:endParaRPr lang="el-GR"/>
        </a:p>
      </dgm:t>
    </dgm:pt>
    <dgm:pt modelId="{6B007AAB-0ACA-4178-A217-4F845C6E0621}" type="sibTrans" cxnId="{DB507332-4D81-4318-8387-6FD047E02828}">
      <dgm:prSet phldrT="02" phldr="0"/>
      <dgm:spPr/>
      <dgm:t>
        <a:bodyPr/>
        <a:lstStyle/>
        <a:p>
          <a:endParaRPr lang="el-GR"/>
        </a:p>
      </dgm:t>
    </dgm:pt>
    <dgm:pt modelId="{8DA98F71-1356-4D06-A7F4-E4708D86565D}">
      <dgm:prSet phldrT="[Κείμενο]"/>
      <dgm:spPr/>
      <dgm:t>
        <a:bodyPr/>
        <a:lstStyle/>
        <a:p>
          <a:r>
            <a:rPr lang="el-GR" dirty="0"/>
            <a:t>3. Συνεταιρισμοί Περιορισμένης Ευθύνης (ΚΟΙΣΠΕ)</a:t>
          </a:r>
        </a:p>
      </dgm:t>
    </dgm:pt>
    <dgm:pt modelId="{B058AE08-C598-46C7-96EB-A9DE8BF96D6B}" type="parTrans" cxnId="{560036F2-1275-429C-A99B-A7301B4969B1}">
      <dgm:prSet/>
      <dgm:spPr/>
      <dgm:t>
        <a:bodyPr/>
        <a:lstStyle/>
        <a:p>
          <a:endParaRPr lang="el-GR"/>
        </a:p>
      </dgm:t>
    </dgm:pt>
    <dgm:pt modelId="{972BA244-74E3-4C31-AB23-EECD44F64F1A}" type="sibTrans" cxnId="{560036F2-1275-429C-A99B-A7301B4969B1}">
      <dgm:prSet phldrT="03" phldr="0"/>
      <dgm:spPr/>
      <dgm:t>
        <a:bodyPr/>
        <a:lstStyle/>
        <a:p>
          <a:endParaRPr lang="el-GR"/>
        </a:p>
      </dgm:t>
    </dgm:pt>
    <dgm:pt modelId="{08EAFF49-0386-4E79-9338-FDF600B33815}">
      <dgm:prSet custT="1"/>
      <dgm:spPr/>
      <dgm:t>
        <a:bodyPr/>
        <a:lstStyle/>
        <a:p>
          <a:r>
            <a:rPr lang="el-GR" sz="900" b="0" dirty="0"/>
            <a:t>4. Οποιοδήποτε άλλο μη μονοπρόσωπο νομικό πρόσωπο, εφόσον έχει αποκτήσει νομική προσωπικότητα, όπως ιδίως αγροτικοί συνεταιρισμοί του ν. </a:t>
          </a:r>
          <a:r>
            <a:rPr lang="el-GR" sz="900" b="0" dirty="0">
              <a:hlinkClick xmlns:r="http://schemas.openxmlformats.org/officeDocument/2006/relationships" r:id="rId1"/>
            </a:rPr>
            <a:t>4384/2016</a:t>
          </a:r>
          <a:r>
            <a:rPr lang="el-GR" sz="900" b="0" dirty="0"/>
            <a:t> (Α' 78), αστικοί συνεταιρισμοί του ν. </a:t>
          </a:r>
          <a:r>
            <a:rPr lang="el-GR" sz="900" b="0" dirty="0">
              <a:hlinkClick xmlns:r="http://schemas.openxmlformats.org/officeDocument/2006/relationships" r:id="rId2"/>
            </a:rPr>
            <a:t>1667/1986</a:t>
          </a:r>
          <a:r>
            <a:rPr lang="el-GR" sz="900" b="0" dirty="0"/>
            <a:t>, Αστικές Εταιρίες των άρθρων 741 </a:t>
          </a:r>
          <a:r>
            <a:rPr lang="el-GR" sz="900" b="0" dirty="0" err="1"/>
            <a:t>επ</a:t>
          </a:r>
          <a:r>
            <a:rPr lang="el-GR" sz="900" b="0" dirty="0"/>
            <a:t>. του Α. Κ. (ΑΜΚΕ) </a:t>
          </a:r>
        </a:p>
      </dgm:t>
    </dgm:pt>
    <dgm:pt modelId="{FDEACAC7-B1B6-4AA9-AC64-139635963A9C}" type="parTrans" cxnId="{3708AAB2-7E3E-4721-ACCD-B147B3A580EF}">
      <dgm:prSet/>
      <dgm:spPr/>
      <dgm:t>
        <a:bodyPr/>
        <a:lstStyle/>
        <a:p>
          <a:endParaRPr lang="el-GR"/>
        </a:p>
      </dgm:t>
    </dgm:pt>
    <dgm:pt modelId="{691B1250-581C-4EB7-9F7D-DDC991B8FE73}" type="sibTrans" cxnId="{3708AAB2-7E3E-4721-ACCD-B147B3A580EF}">
      <dgm:prSet phldrT="04" phldr="0"/>
      <dgm:spPr/>
      <dgm:t>
        <a:bodyPr/>
        <a:lstStyle/>
        <a:p>
          <a:endParaRPr lang="el-GR"/>
        </a:p>
      </dgm:t>
    </dgm:pt>
    <dgm:pt modelId="{569EBA31-B6AF-41D8-9520-F0177198274B}" type="pres">
      <dgm:prSet presAssocID="{B4C74EAA-6FDB-4213-B76E-A85F04F1AB6E}" presName="compositeShape" presStyleCnt="0">
        <dgm:presLayoutVars>
          <dgm:chMax val="7"/>
          <dgm:dir/>
          <dgm:resizeHandles val="exact"/>
        </dgm:presLayoutVars>
      </dgm:prSet>
      <dgm:spPr/>
    </dgm:pt>
    <dgm:pt modelId="{C427DDF2-9F5F-40DD-8BE2-C1615A51106D}" type="pres">
      <dgm:prSet presAssocID="{B4C74EAA-6FDB-4213-B76E-A85F04F1AB6E}" presName="wedge1" presStyleLbl="node1" presStyleIdx="0" presStyleCnt="4"/>
      <dgm:spPr/>
    </dgm:pt>
    <dgm:pt modelId="{DE2EF1DD-E57B-402B-A873-D1C07FC71781}" type="pres">
      <dgm:prSet presAssocID="{B4C74EAA-6FDB-4213-B76E-A85F04F1AB6E}" presName="wedge1Tx" presStyleLbl="node1" presStyleIdx="0" presStyleCnt="4">
        <dgm:presLayoutVars>
          <dgm:chMax val="0"/>
          <dgm:chPref val="0"/>
          <dgm:bulletEnabled val="1"/>
        </dgm:presLayoutVars>
      </dgm:prSet>
      <dgm:spPr/>
    </dgm:pt>
    <dgm:pt modelId="{68722800-802E-4FA5-95BF-7F05714D32B8}" type="pres">
      <dgm:prSet presAssocID="{B4C74EAA-6FDB-4213-B76E-A85F04F1AB6E}" presName="wedge2" presStyleLbl="node1" presStyleIdx="1" presStyleCnt="4"/>
      <dgm:spPr/>
    </dgm:pt>
    <dgm:pt modelId="{2DA6F691-BCA1-4CF6-BACB-29EF5E040A7E}" type="pres">
      <dgm:prSet presAssocID="{B4C74EAA-6FDB-4213-B76E-A85F04F1AB6E}" presName="wedge2Tx" presStyleLbl="node1" presStyleIdx="1" presStyleCnt="4">
        <dgm:presLayoutVars>
          <dgm:chMax val="0"/>
          <dgm:chPref val="0"/>
          <dgm:bulletEnabled val="1"/>
        </dgm:presLayoutVars>
      </dgm:prSet>
      <dgm:spPr/>
    </dgm:pt>
    <dgm:pt modelId="{59C601FC-DA14-46C7-8408-02685FA5CC79}" type="pres">
      <dgm:prSet presAssocID="{B4C74EAA-6FDB-4213-B76E-A85F04F1AB6E}" presName="wedge3" presStyleLbl="node1" presStyleIdx="2" presStyleCnt="4"/>
      <dgm:spPr/>
    </dgm:pt>
    <dgm:pt modelId="{379B896F-4F5C-46D5-9550-AE64E65C440F}" type="pres">
      <dgm:prSet presAssocID="{B4C74EAA-6FDB-4213-B76E-A85F04F1AB6E}" presName="wedge3Tx" presStyleLbl="node1" presStyleIdx="2" presStyleCnt="4">
        <dgm:presLayoutVars>
          <dgm:chMax val="0"/>
          <dgm:chPref val="0"/>
          <dgm:bulletEnabled val="1"/>
        </dgm:presLayoutVars>
      </dgm:prSet>
      <dgm:spPr/>
    </dgm:pt>
    <dgm:pt modelId="{A9869004-DEF8-40AF-9578-0FFD91C4EE45}" type="pres">
      <dgm:prSet presAssocID="{B4C74EAA-6FDB-4213-B76E-A85F04F1AB6E}" presName="wedge4" presStyleLbl="node1" presStyleIdx="3" presStyleCnt="4"/>
      <dgm:spPr/>
    </dgm:pt>
    <dgm:pt modelId="{47598FA0-A3E2-4652-A81E-08DE0345E077}" type="pres">
      <dgm:prSet presAssocID="{B4C74EAA-6FDB-4213-B76E-A85F04F1AB6E}" presName="wedge4Tx" presStyleLbl="node1" presStyleIdx="3" presStyleCnt="4">
        <dgm:presLayoutVars>
          <dgm:chMax val="0"/>
          <dgm:chPref val="0"/>
          <dgm:bulletEnabled val="1"/>
        </dgm:presLayoutVars>
      </dgm:prSet>
      <dgm:spPr/>
    </dgm:pt>
  </dgm:ptLst>
  <dgm:cxnLst>
    <dgm:cxn modelId="{0F5BAF00-1071-42C6-9541-F37CC984F7D8}" type="presOf" srcId="{B4C74EAA-6FDB-4213-B76E-A85F04F1AB6E}" destId="{569EBA31-B6AF-41D8-9520-F0177198274B}" srcOrd="0" destOrd="0" presId="urn:microsoft.com/office/officeart/2005/8/layout/chart3"/>
    <dgm:cxn modelId="{BA2D631A-AB1F-4589-AC07-C352F141F0D3}" type="presOf" srcId="{B54002A8-B8FA-493B-8E69-D5478E579BCF}" destId="{DE2EF1DD-E57B-402B-A873-D1C07FC71781}" srcOrd="1" destOrd="0" presId="urn:microsoft.com/office/officeart/2005/8/layout/chart3"/>
    <dgm:cxn modelId="{DB507332-4D81-4318-8387-6FD047E02828}" srcId="{B4C74EAA-6FDB-4213-B76E-A85F04F1AB6E}" destId="{02344949-D6F5-4CA7-B0D8-F1A489DC8161}" srcOrd="1" destOrd="0" parTransId="{D89BAE48-A09B-449E-9011-1F20745AF8DE}" sibTransId="{6B007AAB-0ACA-4178-A217-4F845C6E0621}"/>
    <dgm:cxn modelId="{B4745661-4AF6-4F00-AD22-75E2C93FFBB9}" type="presOf" srcId="{8DA98F71-1356-4D06-A7F4-E4708D86565D}" destId="{59C601FC-DA14-46C7-8408-02685FA5CC79}" srcOrd="0" destOrd="0" presId="urn:microsoft.com/office/officeart/2005/8/layout/chart3"/>
    <dgm:cxn modelId="{F32DD79E-6441-47FE-8CCA-55161920A313}" type="presOf" srcId="{08EAFF49-0386-4E79-9338-FDF600B33815}" destId="{A9869004-DEF8-40AF-9578-0FFD91C4EE45}" srcOrd="0" destOrd="0" presId="urn:microsoft.com/office/officeart/2005/8/layout/chart3"/>
    <dgm:cxn modelId="{2A4156A5-3260-47C0-8EEF-8C3AF71C0AA9}" type="presOf" srcId="{02344949-D6F5-4CA7-B0D8-F1A489DC8161}" destId="{68722800-802E-4FA5-95BF-7F05714D32B8}" srcOrd="0" destOrd="0" presId="urn:microsoft.com/office/officeart/2005/8/layout/chart3"/>
    <dgm:cxn modelId="{F77254B1-A776-4427-A08D-674B0FF367CD}" srcId="{B4C74EAA-6FDB-4213-B76E-A85F04F1AB6E}" destId="{B54002A8-B8FA-493B-8E69-D5478E579BCF}" srcOrd="0" destOrd="0" parTransId="{E1632A8C-ADAC-47B7-899C-ED7DB7D5B499}" sibTransId="{3BE2E640-20C8-4478-B1B3-8B117C1D2D6B}"/>
    <dgm:cxn modelId="{3708AAB2-7E3E-4721-ACCD-B147B3A580EF}" srcId="{B4C74EAA-6FDB-4213-B76E-A85F04F1AB6E}" destId="{08EAFF49-0386-4E79-9338-FDF600B33815}" srcOrd="3" destOrd="0" parTransId="{FDEACAC7-B1B6-4AA9-AC64-139635963A9C}" sibTransId="{691B1250-581C-4EB7-9F7D-DDC991B8FE73}"/>
    <dgm:cxn modelId="{DBE44BB3-AC02-4A20-BF73-E1690F7CAB04}" type="presOf" srcId="{B54002A8-B8FA-493B-8E69-D5478E579BCF}" destId="{C427DDF2-9F5F-40DD-8BE2-C1615A51106D}" srcOrd="0" destOrd="0" presId="urn:microsoft.com/office/officeart/2005/8/layout/chart3"/>
    <dgm:cxn modelId="{6802F1D1-E4C9-421D-ADFA-BFEA29D62114}" type="presOf" srcId="{8DA98F71-1356-4D06-A7F4-E4708D86565D}" destId="{379B896F-4F5C-46D5-9550-AE64E65C440F}" srcOrd="1" destOrd="0" presId="urn:microsoft.com/office/officeart/2005/8/layout/chart3"/>
    <dgm:cxn modelId="{6D3842D6-C3D6-479E-8185-246F5F9F6DBA}" type="presOf" srcId="{08EAFF49-0386-4E79-9338-FDF600B33815}" destId="{47598FA0-A3E2-4652-A81E-08DE0345E077}" srcOrd="1" destOrd="0" presId="urn:microsoft.com/office/officeart/2005/8/layout/chart3"/>
    <dgm:cxn modelId="{B6608BDF-F846-4AB6-BAB6-3769F7A8B134}" type="presOf" srcId="{02344949-D6F5-4CA7-B0D8-F1A489DC8161}" destId="{2DA6F691-BCA1-4CF6-BACB-29EF5E040A7E}" srcOrd="1" destOrd="0" presId="urn:microsoft.com/office/officeart/2005/8/layout/chart3"/>
    <dgm:cxn modelId="{560036F2-1275-429C-A99B-A7301B4969B1}" srcId="{B4C74EAA-6FDB-4213-B76E-A85F04F1AB6E}" destId="{8DA98F71-1356-4D06-A7F4-E4708D86565D}" srcOrd="2" destOrd="0" parTransId="{B058AE08-C598-46C7-96EB-A9DE8BF96D6B}" sibTransId="{972BA244-74E3-4C31-AB23-EECD44F64F1A}"/>
    <dgm:cxn modelId="{AAA10EBA-473B-4CA4-944C-A50712E8A435}" type="presParOf" srcId="{569EBA31-B6AF-41D8-9520-F0177198274B}" destId="{C427DDF2-9F5F-40DD-8BE2-C1615A51106D}" srcOrd="0" destOrd="0" presId="urn:microsoft.com/office/officeart/2005/8/layout/chart3"/>
    <dgm:cxn modelId="{AA5795DF-6291-47EE-9AB3-05B598F93262}" type="presParOf" srcId="{569EBA31-B6AF-41D8-9520-F0177198274B}" destId="{DE2EF1DD-E57B-402B-A873-D1C07FC71781}" srcOrd="1" destOrd="0" presId="urn:microsoft.com/office/officeart/2005/8/layout/chart3"/>
    <dgm:cxn modelId="{FB391D12-F59D-4E69-A1BC-8F1DA8C597B7}" type="presParOf" srcId="{569EBA31-B6AF-41D8-9520-F0177198274B}" destId="{68722800-802E-4FA5-95BF-7F05714D32B8}" srcOrd="2" destOrd="0" presId="urn:microsoft.com/office/officeart/2005/8/layout/chart3"/>
    <dgm:cxn modelId="{104B1C5F-90EC-4ADC-B0C1-C7831A1D9089}" type="presParOf" srcId="{569EBA31-B6AF-41D8-9520-F0177198274B}" destId="{2DA6F691-BCA1-4CF6-BACB-29EF5E040A7E}" srcOrd="3" destOrd="0" presId="urn:microsoft.com/office/officeart/2005/8/layout/chart3"/>
    <dgm:cxn modelId="{6C06383A-9E14-4CB3-8330-572E09EDE087}" type="presParOf" srcId="{569EBA31-B6AF-41D8-9520-F0177198274B}" destId="{59C601FC-DA14-46C7-8408-02685FA5CC79}" srcOrd="4" destOrd="0" presId="urn:microsoft.com/office/officeart/2005/8/layout/chart3"/>
    <dgm:cxn modelId="{388F8E02-E245-467E-BCDF-23E0693E9825}" type="presParOf" srcId="{569EBA31-B6AF-41D8-9520-F0177198274B}" destId="{379B896F-4F5C-46D5-9550-AE64E65C440F}" srcOrd="5" destOrd="0" presId="urn:microsoft.com/office/officeart/2005/8/layout/chart3"/>
    <dgm:cxn modelId="{299D494C-9BA2-4E92-ACF0-F461DF18DEB8}" type="presParOf" srcId="{569EBA31-B6AF-41D8-9520-F0177198274B}" destId="{A9869004-DEF8-40AF-9578-0FFD91C4EE45}" srcOrd="6" destOrd="0" presId="urn:microsoft.com/office/officeart/2005/8/layout/chart3"/>
    <dgm:cxn modelId="{7CA934CE-F90D-41A3-A4EF-F7B9581CAD5A}" type="presParOf" srcId="{569EBA31-B6AF-41D8-9520-F0177198274B}" destId="{47598FA0-A3E2-4652-A81E-08DE0345E077}"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9A9A44-46F1-43B0-A875-E5174CE6EAF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l-GR"/>
        </a:p>
      </dgm:t>
    </dgm:pt>
    <dgm:pt modelId="{442CBB04-474C-40E4-9440-9FC8A5B4DD64}">
      <dgm:prSet phldrT="[Κείμενο]" custT="1"/>
      <dgm:spPr/>
      <dgm:t>
        <a:bodyPr/>
        <a:lstStyle/>
        <a:p>
          <a:pPr marL="0" marR="0" lvl="0" indent="0" defTabSz="622300" eaLnBrk="1" fontAlgn="auto" latinLnBrk="0" hangingPunct="1">
            <a:spcBef>
              <a:spcPct val="0"/>
            </a:spcBef>
            <a:spcAft>
              <a:spcPct val="35000"/>
            </a:spcAft>
            <a:buClrTx/>
            <a:buSzTx/>
            <a:buFontTx/>
            <a:buNone/>
            <a:tabLst/>
            <a:defRPr/>
          </a:pPr>
          <a:r>
            <a:rPr lang="el-GR" sz="1200" kern="1200" dirty="0">
              <a:latin typeface="Corbel" panose="020B0503020204020204" pitchFamily="34" charset="0"/>
              <a:ea typeface="+mn-ea"/>
              <a:cs typeface="+mn-cs"/>
            </a:rPr>
            <a:t>Αναπτύσσουν δραστηριότητες συλλογικής και κοινωνικής ωφέλειας</a:t>
          </a:r>
        </a:p>
        <a:p>
          <a:pPr marL="0" lvl="0" defTabSz="355600">
            <a:spcBef>
              <a:spcPct val="0"/>
            </a:spcBef>
            <a:spcAft>
              <a:spcPct val="35000"/>
            </a:spcAft>
            <a:buNone/>
          </a:pPr>
          <a:endParaRPr lang="el-GR" sz="900" kern="1200" dirty="0"/>
        </a:p>
      </dgm:t>
    </dgm:pt>
    <dgm:pt modelId="{FDDD8C59-9131-4594-B37B-96785ABD118D}" type="parTrans" cxnId="{4FDFC653-6B16-4610-959F-DE93D614AFFC}">
      <dgm:prSet/>
      <dgm:spPr/>
      <dgm:t>
        <a:bodyPr/>
        <a:lstStyle/>
        <a:p>
          <a:endParaRPr lang="el-GR" sz="1400"/>
        </a:p>
      </dgm:t>
    </dgm:pt>
    <dgm:pt modelId="{170E4532-FE21-48F2-99E2-27315B915542}" type="sibTrans" cxnId="{4FDFC653-6B16-4610-959F-DE93D614AFFC}">
      <dgm:prSet/>
      <dgm:spPr/>
      <dgm:t>
        <a:bodyPr/>
        <a:lstStyle/>
        <a:p>
          <a:endParaRPr lang="el-GR"/>
        </a:p>
      </dgm:t>
    </dgm:pt>
    <dgm:pt modelId="{27878C0B-11B9-4059-8EB5-1451D5C10600}">
      <dgm:prSet phldrT="[Κείμενο]" custT="1"/>
      <dgm:spPr/>
      <dgm:t>
        <a:bodyPr/>
        <a:lstStyle/>
        <a:p>
          <a:r>
            <a:rPr lang="el-GR" sz="1200" dirty="0"/>
            <a:t>Ο ανώτατος καθαρός μισθός δεν μπορεί να υπερβαίνει περισσότερο από τρεις φορές τον κατώτατο, εκτός και αν τα 2/3 των μελών της Γενικής Συνέλευσης αποφασίσουν διαφορετικά. </a:t>
          </a:r>
        </a:p>
      </dgm:t>
    </dgm:pt>
    <dgm:pt modelId="{BC921061-311B-45DD-84B2-51A11EA0CC44}" type="parTrans" cxnId="{CD4828B9-83CD-4762-8E5F-BF8904C1AC92}">
      <dgm:prSet/>
      <dgm:spPr/>
      <dgm:t>
        <a:bodyPr/>
        <a:lstStyle/>
        <a:p>
          <a:endParaRPr lang="el-GR" sz="1400"/>
        </a:p>
      </dgm:t>
    </dgm:pt>
    <dgm:pt modelId="{95CC7186-E80C-481F-913D-46B3F9A10399}" type="sibTrans" cxnId="{CD4828B9-83CD-4762-8E5F-BF8904C1AC92}">
      <dgm:prSet/>
      <dgm:spPr/>
      <dgm:t>
        <a:bodyPr/>
        <a:lstStyle/>
        <a:p>
          <a:endParaRPr lang="el-GR"/>
        </a:p>
      </dgm:t>
    </dgm:pt>
    <dgm:pt modelId="{B489756F-2EC6-417F-ACCC-557DF17708F8}">
      <dgm:prSet phldrT="[Κείμενο]" custT="1"/>
      <dgm:spPr/>
      <dgm:t>
        <a:bodyPr/>
        <a:lstStyle/>
        <a:p>
          <a:r>
            <a:rPr lang="el-GR" sz="1200" dirty="0"/>
            <a:t>Ενδυνάμωση των οικονομικών δραστηριοτήτων του και τη μεγιστοποίηση της παραγόμενης κοινωνικής ωφέλειας μέσω της οριζόντιας και ισότιμης δικτύωσης με άλλους φορείς ΚΑΛΟ.</a:t>
          </a:r>
        </a:p>
      </dgm:t>
    </dgm:pt>
    <dgm:pt modelId="{35148A3B-1904-4701-9458-4E4A84C77072}" type="parTrans" cxnId="{291CE01F-AE21-489D-BAB5-E0EAACE444C2}">
      <dgm:prSet/>
      <dgm:spPr/>
      <dgm:t>
        <a:bodyPr/>
        <a:lstStyle/>
        <a:p>
          <a:endParaRPr lang="el-GR" sz="1400"/>
        </a:p>
      </dgm:t>
    </dgm:pt>
    <dgm:pt modelId="{3AB3169C-C941-48ED-868A-A9827877FB2B}" type="sibTrans" cxnId="{291CE01F-AE21-489D-BAB5-E0EAACE444C2}">
      <dgm:prSet/>
      <dgm:spPr/>
      <dgm:t>
        <a:bodyPr/>
        <a:lstStyle/>
        <a:p>
          <a:endParaRPr lang="el-GR"/>
        </a:p>
      </dgm:t>
    </dgm:pt>
    <dgm:pt modelId="{9D08A952-C07A-47BC-A65E-5FB200D2B7FB}">
      <dgm:prSet custT="1"/>
      <dgm:spPr/>
      <dgm:t>
        <a:bodyPr/>
        <a:lstStyle/>
        <a:p>
          <a:r>
            <a:rPr lang="el-GR" sz="1200" dirty="0"/>
            <a:t>Δημοκρατικό σύστημα αποφάσεων: κάθε μέλος μία ψήφος</a:t>
          </a:r>
        </a:p>
      </dgm:t>
    </dgm:pt>
    <dgm:pt modelId="{9A23779D-31BF-4049-9EBF-DB137B065C70}" type="parTrans" cxnId="{238CE735-1BC0-4185-BA95-DD6DFF9326DD}">
      <dgm:prSet/>
      <dgm:spPr/>
      <dgm:t>
        <a:bodyPr/>
        <a:lstStyle/>
        <a:p>
          <a:endParaRPr lang="el-GR" sz="1400"/>
        </a:p>
      </dgm:t>
    </dgm:pt>
    <dgm:pt modelId="{229BB25A-D30A-4229-B4E0-1A6675D58B5B}" type="sibTrans" cxnId="{238CE735-1BC0-4185-BA95-DD6DFF9326DD}">
      <dgm:prSet/>
      <dgm:spPr/>
      <dgm:t>
        <a:bodyPr/>
        <a:lstStyle/>
        <a:p>
          <a:endParaRPr lang="el-GR"/>
        </a:p>
      </dgm:t>
    </dgm:pt>
    <dgm:pt modelId="{7A7F1C75-2055-4CB2-A4E6-D10683F7CFA6}">
      <dgm:prSet phldrT="[Κείμενο]" custT="1"/>
      <dgm:spPr/>
      <dgm:t>
        <a:bodyPr/>
        <a:lstStyle/>
        <a:p>
          <a:r>
            <a:rPr lang="el-GR" sz="1200" dirty="0"/>
            <a:t>Διανομή κερδών μόνο σε μέλη/ εργαζόμενους ή και εργαζόμενους – όχι σε απλά μέλη </a:t>
          </a:r>
        </a:p>
      </dgm:t>
    </dgm:pt>
    <dgm:pt modelId="{0F0AF5A2-DEB3-4462-8FD3-4C8D224D570D}" type="parTrans" cxnId="{1763AA69-97B1-460A-B94B-84FFBC0022B8}">
      <dgm:prSet/>
      <dgm:spPr/>
      <dgm:t>
        <a:bodyPr/>
        <a:lstStyle/>
        <a:p>
          <a:endParaRPr lang="el-GR" sz="1400"/>
        </a:p>
      </dgm:t>
    </dgm:pt>
    <dgm:pt modelId="{BC13E0AE-AB07-4E24-ADF0-21799CFA3D22}" type="sibTrans" cxnId="{1763AA69-97B1-460A-B94B-84FFBC0022B8}">
      <dgm:prSet/>
      <dgm:spPr/>
      <dgm:t>
        <a:bodyPr/>
        <a:lstStyle/>
        <a:p>
          <a:endParaRPr lang="el-GR"/>
        </a:p>
      </dgm:t>
    </dgm:pt>
    <dgm:pt modelId="{E5796DAF-5F14-4E44-A905-9D04CBA6329B}">
      <dgm:prSet custT="1"/>
      <dgm:spPr/>
      <dgm:t>
        <a:bodyPr/>
        <a:lstStyle/>
        <a:p>
          <a:pPr marL="0" marR="0" lvl="0" indent="0" defTabSz="914400" eaLnBrk="1" fontAlgn="auto" latinLnBrk="0" hangingPunct="1">
            <a:spcBef>
              <a:spcPts val="0"/>
            </a:spcBef>
            <a:spcAft>
              <a:spcPts val="0"/>
            </a:spcAft>
            <a:buClrTx/>
            <a:buSzTx/>
            <a:buFontTx/>
            <a:buNone/>
            <a:tabLst/>
            <a:defRPr/>
          </a:pPr>
          <a:endParaRPr lang="el-GR" sz="1100" dirty="0"/>
        </a:p>
        <a:p>
          <a:pPr marL="0" lvl="0" defTabSz="222250">
            <a:spcBef>
              <a:spcPct val="0"/>
            </a:spcBef>
            <a:spcAft>
              <a:spcPct val="35000"/>
            </a:spcAft>
            <a:buNone/>
          </a:pPr>
          <a:r>
            <a:rPr lang="el-GR" sz="1200" dirty="0"/>
            <a:t>Τουλάχιστον 5% διατίθεται για το σχηματισμό αποθεματικού,</a:t>
          </a:r>
          <a:br>
            <a:rPr lang="el-GR" sz="1200" dirty="0"/>
          </a:br>
          <a:r>
            <a:rPr lang="el-GR" sz="1200" dirty="0" err="1"/>
            <a:t>ii</a:t>
          </a:r>
          <a:r>
            <a:rPr lang="el-GR" sz="1200" dirty="0"/>
            <a:t>. 35% αποδίδεται στους εργαζόμενους του Φορέα, </a:t>
          </a:r>
          <a:br>
            <a:rPr lang="el-GR" sz="1200" dirty="0"/>
          </a:br>
          <a:r>
            <a:rPr lang="el-GR" sz="1200" dirty="0" err="1"/>
            <a:t>iii</a:t>
          </a:r>
          <a:r>
            <a:rPr lang="el-GR" sz="1200" dirty="0"/>
            <a:t>. το υπόλοιπο για τη δημιουργία νέων θέσεων εργασίας και τη διεύρυνση της παραγωγικής του δραστηριότητας.</a:t>
          </a:r>
        </a:p>
      </dgm:t>
    </dgm:pt>
    <dgm:pt modelId="{898295C2-7AAF-4753-A6BC-3FF699CCAD51}" type="sibTrans" cxnId="{EAF879F1-4EC8-4C59-9FEA-09DA55D9574A}">
      <dgm:prSet/>
      <dgm:spPr/>
      <dgm:t>
        <a:bodyPr/>
        <a:lstStyle/>
        <a:p>
          <a:endParaRPr lang="el-GR"/>
        </a:p>
      </dgm:t>
    </dgm:pt>
    <dgm:pt modelId="{63DBD227-342A-4D75-BD80-D2E00C5057E3}" type="parTrans" cxnId="{EAF879F1-4EC8-4C59-9FEA-09DA55D9574A}">
      <dgm:prSet/>
      <dgm:spPr/>
      <dgm:t>
        <a:bodyPr/>
        <a:lstStyle/>
        <a:p>
          <a:endParaRPr lang="el-GR" sz="1400"/>
        </a:p>
      </dgm:t>
    </dgm:pt>
    <dgm:pt modelId="{14F4AF27-899A-4341-B61E-23BF2DA439B4}" type="pres">
      <dgm:prSet presAssocID="{A69A9A44-46F1-43B0-A875-E5174CE6EAF8}" presName="diagram" presStyleCnt="0">
        <dgm:presLayoutVars>
          <dgm:dir/>
          <dgm:resizeHandles val="exact"/>
        </dgm:presLayoutVars>
      </dgm:prSet>
      <dgm:spPr/>
    </dgm:pt>
    <dgm:pt modelId="{CAE2CB24-640D-4494-BDD2-65CC888EBB10}" type="pres">
      <dgm:prSet presAssocID="{442CBB04-474C-40E4-9440-9FC8A5B4DD64}" presName="node" presStyleLbl="node1" presStyleIdx="0" presStyleCnt="6">
        <dgm:presLayoutVars>
          <dgm:bulletEnabled val="1"/>
        </dgm:presLayoutVars>
      </dgm:prSet>
      <dgm:spPr/>
    </dgm:pt>
    <dgm:pt modelId="{F1785E8A-BD0D-47CE-B09A-5ABF88E76544}" type="pres">
      <dgm:prSet presAssocID="{170E4532-FE21-48F2-99E2-27315B915542}" presName="sibTrans" presStyleCnt="0"/>
      <dgm:spPr/>
    </dgm:pt>
    <dgm:pt modelId="{397DB409-396A-4803-8291-2D09951D0429}" type="pres">
      <dgm:prSet presAssocID="{9D08A952-C07A-47BC-A65E-5FB200D2B7FB}" presName="node" presStyleLbl="node1" presStyleIdx="1" presStyleCnt="6">
        <dgm:presLayoutVars>
          <dgm:bulletEnabled val="1"/>
        </dgm:presLayoutVars>
      </dgm:prSet>
      <dgm:spPr/>
    </dgm:pt>
    <dgm:pt modelId="{71569CD0-8F4D-4906-A7E6-192087F8B2E6}" type="pres">
      <dgm:prSet presAssocID="{229BB25A-D30A-4229-B4E0-1A6675D58B5B}" presName="sibTrans" presStyleCnt="0"/>
      <dgm:spPr/>
    </dgm:pt>
    <dgm:pt modelId="{957D3092-AAC4-4F94-A0EF-490FB9753A3F}" type="pres">
      <dgm:prSet presAssocID="{E5796DAF-5F14-4E44-A905-9D04CBA6329B}" presName="node" presStyleLbl="node1" presStyleIdx="2" presStyleCnt="6">
        <dgm:presLayoutVars>
          <dgm:bulletEnabled val="1"/>
        </dgm:presLayoutVars>
      </dgm:prSet>
      <dgm:spPr/>
    </dgm:pt>
    <dgm:pt modelId="{939FEC80-47AA-4EDE-94DB-9B9CEC586D59}" type="pres">
      <dgm:prSet presAssocID="{898295C2-7AAF-4753-A6BC-3FF699CCAD51}" presName="sibTrans" presStyleCnt="0"/>
      <dgm:spPr/>
    </dgm:pt>
    <dgm:pt modelId="{1FEBD0A4-1921-4AF5-9EE4-5A132A856A5C}" type="pres">
      <dgm:prSet presAssocID="{27878C0B-11B9-4059-8EB5-1451D5C10600}" presName="node" presStyleLbl="node1" presStyleIdx="3" presStyleCnt="6">
        <dgm:presLayoutVars>
          <dgm:bulletEnabled val="1"/>
        </dgm:presLayoutVars>
      </dgm:prSet>
      <dgm:spPr/>
    </dgm:pt>
    <dgm:pt modelId="{1154672E-55E2-47A4-BF31-AA51587B18A6}" type="pres">
      <dgm:prSet presAssocID="{95CC7186-E80C-481F-913D-46B3F9A10399}" presName="sibTrans" presStyleCnt="0"/>
      <dgm:spPr/>
    </dgm:pt>
    <dgm:pt modelId="{03353105-48E3-4FA0-9EB1-7F0DD06E6F5C}" type="pres">
      <dgm:prSet presAssocID="{B489756F-2EC6-417F-ACCC-557DF17708F8}" presName="node" presStyleLbl="node1" presStyleIdx="4" presStyleCnt="6">
        <dgm:presLayoutVars>
          <dgm:bulletEnabled val="1"/>
        </dgm:presLayoutVars>
      </dgm:prSet>
      <dgm:spPr/>
    </dgm:pt>
    <dgm:pt modelId="{C050739C-8BF3-4F5C-9A30-09740DD476A3}" type="pres">
      <dgm:prSet presAssocID="{3AB3169C-C941-48ED-868A-A9827877FB2B}" presName="sibTrans" presStyleCnt="0"/>
      <dgm:spPr/>
    </dgm:pt>
    <dgm:pt modelId="{E6C5F6CB-3671-42F1-9A57-2674E2E1CCBA}" type="pres">
      <dgm:prSet presAssocID="{7A7F1C75-2055-4CB2-A4E6-D10683F7CFA6}" presName="node" presStyleLbl="node1" presStyleIdx="5" presStyleCnt="6">
        <dgm:presLayoutVars>
          <dgm:bulletEnabled val="1"/>
        </dgm:presLayoutVars>
      </dgm:prSet>
      <dgm:spPr/>
    </dgm:pt>
  </dgm:ptLst>
  <dgm:cxnLst>
    <dgm:cxn modelId="{291CE01F-AE21-489D-BAB5-E0EAACE444C2}" srcId="{A69A9A44-46F1-43B0-A875-E5174CE6EAF8}" destId="{B489756F-2EC6-417F-ACCC-557DF17708F8}" srcOrd="4" destOrd="0" parTransId="{35148A3B-1904-4701-9458-4E4A84C77072}" sibTransId="{3AB3169C-C941-48ED-868A-A9827877FB2B}"/>
    <dgm:cxn modelId="{3289A32D-08E8-43BC-98FA-FD839B0C81B7}" type="presOf" srcId="{E5796DAF-5F14-4E44-A905-9D04CBA6329B}" destId="{957D3092-AAC4-4F94-A0EF-490FB9753A3F}" srcOrd="0" destOrd="0" presId="urn:microsoft.com/office/officeart/2005/8/layout/default"/>
    <dgm:cxn modelId="{238CE735-1BC0-4185-BA95-DD6DFF9326DD}" srcId="{A69A9A44-46F1-43B0-A875-E5174CE6EAF8}" destId="{9D08A952-C07A-47BC-A65E-5FB200D2B7FB}" srcOrd="1" destOrd="0" parTransId="{9A23779D-31BF-4049-9EBF-DB137B065C70}" sibTransId="{229BB25A-D30A-4229-B4E0-1A6675D58B5B}"/>
    <dgm:cxn modelId="{E326BE3A-8955-4015-A993-5AA87621DD25}" type="presOf" srcId="{B489756F-2EC6-417F-ACCC-557DF17708F8}" destId="{03353105-48E3-4FA0-9EB1-7F0DD06E6F5C}" srcOrd="0" destOrd="0" presId="urn:microsoft.com/office/officeart/2005/8/layout/default"/>
    <dgm:cxn modelId="{1763AA69-97B1-460A-B94B-84FFBC0022B8}" srcId="{A69A9A44-46F1-43B0-A875-E5174CE6EAF8}" destId="{7A7F1C75-2055-4CB2-A4E6-D10683F7CFA6}" srcOrd="5" destOrd="0" parTransId="{0F0AF5A2-DEB3-4462-8FD3-4C8D224D570D}" sibTransId="{BC13E0AE-AB07-4E24-ADF0-21799CFA3D22}"/>
    <dgm:cxn modelId="{4FDFC653-6B16-4610-959F-DE93D614AFFC}" srcId="{A69A9A44-46F1-43B0-A875-E5174CE6EAF8}" destId="{442CBB04-474C-40E4-9440-9FC8A5B4DD64}" srcOrd="0" destOrd="0" parTransId="{FDDD8C59-9131-4594-B37B-96785ABD118D}" sibTransId="{170E4532-FE21-48F2-99E2-27315B915542}"/>
    <dgm:cxn modelId="{8D0D0A88-9066-4EFF-979A-5FB0B12E126D}" type="presOf" srcId="{442CBB04-474C-40E4-9440-9FC8A5B4DD64}" destId="{CAE2CB24-640D-4494-BDD2-65CC888EBB10}" srcOrd="0" destOrd="0" presId="urn:microsoft.com/office/officeart/2005/8/layout/default"/>
    <dgm:cxn modelId="{A57A1BAE-28B6-440F-8570-E973E5C5C1A0}" type="presOf" srcId="{7A7F1C75-2055-4CB2-A4E6-D10683F7CFA6}" destId="{E6C5F6CB-3671-42F1-9A57-2674E2E1CCBA}" srcOrd="0" destOrd="0" presId="urn:microsoft.com/office/officeart/2005/8/layout/default"/>
    <dgm:cxn modelId="{445B5DB7-74A6-40A6-A779-DE3A2A42EFA7}" type="presOf" srcId="{A69A9A44-46F1-43B0-A875-E5174CE6EAF8}" destId="{14F4AF27-899A-4341-B61E-23BF2DA439B4}" srcOrd="0" destOrd="0" presId="urn:microsoft.com/office/officeart/2005/8/layout/default"/>
    <dgm:cxn modelId="{CD4828B9-83CD-4762-8E5F-BF8904C1AC92}" srcId="{A69A9A44-46F1-43B0-A875-E5174CE6EAF8}" destId="{27878C0B-11B9-4059-8EB5-1451D5C10600}" srcOrd="3" destOrd="0" parTransId="{BC921061-311B-45DD-84B2-51A11EA0CC44}" sibTransId="{95CC7186-E80C-481F-913D-46B3F9A10399}"/>
    <dgm:cxn modelId="{18B3C9E2-9938-4E73-924C-CE03EF3D9FD3}" type="presOf" srcId="{9D08A952-C07A-47BC-A65E-5FB200D2B7FB}" destId="{397DB409-396A-4803-8291-2D09951D0429}" srcOrd="0" destOrd="0" presId="urn:microsoft.com/office/officeart/2005/8/layout/default"/>
    <dgm:cxn modelId="{9E8368E7-4012-46FE-AE71-929920CB7702}" type="presOf" srcId="{27878C0B-11B9-4059-8EB5-1451D5C10600}" destId="{1FEBD0A4-1921-4AF5-9EE4-5A132A856A5C}" srcOrd="0" destOrd="0" presId="urn:microsoft.com/office/officeart/2005/8/layout/default"/>
    <dgm:cxn modelId="{EAF879F1-4EC8-4C59-9FEA-09DA55D9574A}" srcId="{A69A9A44-46F1-43B0-A875-E5174CE6EAF8}" destId="{E5796DAF-5F14-4E44-A905-9D04CBA6329B}" srcOrd="2" destOrd="0" parTransId="{63DBD227-342A-4D75-BD80-D2E00C5057E3}" sibTransId="{898295C2-7AAF-4753-A6BC-3FF699CCAD51}"/>
    <dgm:cxn modelId="{A770382E-DA9D-48EB-813C-1CFB2DDE9CEF}" type="presParOf" srcId="{14F4AF27-899A-4341-B61E-23BF2DA439B4}" destId="{CAE2CB24-640D-4494-BDD2-65CC888EBB10}" srcOrd="0" destOrd="0" presId="urn:microsoft.com/office/officeart/2005/8/layout/default"/>
    <dgm:cxn modelId="{B5047A76-9246-4AEE-97CD-DB15079CC350}" type="presParOf" srcId="{14F4AF27-899A-4341-B61E-23BF2DA439B4}" destId="{F1785E8A-BD0D-47CE-B09A-5ABF88E76544}" srcOrd="1" destOrd="0" presId="urn:microsoft.com/office/officeart/2005/8/layout/default"/>
    <dgm:cxn modelId="{948A10FC-E2DA-487D-BA24-3E3C3FCB36FC}" type="presParOf" srcId="{14F4AF27-899A-4341-B61E-23BF2DA439B4}" destId="{397DB409-396A-4803-8291-2D09951D0429}" srcOrd="2" destOrd="0" presId="urn:microsoft.com/office/officeart/2005/8/layout/default"/>
    <dgm:cxn modelId="{FBCBDDA4-C50C-4E91-BDF8-C86DFF2EA41A}" type="presParOf" srcId="{14F4AF27-899A-4341-B61E-23BF2DA439B4}" destId="{71569CD0-8F4D-4906-A7E6-192087F8B2E6}" srcOrd="3" destOrd="0" presId="urn:microsoft.com/office/officeart/2005/8/layout/default"/>
    <dgm:cxn modelId="{521BAC28-F30E-4B98-BF27-B979B692DE3F}" type="presParOf" srcId="{14F4AF27-899A-4341-B61E-23BF2DA439B4}" destId="{957D3092-AAC4-4F94-A0EF-490FB9753A3F}" srcOrd="4" destOrd="0" presId="urn:microsoft.com/office/officeart/2005/8/layout/default"/>
    <dgm:cxn modelId="{C2FF020C-7174-4068-AA0D-5717581335D6}" type="presParOf" srcId="{14F4AF27-899A-4341-B61E-23BF2DA439B4}" destId="{939FEC80-47AA-4EDE-94DB-9B9CEC586D59}" srcOrd="5" destOrd="0" presId="urn:microsoft.com/office/officeart/2005/8/layout/default"/>
    <dgm:cxn modelId="{03400CBB-3999-42E7-BE62-8C56B11D1BAD}" type="presParOf" srcId="{14F4AF27-899A-4341-B61E-23BF2DA439B4}" destId="{1FEBD0A4-1921-4AF5-9EE4-5A132A856A5C}" srcOrd="6" destOrd="0" presId="urn:microsoft.com/office/officeart/2005/8/layout/default"/>
    <dgm:cxn modelId="{904765AC-D5E1-45D5-9998-2E5F2D8C2974}" type="presParOf" srcId="{14F4AF27-899A-4341-B61E-23BF2DA439B4}" destId="{1154672E-55E2-47A4-BF31-AA51587B18A6}" srcOrd="7" destOrd="0" presId="urn:microsoft.com/office/officeart/2005/8/layout/default"/>
    <dgm:cxn modelId="{FD9E7190-A542-400E-A6BE-8C491083A5DE}" type="presParOf" srcId="{14F4AF27-899A-4341-B61E-23BF2DA439B4}" destId="{03353105-48E3-4FA0-9EB1-7F0DD06E6F5C}" srcOrd="8" destOrd="0" presId="urn:microsoft.com/office/officeart/2005/8/layout/default"/>
    <dgm:cxn modelId="{990193E9-F173-4AE3-8AFF-89BC23D5E932}" type="presParOf" srcId="{14F4AF27-899A-4341-B61E-23BF2DA439B4}" destId="{C050739C-8BF3-4F5C-9A30-09740DD476A3}" srcOrd="9" destOrd="0" presId="urn:microsoft.com/office/officeart/2005/8/layout/default"/>
    <dgm:cxn modelId="{FCAB55EC-1980-4522-BF2F-24C7DC49B99C}" type="presParOf" srcId="{14F4AF27-899A-4341-B61E-23BF2DA439B4}" destId="{E6C5F6CB-3671-42F1-9A57-2674E2E1CCB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4AA78E-CB9C-4A7F-B504-BEC2401FCB8D}"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045A3EB4-A2D7-4190-B59F-304A3088B71C}">
      <dgm:prSet custT="1"/>
      <dgm:spPr/>
      <dgm:t>
        <a:bodyPr/>
        <a:lstStyle/>
        <a:p>
          <a:r>
            <a:rPr lang="el-GR" sz="1200" dirty="0"/>
            <a:t>Κοινωνικές Συνεταιριστικές Επιχειρήσεις (</a:t>
          </a:r>
          <a:r>
            <a:rPr lang="el-GR" sz="1200" dirty="0" err="1"/>
            <a:t>Κοιν.Σ</a:t>
          </a:r>
          <a:r>
            <a:rPr lang="el-GR" sz="1200" dirty="0"/>
            <a:t>. </a:t>
          </a:r>
          <a:r>
            <a:rPr lang="el-GR" sz="1200" dirty="0" err="1"/>
            <a:t>Επ</a:t>
          </a:r>
          <a:r>
            <a:rPr lang="el-GR" sz="1200" dirty="0"/>
            <a:t>.) είναι οι αστικοί συνεταιρισμοί του ν. </a:t>
          </a:r>
          <a:r>
            <a:rPr lang="el-GR" sz="1200" dirty="0">
              <a:hlinkClick xmlns:r="http://schemas.openxmlformats.org/officeDocument/2006/relationships" r:id="rId1"/>
            </a:rPr>
            <a:t>1667/1986</a:t>
          </a:r>
          <a:r>
            <a:rPr lang="el-GR" sz="1200" dirty="0"/>
            <a:t>, που έχουν ως καταστατικό σκοπό τη συλλογική και την κοινωνική ωφέλεια και διαθέτουν εκ του νόμου </a:t>
          </a:r>
          <a:r>
            <a:rPr lang="el-GR" sz="1200" u="sng" dirty="0">
              <a:solidFill>
                <a:schemeClr val="tx1"/>
              </a:solidFill>
            </a:rPr>
            <a:t>εμπορική ιδιότητα</a:t>
          </a:r>
          <a:r>
            <a:rPr lang="el-GR" sz="1200" dirty="0">
              <a:solidFill>
                <a:schemeClr val="tx1"/>
              </a:solidFill>
            </a:rPr>
            <a:t>.</a:t>
          </a:r>
          <a:endParaRPr lang="en-US" sz="1200" dirty="0">
            <a:solidFill>
              <a:schemeClr val="tx1"/>
            </a:solidFill>
          </a:endParaRPr>
        </a:p>
      </dgm:t>
    </dgm:pt>
    <dgm:pt modelId="{7C3CB60A-79A0-4AC6-A623-0CA8D2B2C444}" type="parTrans" cxnId="{A71F3664-26AD-4B5B-9DC0-2DDE6AD7A4C3}">
      <dgm:prSet/>
      <dgm:spPr/>
      <dgm:t>
        <a:bodyPr/>
        <a:lstStyle/>
        <a:p>
          <a:endParaRPr lang="en-US" sz="1600"/>
        </a:p>
      </dgm:t>
    </dgm:pt>
    <dgm:pt modelId="{AEAD23C0-10F1-4717-A611-E73DB4F45DE8}" type="sibTrans" cxnId="{A71F3664-26AD-4B5B-9DC0-2DDE6AD7A4C3}">
      <dgm:prSet/>
      <dgm:spPr/>
      <dgm:t>
        <a:bodyPr/>
        <a:lstStyle/>
        <a:p>
          <a:endParaRPr lang="en-US"/>
        </a:p>
      </dgm:t>
    </dgm:pt>
    <dgm:pt modelId="{C285060F-0E76-486C-9B8C-04868E359180}">
      <dgm:prSet custT="1"/>
      <dgm:spPr/>
      <dgm:t>
        <a:bodyPr/>
        <a:lstStyle/>
        <a:p>
          <a:r>
            <a:rPr lang="el-GR" sz="1200" dirty="0"/>
            <a:t>Ο σκοπός της </a:t>
          </a:r>
          <a:r>
            <a:rPr lang="el-GR" sz="1200" b="1" dirty="0">
              <a:solidFill>
                <a:schemeClr val="tx1"/>
              </a:solidFill>
            </a:rPr>
            <a:t>«συλλογικής ωφέλειας»</a:t>
          </a:r>
          <a:r>
            <a:rPr lang="el-GR" sz="1200" dirty="0">
              <a:solidFill>
                <a:schemeClr val="tx1"/>
              </a:solidFill>
            </a:rPr>
            <a:t> </a:t>
          </a:r>
          <a:r>
            <a:rPr lang="el-GR" sz="1200" dirty="0"/>
            <a:t>αφορά στην από κοινού εξυπηρέτηση των αναγκών των μελών του Φορέα Κοινωνικής και Αλληλέγγυας Οικονομίας, μέσα από τη διαμόρφωση ισότιμων σχέσεων παραγωγής, τη δημιουργία θέσεων και αξιοπρεπούς </a:t>
          </a:r>
          <a:r>
            <a:rPr lang="el-GR" sz="1200" dirty="0" err="1"/>
            <a:t>εσταθερήςργασίας</a:t>
          </a:r>
          <a:r>
            <a:rPr lang="el-GR" sz="1200" dirty="0"/>
            <a:t>, τη συμφιλίωση προσωπικής, οικογενειακής και επαγγελματικής ζωής.</a:t>
          </a:r>
          <a:br>
            <a:rPr lang="el-GR" sz="1200" dirty="0"/>
          </a:br>
          <a:endParaRPr lang="en-US" sz="1200" dirty="0"/>
        </a:p>
      </dgm:t>
    </dgm:pt>
    <dgm:pt modelId="{72FB8F09-C8B6-4923-8C20-7C3588FC323B}" type="parTrans" cxnId="{DAA28CE6-372E-4BD4-B69E-6D501863603F}">
      <dgm:prSet/>
      <dgm:spPr/>
      <dgm:t>
        <a:bodyPr/>
        <a:lstStyle/>
        <a:p>
          <a:endParaRPr lang="en-US" sz="1600"/>
        </a:p>
      </dgm:t>
    </dgm:pt>
    <dgm:pt modelId="{AE8F24F8-F59A-4D18-AD9F-0637D543CED0}" type="sibTrans" cxnId="{DAA28CE6-372E-4BD4-B69E-6D501863603F}">
      <dgm:prSet/>
      <dgm:spPr/>
      <dgm:t>
        <a:bodyPr/>
        <a:lstStyle/>
        <a:p>
          <a:endParaRPr lang="en-US"/>
        </a:p>
      </dgm:t>
    </dgm:pt>
    <dgm:pt modelId="{0D5D87A1-DA5F-40D5-BB52-B5411D4E06AD}">
      <dgm:prSet custT="1"/>
      <dgm:spPr/>
      <dgm:t>
        <a:bodyPr/>
        <a:lstStyle/>
        <a:p>
          <a:r>
            <a:rPr lang="el-GR" sz="1200" dirty="0"/>
            <a:t>Ο σκοπός της </a:t>
          </a:r>
          <a:r>
            <a:rPr lang="el-GR" sz="1200" b="1" dirty="0">
              <a:solidFill>
                <a:schemeClr val="tx1"/>
              </a:solidFill>
            </a:rPr>
            <a:t>«κοινωνικής ωφέλειας»</a:t>
          </a:r>
          <a:r>
            <a:rPr lang="el-GR" sz="1200" dirty="0">
              <a:solidFill>
                <a:schemeClr val="tx1"/>
              </a:solidFill>
            </a:rPr>
            <a:t> </a:t>
          </a:r>
          <a:r>
            <a:rPr lang="el-GR" sz="1200" dirty="0"/>
            <a:t>αναφέρεται στην εξυπηρέτηση κοινωνικών αναγκών τοπικού ή ευρύτερου χαρακτήρα με την αξιοποίηση της κοινωνικής καινοτομίας, μέσα από δραστηριότητες «βιώσιμης ανάπτυξης» ή παροχής «κοινωνικών υπηρεσιών γενικού συμφέροντος» ή κοινωνικής ένταξης.</a:t>
          </a:r>
          <a:endParaRPr lang="en-US" sz="1200" dirty="0"/>
        </a:p>
      </dgm:t>
    </dgm:pt>
    <dgm:pt modelId="{15E768E5-187B-46E6-B9D5-E9A9E0DF198A}" type="parTrans" cxnId="{9E930B8F-B0BC-43D2-8CE8-DEF30E60CAC6}">
      <dgm:prSet/>
      <dgm:spPr/>
      <dgm:t>
        <a:bodyPr/>
        <a:lstStyle/>
        <a:p>
          <a:endParaRPr lang="en-US" sz="1600"/>
        </a:p>
      </dgm:t>
    </dgm:pt>
    <dgm:pt modelId="{44CDB36F-9BC5-404E-8547-1B6551A8789B}" type="sibTrans" cxnId="{9E930B8F-B0BC-43D2-8CE8-DEF30E60CAC6}">
      <dgm:prSet/>
      <dgm:spPr/>
      <dgm:t>
        <a:bodyPr/>
        <a:lstStyle/>
        <a:p>
          <a:endParaRPr lang="en-US"/>
        </a:p>
      </dgm:t>
    </dgm:pt>
    <dgm:pt modelId="{240EBD6D-EBE6-4C54-A61F-0C4A64A99CE7}" type="pres">
      <dgm:prSet presAssocID="{9E4AA78E-CB9C-4A7F-B504-BEC2401FCB8D}" presName="Name0" presStyleCnt="0">
        <dgm:presLayoutVars>
          <dgm:dir/>
          <dgm:resizeHandles val="exact"/>
        </dgm:presLayoutVars>
      </dgm:prSet>
      <dgm:spPr/>
    </dgm:pt>
    <dgm:pt modelId="{7165A5E8-7558-4808-A2A5-9B0A58F2CFA9}" type="pres">
      <dgm:prSet presAssocID="{045A3EB4-A2D7-4190-B59F-304A3088B71C}" presName="node" presStyleLbl="node1" presStyleIdx="0" presStyleCnt="3">
        <dgm:presLayoutVars>
          <dgm:bulletEnabled val="1"/>
        </dgm:presLayoutVars>
      </dgm:prSet>
      <dgm:spPr/>
    </dgm:pt>
    <dgm:pt modelId="{E8984D39-4E7E-4350-8973-1F5FC307CA99}" type="pres">
      <dgm:prSet presAssocID="{AEAD23C0-10F1-4717-A611-E73DB4F45DE8}" presName="sibTrans" presStyleLbl="sibTrans2D1" presStyleIdx="0" presStyleCnt="2"/>
      <dgm:spPr/>
    </dgm:pt>
    <dgm:pt modelId="{D15E99E4-2E64-469C-BB92-3AEFA74F2FAB}" type="pres">
      <dgm:prSet presAssocID="{AEAD23C0-10F1-4717-A611-E73DB4F45DE8}" presName="connectorText" presStyleLbl="sibTrans2D1" presStyleIdx="0" presStyleCnt="2"/>
      <dgm:spPr/>
    </dgm:pt>
    <dgm:pt modelId="{B2BC10AF-8DC7-4A34-810A-E85D20813A22}" type="pres">
      <dgm:prSet presAssocID="{C285060F-0E76-486C-9B8C-04868E359180}" presName="node" presStyleLbl="node1" presStyleIdx="1" presStyleCnt="3">
        <dgm:presLayoutVars>
          <dgm:bulletEnabled val="1"/>
        </dgm:presLayoutVars>
      </dgm:prSet>
      <dgm:spPr/>
    </dgm:pt>
    <dgm:pt modelId="{273866B9-E473-4370-8366-19FE34802FAD}" type="pres">
      <dgm:prSet presAssocID="{AE8F24F8-F59A-4D18-AD9F-0637D543CED0}" presName="sibTrans" presStyleLbl="sibTrans2D1" presStyleIdx="1" presStyleCnt="2"/>
      <dgm:spPr/>
    </dgm:pt>
    <dgm:pt modelId="{0CA68958-AB48-4A49-B025-76B5397AC221}" type="pres">
      <dgm:prSet presAssocID="{AE8F24F8-F59A-4D18-AD9F-0637D543CED0}" presName="connectorText" presStyleLbl="sibTrans2D1" presStyleIdx="1" presStyleCnt="2"/>
      <dgm:spPr/>
    </dgm:pt>
    <dgm:pt modelId="{E2AAB81D-6F0F-4FD7-9371-E1CA55114637}" type="pres">
      <dgm:prSet presAssocID="{0D5D87A1-DA5F-40D5-BB52-B5411D4E06AD}" presName="node" presStyleLbl="node1" presStyleIdx="2" presStyleCnt="3">
        <dgm:presLayoutVars>
          <dgm:bulletEnabled val="1"/>
        </dgm:presLayoutVars>
      </dgm:prSet>
      <dgm:spPr/>
    </dgm:pt>
  </dgm:ptLst>
  <dgm:cxnLst>
    <dgm:cxn modelId="{93350819-650D-439B-9C35-7573596E19FA}" type="presOf" srcId="{AEAD23C0-10F1-4717-A611-E73DB4F45DE8}" destId="{E8984D39-4E7E-4350-8973-1F5FC307CA99}" srcOrd="0" destOrd="0" presId="urn:microsoft.com/office/officeart/2005/8/layout/process1"/>
    <dgm:cxn modelId="{D4AE5A1F-07A0-4B7F-9837-4C6DC336D201}" type="presOf" srcId="{AE8F24F8-F59A-4D18-AD9F-0637D543CED0}" destId="{0CA68958-AB48-4A49-B025-76B5397AC221}" srcOrd="1" destOrd="0" presId="urn:microsoft.com/office/officeart/2005/8/layout/process1"/>
    <dgm:cxn modelId="{F9755B30-4775-46DC-A0E1-4B99A36E3897}" type="presOf" srcId="{9E4AA78E-CB9C-4A7F-B504-BEC2401FCB8D}" destId="{240EBD6D-EBE6-4C54-A61F-0C4A64A99CE7}" srcOrd="0" destOrd="0" presId="urn:microsoft.com/office/officeart/2005/8/layout/process1"/>
    <dgm:cxn modelId="{65AFC55B-682A-4152-A7D1-91BFF3F45E6B}" type="presOf" srcId="{0D5D87A1-DA5F-40D5-BB52-B5411D4E06AD}" destId="{E2AAB81D-6F0F-4FD7-9371-E1CA55114637}" srcOrd="0" destOrd="0" presId="urn:microsoft.com/office/officeart/2005/8/layout/process1"/>
    <dgm:cxn modelId="{A71F3664-26AD-4B5B-9DC0-2DDE6AD7A4C3}" srcId="{9E4AA78E-CB9C-4A7F-B504-BEC2401FCB8D}" destId="{045A3EB4-A2D7-4190-B59F-304A3088B71C}" srcOrd="0" destOrd="0" parTransId="{7C3CB60A-79A0-4AC6-A623-0CA8D2B2C444}" sibTransId="{AEAD23C0-10F1-4717-A611-E73DB4F45DE8}"/>
    <dgm:cxn modelId="{E44C8A47-F17B-4B9F-93ED-BDFF6AC43CA9}" type="presOf" srcId="{C285060F-0E76-486C-9B8C-04868E359180}" destId="{B2BC10AF-8DC7-4A34-810A-E85D20813A22}" srcOrd="0" destOrd="0" presId="urn:microsoft.com/office/officeart/2005/8/layout/process1"/>
    <dgm:cxn modelId="{9E930B8F-B0BC-43D2-8CE8-DEF30E60CAC6}" srcId="{9E4AA78E-CB9C-4A7F-B504-BEC2401FCB8D}" destId="{0D5D87A1-DA5F-40D5-BB52-B5411D4E06AD}" srcOrd="2" destOrd="0" parTransId="{15E768E5-187B-46E6-B9D5-E9A9E0DF198A}" sibTransId="{44CDB36F-9BC5-404E-8547-1B6551A8789B}"/>
    <dgm:cxn modelId="{BF0DDADB-D761-478D-9022-54C7975886C1}" type="presOf" srcId="{045A3EB4-A2D7-4190-B59F-304A3088B71C}" destId="{7165A5E8-7558-4808-A2A5-9B0A58F2CFA9}" srcOrd="0" destOrd="0" presId="urn:microsoft.com/office/officeart/2005/8/layout/process1"/>
    <dgm:cxn modelId="{DAA28CE6-372E-4BD4-B69E-6D501863603F}" srcId="{9E4AA78E-CB9C-4A7F-B504-BEC2401FCB8D}" destId="{C285060F-0E76-486C-9B8C-04868E359180}" srcOrd="1" destOrd="0" parTransId="{72FB8F09-C8B6-4923-8C20-7C3588FC323B}" sibTransId="{AE8F24F8-F59A-4D18-AD9F-0637D543CED0}"/>
    <dgm:cxn modelId="{D00ED9EA-E99D-4212-863F-ADB79E36F46D}" type="presOf" srcId="{AE8F24F8-F59A-4D18-AD9F-0637D543CED0}" destId="{273866B9-E473-4370-8366-19FE34802FAD}" srcOrd="0" destOrd="0" presId="urn:microsoft.com/office/officeart/2005/8/layout/process1"/>
    <dgm:cxn modelId="{AA7E49F2-E96E-4B39-B620-817680752636}" type="presOf" srcId="{AEAD23C0-10F1-4717-A611-E73DB4F45DE8}" destId="{D15E99E4-2E64-469C-BB92-3AEFA74F2FAB}" srcOrd="1" destOrd="0" presId="urn:microsoft.com/office/officeart/2005/8/layout/process1"/>
    <dgm:cxn modelId="{C1E40925-9C5A-4D53-82F0-E5B7DF228217}" type="presParOf" srcId="{240EBD6D-EBE6-4C54-A61F-0C4A64A99CE7}" destId="{7165A5E8-7558-4808-A2A5-9B0A58F2CFA9}" srcOrd="0" destOrd="0" presId="urn:microsoft.com/office/officeart/2005/8/layout/process1"/>
    <dgm:cxn modelId="{34B5E98F-A92E-4577-9FEF-FCD5F52348C6}" type="presParOf" srcId="{240EBD6D-EBE6-4C54-A61F-0C4A64A99CE7}" destId="{E8984D39-4E7E-4350-8973-1F5FC307CA99}" srcOrd="1" destOrd="0" presId="urn:microsoft.com/office/officeart/2005/8/layout/process1"/>
    <dgm:cxn modelId="{58494223-8B5E-44B8-BAB0-FC8342DFFAFB}" type="presParOf" srcId="{E8984D39-4E7E-4350-8973-1F5FC307CA99}" destId="{D15E99E4-2E64-469C-BB92-3AEFA74F2FAB}" srcOrd="0" destOrd="0" presId="urn:microsoft.com/office/officeart/2005/8/layout/process1"/>
    <dgm:cxn modelId="{75B10436-7EC2-4C54-A394-F1AA3AA878FF}" type="presParOf" srcId="{240EBD6D-EBE6-4C54-A61F-0C4A64A99CE7}" destId="{B2BC10AF-8DC7-4A34-810A-E85D20813A22}" srcOrd="2" destOrd="0" presId="urn:microsoft.com/office/officeart/2005/8/layout/process1"/>
    <dgm:cxn modelId="{F6F63B9B-BF90-4936-9C12-1025F3AB2F3E}" type="presParOf" srcId="{240EBD6D-EBE6-4C54-A61F-0C4A64A99CE7}" destId="{273866B9-E473-4370-8366-19FE34802FAD}" srcOrd="3" destOrd="0" presId="urn:microsoft.com/office/officeart/2005/8/layout/process1"/>
    <dgm:cxn modelId="{35DF7DB8-4256-422C-8B18-2239763186A4}" type="presParOf" srcId="{273866B9-E473-4370-8366-19FE34802FAD}" destId="{0CA68958-AB48-4A49-B025-76B5397AC221}" srcOrd="0" destOrd="0" presId="urn:microsoft.com/office/officeart/2005/8/layout/process1"/>
    <dgm:cxn modelId="{B61B22BD-7F53-4391-8390-AF9C8B497053}" type="presParOf" srcId="{240EBD6D-EBE6-4C54-A61F-0C4A64A99CE7}" destId="{E2AAB81D-6F0F-4FD7-9371-E1CA5511463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DC7A1A-A42F-4EEE-B588-B70186AD31C4}"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l-GR"/>
        </a:p>
      </dgm:t>
    </dgm:pt>
    <dgm:pt modelId="{CAF59136-76D5-41BC-8D1B-EB31F3B7CB99}">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l-GR" sz="2000" dirty="0"/>
            <a:t>ΚΟΙΝΣΕΠ Ένταξης</a:t>
          </a:r>
        </a:p>
        <a:p>
          <a:pPr marL="0" lvl="0" defTabSz="577850">
            <a:spcBef>
              <a:spcPct val="0"/>
            </a:spcBef>
            <a:spcAft>
              <a:spcPct val="35000"/>
            </a:spcAft>
            <a:buNone/>
          </a:pPr>
          <a:endParaRPr lang="el-GR" sz="1300" dirty="0"/>
        </a:p>
      </dgm:t>
    </dgm:pt>
    <dgm:pt modelId="{A8D1A956-4608-4A6D-A3E1-77D6940E3BB2}" type="parTrans" cxnId="{BA8591B0-C5DB-4987-B80D-86FEF9F44385}">
      <dgm:prSet/>
      <dgm:spPr/>
      <dgm:t>
        <a:bodyPr/>
        <a:lstStyle/>
        <a:p>
          <a:endParaRPr lang="el-GR"/>
        </a:p>
      </dgm:t>
    </dgm:pt>
    <dgm:pt modelId="{D4F31C44-264C-4A2C-B4FC-6A4A68F79B10}" type="sibTrans" cxnId="{BA8591B0-C5DB-4987-B80D-86FEF9F44385}">
      <dgm:prSet phldrT="01" phldr="0"/>
      <dgm:spPr/>
      <dgm:t>
        <a:bodyPr/>
        <a:lstStyle/>
        <a:p>
          <a:r>
            <a:rPr lang="el-GR"/>
            <a:t>01</a:t>
          </a:r>
        </a:p>
      </dgm:t>
    </dgm:pt>
    <dgm:pt modelId="{EDB5CF43-DCB7-4899-8945-028FD4018C29}">
      <dgm:prSet phldrT="[Text]" custT="1"/>
      <dgm:spPr/>
      <dgm:t>
        <a:bodyPr/>
        <a:lstStyle/>
        <a:p>
          <a:pPr marL="0" marR="0" lvl="0" indent="0" defTabSz="914400" eaLnBrk="1" fontAlgn="auto" latinLnBrk="0" hangingPunct="1">
            <a:spcBef>
              <a:spcPts val="0"/>
            </a:spcBef>
            <a:spcAft>
              <a:spcPts val="0"/>
            </a:spcAft>
            <a:buClrTx/>
            <a:buSzTx/>
            <a:buFontTx/>
            <a:buNone/>
            <a:tabLst/>
            <a:defRPr/>
          </a:pPr>
          <a:r>
            <a:rPr lang="el-GR" sz="1800" dirty="0"/>
            <a:t>ΚΟΙΝΣΕΠ Συλλογικής και Κοινωνικής Ωφέλειας</a:t>
          </a:r>
        </a:p>
        <a:p>
          <a:pPr marL="0" marR="0" lvl="0" indent="0" defTabSz="914400" eaLnBrk="1" fontAlgn="auto" latinLnBrk="0" hangingPunct="1">
            <a:spcBef>
              <a:spcPts val="0"/>
            </a:spcBef>
            <a:spcAft>
              <a:spcPts val="0"/>
            </a:spcAft>
            <a:buClrTx/>
            <a:buSzTx/>
            <a:buFontTx/>
            <a:buNone/>
            <a:tabLst/>
            <a:defRPr/>
          </a:pPr>
          <a:r>
            <a:rPr lang="el-GR" sz="1300" dirty="0"/>
            <a:t> </a:t>
          </a:r>
        </a:p>
      </dgm:t>
    </dgm:pt>
    <dgm:pt modelId="{200C8AD8-7F2C-4EDE-9B3E-989AC2110721}" type="parTrans" cxnId="{6F1D1E06-128F-42ED-A214-7D2924369D40}">
      <dgm:prSet/>
      <dgm:spPr/>
      <dgm:t>
        <a:bodyPr/>
        <a:lstStyle/>
        <a:p>
          <a:endParaRPr lang="el-GR"/>
        </a:p>
      </dgm:t>
    </dgm:pt>
    <dgm:pt modelId="{09EF7C7C-9D73-4ABF-88B9-D6FC74E98CD9}" type="sibTrans" cxnId="{6F1D1E06-128F-42ED-A214-7D2924369D40}">
      <dgm:prSet phldrT="02" phldr="0"/>
      <dgm:spPr/>
      <dgm:t>
        <a:bodyPr/>
        <a:lstStyle/>
        <a:p>
          <a:r>
            <a:rPr lang="el-GR"/>
            <a:t>02</a:t>
          </a:r>
        </a:p>
      </dgm:t>
    </dgm:pt>
    <dgm:pt modelId="{760DD2AD-3878-4BCA-BA64-3CBD716E4BCC}" type="pres">
      <dgm:prSet presAssocID="{47DC7A1A-A42F-4EEE-B588-B70186AD31C4}" presName="Name0" presStyleCnt="0">
        <dgm:presLayoutVars>
          <dgm:animLvl val="lvl"/>
          <dgm:resizeHandles val="exact"/>
        </dgm:presLayoutVars>
      </dgm:prSet>
      <dgm:spPr/>
    </dgm:pt>
    <dgm:pt modelId="{CFE46F54-117F-44E1-9201-048E738839F7}" type="pres">
      <dgm:prSet presAssocID="{CAF59136-76D5-41BC-8D1B-EB31F3B7CB99}" presName="compositeNode" presStyleCnt="0">
        <dgm:presLayoutVars>
          <dgm:bulletEnabled val="1"/>
        </dgm:presLayoutVars>
      </dgm:prSet>
      <dgm:spPr/>
    </dgm:pt>
    <dgm:pt modelId="{DCA22D38-A619-4533-9C44-DFB1790D992C}" type="pres">
      <dgm:prSet presAssocID="{CAF59136-76D5-41BC-8D1B-EB31F3B7CB99}" presName="bgRect" presStyleLbl="alignNode1" presStyleIdx="0" presStyleCnt="2"/>
      <dgm:spPr/>
    </dgm:pt>
    <dgm:pt modelId="{9FE5AC97-6A41-447A-A994-129CF7F52420}" type="pres">
      <dgm:prSet presAssocID="{D4F31C44-264C-4A2C-B4FC-6A4A68F79B10}" presName="sibTransNodeRect" presStyleLbl="alignNode1" presStyleIdx="0" presStyleCnt="2">
        <dgm:presLayoutVars>
          <dgm:chMax val="0"/>
          <dgm:bulletEnabled val="1"/>
        </dgm:presLayoutVars>
      </dgm:prSet>
      <dgm:spPr/>
    </dgm:pt>
    <dgm:pt modelId="{7087D5F1-CA1A-42BB-9754-47B7B6EC0CED}" type="pres">
      <dgm:prSet presAssocID="{CAF59136-76D5-41BC-8D1B-EB31F3B7CB99}" presName="nodeRect" presStyleLbl="alignNode1" presStyleIdx="0" presStyleCnt="2">
        <dgm:presLayoutVars>
          <dgm:bulletEnabled val="1"/>
        </dgm:presLayoutVars>
      </dgm:prSet>
      <dgm:spPr/>
    </dgm:pt>
    <dgm:pt modelId="{4C14E65C-04DC-48E9-B2C0-BBDA0B298DCD}" type="pres">
      <dgm:prSet presAssocID="{D4F31C44-264C-4A2C-B4FC-6A4A68F79B10}" presName="sibTrans" presStyleCnt="0"/>
      <dgm:spPr/>
    </dgm:pt>
    <dgm:pt modelId="{13F117CC-5A4C-45A9-90FC-ABB1A044F72D}" type="pres">
      <dgm:prSet presAssocID="{EDB5CF43-DCB7-4899-8945-028FD4018C29}" presName="compositeNode" presStyleCnt="0">
        <dgm:presLayoutVars>
          <dgm:bulletEnabled val="1"/>
        </dgm:presLayoutVars>
      </dgm:prSet>
      <dgm:spPr/>
    </dgm:pt>
    <dgm:pt modelId="{7B0E3255-ED8D-449B-8A87-B3193D099016}" type="pres">
      <dgm:prSet presAssocID="{EDB5CF43-DCB7-4899-8945-028FD4018C29}" presName="bgRect" presStyleLbl="alignNode1" presStyleIdx="1" presStyleCnt="2"/>
      <dgm:spPr/>
    </dgm:pt>
    <dgm:pt modelId="{37B34C71-43CB-4BA3-9F75-B6BCBA3FF0F6}" type="pres">
      <dgm:prSet presAssocID="{09EF7C7C-9D73-4ABF-88B9-D6FC74E98CD9}" presName="sibTransNodeRect" presStyleLbl="alignNode1" presStyleIdx="1" presStyleCnt="2">
        <dgm:presLayoutVars>
          <dgm:chMax val="0"/>
          <dgm:bulletEnabled val="1"/>
        </dgm:presLayoutVars>
      </dgm:prSet>
      <dgm:spPr/>
    </dgm:pt>
    <dgm:pt modelId="{852400E3-4D19-49EA-B560-EEC0CDF6B15A}" type="pres">
      <dgm:prSet presAssocID="{EDB5CF43-DCB7-4899-8945-028FD4018C29}" presName="nodeRect" presStyleLbl="alignNode1" presStyleIdx="1" presStyleCnt="2">
        <dgm:presLayoutVars>
          <dgm:bulletEnabled val="1"/>
        </dgm:presLayoutVars>
      </dgm:prSet>
      <dgm:spPr/>
    </dgm:pt>
  </dgm:ptLst>
  <dgm:cxnLst>
    <dgm:cxn modelId="{6F1D1E06-128F-42ED-A214-7D2924369D40}" srcId="{47DC7A1A-A42F-4EEE-B588-B70186AD31C4}" destId="{EDB5CF43-DCB7-4899-8945-028FD4018C29}" srcOrd="1" destOrd="0" parTransId="{200C8AD8-7F2C-4EDE-9B3E-989AC2110721}" sibTransId="{09EF7C7C-9D73-4ABF-88B9-D6FC74E98CD9}"/>
    <dgm:cxn modelId="{0CD1870C-60AF-4517-86E8-441DBFC8C392}" type="presOf" srcId="{09EF7C7C-9D73-4ABF-88B9-D6FC74E98CD9}" destId="{37B34C71-43CB-4BA3-9F75-B6BCBA3FF0F6}" srcOrd="0" destOrd="0" presId="urn:microsoft.com/office/officeart/2016/7/layout/LinearBlockProcessNumbered"/>
    <dgm:cxn modelId="{3C1D3C1F-C6E7-4DFC-A9E1-E659B2AE7841}" type="presOf" srcId="{EDB5CF43-DCB7-4899-8945-028FD4018C29}" destId="{852400E3-4D19-49EA-B560-EEC0CDF6B15A}" srcOrd="1" destOrd="0" presId="urn:microsoft.com/office/officeart/2016/7/layout/LinearBlockProcessNumbered"/>
    <dgm:cxn modelId="{5781064B-F0D9-4E4A-B7F1-AFDE8D78A6DE}" type="presOf" srcId="{CAF59136-76D5-41BC-8D1B-EB31F3B7CB99}" destId="{DCA22D38-A619-4533-9C44-DFB1790D992C}" srcOrd="0" destOrd="0" presId="urn:microsoft.com/office/officeart/2016/7/layout/LinearBlockProcessNumbered"/>
    <dgm:cxn modelId="{7EC58252-FBA0-4F1D-B369-B0C6E5709FDE}" type="presOf" srcId="{47DC7A1A-A42F-4EEE-B588-B70186AD31C4}" destId="{760DD2AD-3878-4BCA-BA64-3CBD716E4BCC}" srcOrd="0" destOrd="0" presId="urn:microsoft.com/office/officeart/2016/7/layout/LinearBlockProcessNumbered"/>
    <dgm:cxn modelId="{BA8591B0-C5DB-4987-B80D-86FEF9F44385}" srcId="{47DC7A1A-A42F-4EEE-B588-B70186AD31C4}" destId="{CAF59136-76D5-41BC-8D1B-EB31F3B7CB99}" srcOrd="0" destOrd="0" parTransId="{A8D1A956-4608-4A6D-A3E1-77D6940E3BB2}" sibTransId="{D4F31C44-264C-4A2C-B4FC-6A4A68F79B10}"/>
    <dgm:cxn modelId="{A13276CA-9D42-4D42-8633-88B181D56CB1}" type="presOf" srcId="{EDB5CF43-DCB7-4899-8945-028FD4018C29}" destId="{7B0E3255-ED8D-449B-8A87-B3193D099016}" srcOrd="0" destOrd="0" presId="urn:microsoft.com/office/officeart/2016/7/layout/LinearBlockProcessNumbered"/>
    <dgm:cxn modelId="{64F86FE2-7D37-4952-A4BC-7DF0C1BF9EFC}" type="presOf" srcId="{D4F31C44-264C-4A2C-B4FC-6A4A68F79B10}" destId="{9FE5AC97-6A41-447A-A994-129CF7F52420}" srcOrd="0" destOrd="0" presId="urn:microsoft.com/office/officeart/2016/7/layout/LinearBlockProcessNumbered"/>
    <dgm:cxn modelId="{4C0B54E2-EAE1-4E29-ADB3-386ED02762F1}" type="presOf" srcId="{CAF59136-76D5-41BC-8D1B-EB31F3B7CB99}" destId="{7087D5F1-CA1A-42BB-9754-47B7B6EC0CED}" srcOrd="1" destOrd="0" presId="urn:microsoft.com/office/officeart/2016/7/layout/LinearBlockProcessNumbered"/>
    <dgm:cxn modelId="{E887EE88-DFC5-4C09-8BB5-AA7D3746E5B3}" type="presParOf" srcId="{760DD2AD-3878-4BCA-BA64-3CBD716E4BCC}" destId="{CFE46F54-117F-44E1-9201-048E738839F7}" srcOrd="0" destOrd="0" presId="urn:microsoft.com/office/officeart/2016/7/layout/LinearBlockProcessNumbered"/>
    <dgm:cxn modelId="{F3202EAE-F391-4BD1-A4B4-8E899DE4F9F7}" type="presParOf" srcId="{CFE46F54-117F-44E1-9201-048E738839F7}" destId="{DCA22D38-A619-4533-9C44-DFB1790D992C}" srcOrd="0" destOrd="0" presId="urn:microsoft.com/office/officeart/2016/7/layout/LinearBlockProcessNumbered"/>
    <dgm:cxn modelId="{E955212E-6F6D-46C8-ACF8-C24978A5AB6A}" type="presParOf" srcId="{CFE46F54-117F-44E1-9201-048E738839F7}" destId="{9FE5AC97-6A41-447A-A994-129CF7F52420}" srcOrd="1" destOrd="0" presId="urn:microsoft.com/office/officeart/2016/7/layout/LinearBlockProcessNumbered"/>
    <dgm:cxn modelId="{588E7E6C-D8DE-4B57-AB72-12E03C42B368}" type="presParOf" srcId="{CFE46F54-117F-44E1-9201-048E738839F7}" destId="{7087D5F1-CA1A-42BB-9754-47B7B6EC0CED}" srcOrd="2" destOrd="0" presId="urn:microsoft.com/office/officeart/2016/7/layout/LinearBlockProcessNumbered"/>
    <dgm:cxn modelId="{C80C7180-0FF7-4506-A16D-E4621F4332DA}" type="presParOf" srcId="{760DD2AD-3878-4BCA-BA64-3CBD716E4BCC}" destId="{4C14E65C-04DC-48E9-B2C0-BBDA0B298DCD}" srcOrd="1" destOrd="0" presId="urn:microsoft.com/office/officeart/2016/7/layout/LinearBlockProcessNumbered"/>
    <dgm:cxn modelId="{4B5171F8-E6D8-4B57-B235-53A05A870E9C}" type="presParOf" srcId="{760DD2AD-3878-4BCA-BA64-3CBD716E4BCC}" destId="{13F117CC-5A4C-45A9-90FC-ABB1A044F72D}" srcOrd="2" destOrd="0" presId="urn:microsoft.com/office/officeart/2016/7/layout/LinearBlockProcessNumbered"/>
    <dgm:cxn modelId="{1997AD61-0A92-40AC-A3EA-21A82734F095}" type="presParOf" srcId="{13F117CC-5A4C-45A9-90FC-ABB1A044F72D}" destId="{7B0E3255-ED8D-449B-8A87-B3193D099016}" srcOrd="0" destOrd="0" presId="urn:microsoft.com/office/officeart/2016/7/layout/LinearBlockProcessNumbered"/>
    <dgm:cxn modelId="{43F42431-B3FE-42D9-89B8-30CAC1D12EEB}" type="presParOf" srcId="{13F117CC-5A4C-45A9-90FC-ABB1A044F72D}" destId="{37B34C71-43CB-4BA3-9F75-B6BCBA3FF0F6}" srcOrd="1" destOrd="0" presId="urn:microsoft.com/office/officeart/2016/7/layout/LinearBlockProcessNumbered"/>
    <dgm:cxn modelId="{808A6DBD-9AB6-4E3F-ABCD-D58035FAEB0D}" type="presParOf" srcId="{13F117CC-5A4C-45A9-90FC-ABB1A044F72D}" destId="{852400E3-4D19-49EA-B560-EEC0CDF6B15A}" srcOrd="2" destOrd="0" presId="urn:microsoft.com/office/officeart/2016/7/layout/LinearBlockProcessNumbered"/>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BE4297-2A28-4F74-91B9-E45CA27E6534}"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l-GR"/>
        </a:p>
      </dgm:t>
    </dgm:pt>
    <dgm:pt modelId="{8543A1DC-55F2-4A45-A4FC-64564D414E90}">
      <dgm:prSet phldrT="[Text]"/>
      <dgm:spPr/>
      <dgm:t>
        <a:bodyPr/>
        <a:lstStyle/>
        <a:p>
          <a:r>
            <a:rPr lang="el-GR" b="1" dirty="0"/>
            <a:t>Κοιν.Σ. Επ. Ένταξης</a:t>
          </a:r>
          <a:endParaRPr lang="el-GR" dirty="0"/>
        </a:p>
      </dgm:t>
    </dgm:pt>
    <dgm:pt modelId="{C649A0B1-B3AF-4FF3-BD45-E9DCEB6DAF76}" type="parTrans" cxnId="{D2D21F27-2346-446B-A7D8-487C393998DA}">
      <dgm:prSet/>
      <dgm:spPr/>
      <dgm:t>
        <a:bodyPr/>
        <a:lstStyle/>
        <a:p>
          <a:endParaRPr lang="el-GR"/>
        </a:p>
      </dgm:t>
    </dgm:pt>
    <dgm:pt modelId="{0AADE276-0F3B-45DA-846F-888591DC8D97}" type="sibTrans" cxnId="{D2D21F27-2346-446B-A7D8-487C393998DA}">
      <dgm:prSet/>
      <dgm:spPr/>
      <dgm:t>
        <a:bodyPr/>
        <a:lstStyle/>
        <a:p>
          <a:endParaRPr lang="el-GR"/>
        </a:p>
      </dgm:t>
    </dgm:pt>
    <dgm:pt modelId="{7978B2B1-7ABB-4431-8F1C-8BB06725DC7D}">
      <dgm:prSet phldrT="[Text]"/>
      <dgm:spPr/>
      <dgm:t>
        <a:bodyPr/>
        <a:lstStyle/>
        <a:p>
          <a:endParaRPr lang="el-GR" dirty="0"/>
        </a:p>
      </dgm:t>
    </dgm:pt>
    <dgm:pt modelId="{0643A8B5-5CDB-4AB5-9C26-6B9DCD614274}" type="sibTrans" cxnId="{E0307461-E569-4CDF-9607-A7CE33A41D5C}">
      <dgm:prSet/>
      <dgm:spPr/>
      <dgm:t>
        <a:bodyPr/>
        <a:lstStyle/>
        <a:p>
          <a:endParaRPr lang="el-GR"/>
        </a:p>
      </dgm:t>
    </dgm:pt>
    <dgm:pt modelId="{8B622770-9B5D-4940-9610-10085D8B3047}" type="parTrans" cxnId="{E0307461-E569-4CDF-9607-A7CE33A41D5C}">
      <dgm:prSet/>
      <dgm:spPr/>
      <dgm:t>
        <a:bodyPr/>
        <a:lstStyle/>
        <a:p>
          <a:endParaRPr lang="el-GR"/>
        </a:p>
      </dgm:t>
    </dgm:pt>
    <dgm:pt modelId="{9F18EB67-0582-4B30-A214-744F62756BC9}">
      <dgm:prSet/>
      <dgm:spPr/>
      <dgm:t>
        <a:bodyPr/>
        <a:lstStyle/>
        <a:p>
          <a:r>
            <a:rPr lang="el-GR" b="1" dirty="0" err="1"/>
            <a:t>Κοιν.Σ.Επ</a:t>
          </a:r>
          <a:r>
            <a:rPr lang="el-GR" b="1" dirty="0"/>
            <a:t>. Ένταξης Ειδικών Ομάδων</a:t>
          </a:r>
          <a:r>
            <a:rPr lang="el-GR" dirty="0"/>
            <a:t>, οι οποίες επιδιώκουν την ένταξη στην οικονομική και κοινωνική ζωή των ατόμων που ανήκουν στις Ειδικές Ομάδες Πληθυσμού. </a:t>
          </a:r>
          <a:r>
            <a:rPr lang="el-GR" b="1" dirty="0"/>
            <a:t>Ποσοστό 50% κατ' ελάχιστον των μελών και των εργαζομένων στις επιχειρήσεις αυτές ανήκουν υποχρεωτικά σε αυτές τις κατηγορίες. </a:t>
          </a:r>
          <a:r>
            <a:rPr lang="el-GR" dirty="0"/>
            <a:t>Η συμμετοχή σε αυτές των φυσικών προσώπων που ανήκουν στις Ειδικές Ομάδες Πληθυσμού και </a:t>
          </a:r>
          <a:r>
            <a:rPr lang="el-GR" dirty="0" err="1"/>
            <a:t>προσμετρώνται</a:t>
          </a:r>
          <a:r>
            <a:rPr lang="el-GR" dirty="0"/>
            <a:t> στο παραπάνω ποσοστό πρέπει να διενεργείται για συγκεκριμένο χρονικό διάστημα, το οποίο προσδιορίζεται στο καταστατικό της </a:t>
          </a:r>
          <a:r>
            <a:rPr lang="el-GR" dirty="0" err="1"/>
            <a:t>Κοιν.Σ.Επ</a:t>
          </a:r>
          <a:r>
            <a:rPr lang="el-GR" dirty="0"/>
            <a:t>.. Αν για οποιονδήποτε λόγο σταματήσει να </a:t>
          </a:r>
          <a:r>
            <a:rPr lang="el-GR" dirty="0" err="1"/>
            <a:t>πληρούται</a:t>
          </a:r>
          <a:r>
            <a:rPr lang="el-GR" dirty="0"/>
            <a:t> το ανωτέρω ποσοστό, ο Φορέας πρέπει εντός τριών (3) μηνών να προβεί στις απαραίτητες εγγραφές μελών ή προσλήψεις εργαζομένων.</a:t>
          </a:r>
        </a:p>
      </dgm:t>
    </dgm:pt>
    <dgm:pt modelId="{B3C61838-0306-4833-94B5-E8D295B7D117}" type="sibTrans" cxnId="{8D8809EE-8BAE-46DD-B9CB-5E0DD1FD6A09}">
      <dgm:prSet/>
      <dgm:spPr/>
      <dgm:t>
        <a:bodyPr/>
        <a:lstStyle/>
        <a:p>
          <a:endParaRPr lang="el-GR"/>
        </a:p>
      </dgm:t>
    </dgm:pt>
    <dgm:pt modelId="{0080E13F-4C28-4563-8422-B5221BDAB2BE}" type="parTrans" cxnId="{8D8809EE-8BAE-46DD-B9CB-5E0DD1FD6A09}">
      <dgm:prSet/>
      <dgm:spPr/>
      <dgm:t>
        <a:bodyPr/>
        <a:lstStyle/>
        <a:p>
          <a:endParaRPr lang="el-GR"/>
        </a:p>
      </dgm:t>
    </dgm:pt>
    <dgm:pt modelId="{CA0B531C-AFB9-4029-B6BE-DBF695BD6955}">
      <dgm:prSet/>
      <dgm:spPr/>
      <dgm:t>
        <a:bodyPr/>
        <a:lstStyle/>
        <a:p>
          <a:r>
            <a:rPr lang="el-GR" b="1" dirty="0" err="1"/>
            <a:t>Κοιν.Σ</a:t>
          </a:r>
          <a:r>
            <a:rPr lang="el-GR" b="1" dirty="0"/>
            <a:t>. </a:t>
          </a:r>
          <a:r>
            <a:rPr lang="el-GR" b="1" dirty="0" err="1"/>
            <a:t>Επ</a:t>
          </a:r>
          <a:r>
            <a:rPr lang="el-GR" b="1" dirty="0"/>
            <a:t>. Ένταξης Ευάλωτων Ομάδων</a:t>
          </a:r>
          <a:r>
            <a:rPr lang="el-GR" dirty="0"/>
            <a:t>, οι οποίες επιδιώκουν την ένταξη στην οικονομική και κοινωνική ζωή, των ατόμων που ανήκουν στις Ευάλωτες Κοινωνικές Ομάδες. </a:t>
          </a:r>
          <a:r>
            <a:rPr lang="el-GR" b="1" dirty="0"/>
            <a:t>Ποσοστό 30% κατ' ελάχιστον των μελών και των εργαζομένων στις επιχειρήσεις αυτές ανήκουν υποχρεωτικά σε αυτές τις κατηγορίες</a:t>
          </a:r>
          <a:r>
            <a:rPr lang="el-GR" dirty="0"/>
            <a:t>. Η συμμετοχή σε αυτές των φυσικών προσώπων που ανήκουν στις Ευάλωτες Ομάδες Πληθυσμού και </a:t>
          </a:r>
          <a:r>
            <a:rPr lang="el-GR" dirty="0" err="1"/>
            <a:t>προσμετρώνται</a:t>
          </a:r>
          <a:r>
            <a:rPr lang="el-GR" dirty="0"/>
            <a:t> στο παραπάνω ποσοστό πρέπει να διενεργείται για συγκεκριμένο χρονικό διάστημα, το οποίο προσδιορίζεται στο καταστατικό της </a:t>
          </a:r>
          <a:r>
            <a:rPr lang="el-GR" dirty="0" err="1"/>
            <a:t>Κοιν.Σ</a:t>
          </a:r>
          <a:r>
            <a:rPr lang="el-GR" dirty="0"/>
            <a:t>. </a:t>
          </a:r>
          <a:r>
            <a:rPr lang="el-GR" dirty="0" err="1"/>
            <a:t>Επ</a:t>
          </a:r>
          <a:r>
            <a:rPr lang="el-GR" dirty="0"/>
            <a:t>.. Αν για οποιονδήποτε λόγο σταματήσει να </a:t>
          </a:r>
          <a:r>
            <a:rPr lang="el-GR" dirty="0" err="1"/>
            <a:t>πληρούται</a:t>
          </a:r>
          <a:r>
            <a:rPr lang="el-GR" dirty="0"/>
            <a:t> το ανωτέρω ποσοστό, ο Φορέας πρέπει εντός τριών (3) μηνών να προβεί στις απαραίτητες εγγραφές μελών ή προσλήψεις εργαζομένων. Άλλως μετατρέπεται σε </a:t>
          </a:r>
          <a:r>
            <a:rPr lang="el-GR" dirty="0" err="1"/>
            <a:t>Κοιν.Σ.Επ</a:t>
          </a:r>
          <a:r>
            <a:rPr lang="el-GR" dirty="0"/>
            <a:t>. Συλλογικής και Κοινωνικής Ωφέλειας</a:t>
          </a:r>
        </a:p>
      </dgm:t>
    </dgm:pt>
    <dgm:pt modelId="{316AFA6D-6C0F-47A5-82CA-20C95BF36749}" type="sibTrans" cxnId="{964B7C75-6000-4832-B8DA-4C2FB60FEFDE}">
      <dgm:prSet/>
      <dgm:spPr/>
      <dgm:t>
        <a:bodyPr/>
        <a:lstStyle/>
        <a:p>
          <a:endParaRPr lang="el-GR"/>
        </a:p>
      </dgm:t>
    </dgm:pt>
    <dgm:pt modelId="{FEBB46C6-38AC-4812-BFA1-6CD0625A6BF9}" type="parTrans" cxnId="{964B7C75-6000-4832-B8DA-4C2FB60FEFDE}">
      <dgm:prSet/>
      <dgm:spPr/>
      <dgm:t>
        <a:bodyPr/>
        <a:lstStyle/>
        <a:p>
          <a:endParaRPr lang="el-GR"/>
        </a:p>
      </dgm:t>
    </dgm:pt>
    <dgm:pt modelId="{CF58CC40-642E-42B2-9BEE-7179177736C2}">
      <dgm:prSet phldrT="[Text]"/>
      <dgm:spPr/>
      <dgm:t>
        <a:bodyPr/>
        <a:lstStyle/>
        <a:p>
          <a:r>
            <a:rPr lang="el-GR" b="1" dirty="0">
              <a:latin typeface="+mn-lt"/>
              <a:ea typeface="+mn-ea"/>
              <a:cs typeface="+mn-cs"/>
            </a:rPr>
            <a:t>Κοινωνικοί Συνεταιρισμοί Περιορισμένης Ευθύνης (</a:t>
          </a:r>
          <a:r>
            <a:rPr lang="el-GR" b="1" dirty="0" err="1">
              <a:latin typeface="+mn-lt"/>
              <a:ea typeface="+mn-ea"/>
              <a:cs typeface="+mn-cs"/>
            </a:rPr>
            <a:t>Κοι.Σ.Π.Ε</a:t>
          </a:r>
          <a:r>
            <a:rPr lang="el-GR" b="1" dirty="0">
              <a:latin typeface="+mn-lt"/>
              <a:ea typeface="+mn-ea"/>
              <a:cs typeface="+mn-cs"/>
            </a:rPr>
            <a:t>.) </a:t>
          </a:r>
          <a:r>
            <a:rPr lang="el-GR" dirty="0">
              <a:latin typeface="+mn-lt"/>
              <a:ea typeface="+mn-ea"/>
              <a:cs typeface="+mn-cs"/>
            </a:rPr>
            <a:t>του άρθρου 12 του ν. 2716/1999, θεωρούνται αυτοδικαίως Κοινωνικές Συνεταιριστικές Επιχειρήσεις Ένταξης.</a:t>
          </a:r>
          <a:endParaRPr lang="el-GR" dirty="0"/>
        </a:p>
      </dgm:t>
    </dgm:pt>
    <dgm:pt modelId="{4D4872EE-84E7-4289-88DD-8435ABD412B2}" type="sibTrans" cxnId="{6B011922-68EF-436D-8D66-3ED07CE71B62}">
      <dgm:prSet/>
      <dgm:spPr/>
      <dgm:t>
        <a:bodyPr/>
        <a:lstStyle/>
        <a:p>
          <a:endParaRPr lang="el-GR"/>
        </a:p>
      </dgm:t>
    </dgm:pt>
    <dgm:pt modelId="{72489AAF-B242-4371-AA76-D373C70FAE89}" type="parTrans" cxnId="{6B011922-68EF-436D-8D66-3ED07CE71B62}">
      <dgm:prSet/>
      <dgm:spPr/>
      <dgm:t>
        <a:bodyPr/>
        <a:lstStyle/>
        <a:p>
          <a:endParaRPr lang="el-GR"/>
        </a:p>
      </dgm:t>
    </dgm:pt>
    <dgm:pt modelId="{9AD94A9F-B2BA-48B2-884D-B3F2F4526B3B}">
      <dgm:prSet/>
      <dgm:spPr/>
      <dgm:t>
        <a:bodyPr/>
        <a:lstStyle/>
        <a:p>
          <a:endParaRPr lang="el-GR" dirty="0"/>
        </a:p>
      </dgm:t>
    </dgm:pt>
    <dgm:pt modelId="{C84E5810-6C16-430D-9353-9416F39199B7}" type="parTrans" cxnId="{CC465B17-67D7-401D-96DD-87199D0562D9}">
      <dgm:prSet/>
      <dgm:spPr/>
      <dgm:t>
        <a:bodyPr/>
        <a:lstStyle/>
        <a:p>
          <a:endParaRPr lang="el-GR"/>
        </a:p>
      </dgm:t>
    </dgm:pt>
    <dgm:pt modelId="{30D7327D-37A5-4731-8749-5A5813FADEA6}" type="sibTrans" cxnId="{CC465B17-67D7-401D-96DD-87199D0562D9}">
      <dgm:prSet/>
      <dgm:spPr/>
      <dgm:t>
        <a:bodyPr/>
        <a:lstStyle/>
        <a:p>
          <a:endParaRPr lang="el-GR"/>
        </a:p>
      </dgm:t>
    </dgm:pt>
    <dgm:pt modelId="{511D281B-5C0A-4D85-8651-2AE859AC5B48}">
      <dgm:prSet/>
      <dgm:spPr/>
      <dgm:t>
        <a:bodyPr/>
        <a:lstStyle/>
        <a:p>
          <a:endParaRPr lang="el-GR" dirty="0"/>
        </a:p>
      </dgm:t>
    </dgm:pt>
    <dgm:pt modelId="{6DE2B97B-13D2-4FEB-8DB3-A25C5DD13CF5}" type="parTrans" cxnId="{32892ABD-1551-4088-8C04-06C2EC17C47E}">
      <dgm:prSet/>
      <dgm:spPr/>
      <dgm:t>
        <a:bodyPr/>
        <a:lstStyle/>
        <a:p>
          <a:endParaRPr lang="el-GR"/>
        </a:p>
      </dgm:t>
    </dgm:pt>
    <dgm:pt modelId="{148A6A82-05A0-4BBE-96F3-28A9FAA4AD84}" type="sibTrans" cxnId="{32892ABD-1551-4088-8C04-06C2EC17C47E}">
      <dgm:prSet/>
      <dgm:spPr/>
      <dgm:t>
        <a:bodyPr/>
        <a:lstStyle/>
        <a:p>
          <a:endParaRPr lang="el-GR"/>
        </a:p>
      </dgm:t>
    </dgm:pt>
    <dgm:pt modelId="{B7D6CD56-4EDA-4CD1-ACA3-CCA2E9066607}" type="pres">
      <dgm:prSet presAssocID="{09BE4297-2A28-4F74-91B9-E45CA27E6534}" presName="linearFlow" presStyleCnt="0">
        <dgm:presLayoutVars>
          <dgm:dir/>
          <dgm:animLvl val="lvl"/>
          <dgm:resizeHandles val="exact"/>
        </dgm:presLayoutVars>
      </dgm:prSet>
      <dgm:spPr/>
    </dgm:pt>
    <dgm:pt modelId="{2AFF72CA-D329-4329-95F8-48CB5F0A3F38}" type="pres">
      <dgm:prSet presAssocID="{8543A1DC-55F2-4A45-A4FC-64564D414E90}" presName="composite" presStyleCnt="0"/>
      <dgm:spPr/>
    </dgm:pt>
    <dgm:pt modelId="{4C87AF7F-FA92-43A9-9C6D-C74CB0C8DCA8}" type="pres">
      <dgm:prSet presAssocID="{8543A1DC-55F2-4A45-A4FC-64564D414E90}" presName="parTx" presStyleLbl="node1" presStyleIdx="0" presStyleCnt="1">
        <dgm:presLayoutVars>
          <dgm:chMax val="0"/>
          <dgm:chPref val="0"/>
          <dgm:bulletEnabled val="1"/>
        </dgm:presLayoutVars>
      </dgm:prSet>
      <dgm:spPr/>
    </dgm:pt>
    <dgm:pt modelId="{C42D9BF9-D53A-403D-B2D8-0636DD08DCC3}" type="pres">
      <dgm:prSet presAssocID="{8543A1DC-55F2-4A45-A4FC-64564D414E90}" presName="parSh" presStyleLbl="node1" presStyleIdx="0" presStyleCnt="1"/>
      <dgm:spPr/>
    </dgm:pt>
    <dgm:pt modelId="{6E13F55C-9E2F-453F-BD61-5EA5309A999D}" type="pres">
      <dgm:prSet presAssocID="{8543A1DC-55F2-4A45-A4FC-64564D414E90}" presName="desTx" presStyleLbl="fgAcc1" presStyleIdx="0" presStyleCnt="1" custScaleX="91087" custScaleY="89684" custLinFactNeighborX="-11649" custLinFactNeighborY="-4371">
        <dgm:presLayoutVars>
          <dgm:bulletEnabled val="1"/>
        </dgm:presLayoutVars>
      </dgm:prSet>
      <dgm:spPr/>
    </dgm:pt>
  </dgm:ptLst>
  <dgm:cxnLst>
    <dgm:cxn modelId="{CC465B17-67D7-401D-96DD-87199D0562D9}" srcId="{8543A1DC-55F2-4A45-A4FC-64564D414E90}" destId="{9AD94A9F-B2BA-48B2-884D-B3F2F4526B3B}" srcOrd="2" destOrd="0" parTransId="{C84E5810-6C16-430D-9353-9416F39199B7}" sibTransId="{30D7327D-37A5-4731-8749-5A5813FADEA6}"/>
    <dgm:cxn modelId="{6B011922-68EF-436D-8D66-3ED07CE71B62}" srcId="{8543A1DC-55F2-4A45-A4FC-64564D414E90}" destId="{CF58CC40-642E-42B2-9BEE-7179177736C2}" srcOrd="5" destOrd="0" parTransId="{72489AAF-B242-4371-AA76-D373C70FAE89}" sibTransId="{4D4872EE-84E7-4289-88DD-8435ABD412B2}"/>
    <dgm:cxn modelId="{D2D21F27-2346-446B-A7D8-487C393998DA}" srcId="{09BE4297-2A28-4F74-91B9-E45CA27E6534}" destId="{8543A1DC-55F2-4A45-A4FC-64564D414E90}" srcOrd="0" destOrd="0" parTransId="{C649A0B1-B3AF-4FF3-BD45-E9DCEB6DAF76}" sibTransId="{0AADE276-0F3B-45DA-846F-888591DC8D97}"/>
    <dgm:cxn modelId="{1351DC3C-AC4D-4239-9197-7565B369CDDA}" type="presOf" srcId="{7978B2B1-7ABB-4431-8F1C-8BB06725DC7D}" destId="{6E13F55C-9E2F-453F-BD61-5EA5309A999D}" srcOrd="0" destOrd="0" presId="urn:microsoft.com/office/officeart/2005/8/layout/process3"/>
    <dgm:cxn modelId="{E0307461-E569-4CDF-9607-A7CE33A41D5C}" srcId="{8543A1DC-55F2-4A45-A4FC-64564D414E90}" destId="{7978B2B1-7ABB-4431-8F1C-8BB06725DC7D}" srcOrd="0" destOrd="0" parTransId="{8B622770-9B5D-4940-9610-10085D8B3047}" sibTransId="{0643A8B5-5CDB-4AB5-9C26-6B9DCD614274}"/>
    <dgm:cxn modelId="{C06FF341-205F-4F57-B270-61C0E4F10793}" type="presOf" srcId="{511D281B-5C0A-4D85-8651-2AE859AC5B48}" destId="{6E13F55C-9E2F-453F-BD61-5EA5309A999D}" srcOrd="0" destOrd="4" presId="urn:microsoft.com/office/officeart/2005/8/layout/process3"/>
    <dgm:cxn modelId="{8E4D1273-55AF-400F-8519-1AC99386C06E}" type="presOf" srcId="{9F18EB67-0582-4B30-A214-744F62756BC9}" destId="{6E13F55C-9E2F-453F-BD61-5EA5309A999D}" srcOrd="0" destOrd="1" presId="urn:microsoft.com/office/officeart/2005/8/layout/process3"/>
    <dgm:cxn modelId="{964B7C75-6000-4832-B8DA-4C2FB60FEFDE}" srcId="{8543A1DC-55F2-4A45-A4FC-64564D414E90}" destId="{CA0B531C-AFB9-4029-B6BE-DBF695BD6955}" srcOrd="3" destOrd="0" parTransId="{FEBB46C6-38AC-4812-BFA1-6CD0625A6BF9}" sibTransId="{316AFA6D-6C0F-47A5-82CA-20C95BF36749}"/>
    <dgm:cxn modelId="{35E5CE55-E088-433A-B08C-5191D16FC59B}" type="presOf" srcId="{09BE4297-2A28-4F74-91B9-E45CA27E6534}" destId="{B7D6CD56-4EDA-4CD1-ACA3-CCA2E9066607}" srcOrd="0" destOrd="0" presId="urn:microsoft.com/office/officeart/2005/8/layout/process3"/>
    <dgm:cxn modelId="{1C29455A-8191-4446-B42E-4C6701CB6056}" type="presOf" srcId="{9AD94A9F-B2BA-48B2-884D-B3F2F4526B3B}" destId="{6E13F55C-9E2F-453F-BD61-5EA5309A999D}" srcOrd="0" destOrd="2" presId="urn:microsoft.com/office/officeart/2005/8/layout/process3"/>
    <dgm:cxn modelId="{D3AB72B3-BC3D-4F14-94B6-B1700A40ECF7}" type="presOf" srcId="{CA0B531C-AFB9-4029-B6BE-DBF695BD6955}" destId="{6E13F55C-9E2F-453F-BD61-5EA5309A999D}" srcOrd="0" destOrd="3" presId="urn:microsoft.com/office/officeart/2005/8/layout/process3"/>
    <dgm:cxn modelId="{32892ABD-1551-4088-8C04-06C2EC17C47E}" srcId="{8543A1DC-55F2-4A45-A4FC-64564D414E90}" destId="{511D281B-5C0A-4D85-8651-2AE859AC5B48}" srcOrd="4" destOrd="0" parTransId="{6DE2B97B-13D2-4FEB-8DB3-A25C5DD13CF5}" sibTransId="{148A6A82-05A0-4BBE-96F3-28A9FAA4AD84}"/>
    <dgm:cxn modelId="{4E6689DD-693F-4706-A6D9-E76CE287A60E}" type="presOf" srcId="{CF58CC40-642E-42B2-9BEE-7179177736C2}" destId="{6E13F55C-9E2F-453F-BD61-5EA5309A999D}" srcOrd="0" destOrd="5" presId="urn:microsoft.com/office/officeart/2005/8/layout/process3"/>
    <dgm:cxn modelId="{3E8BA2EC-205C-4AD5-909B-8212F0ADE218}" type="presOf" srcId="{8543A1DC-55F2-4A45-A4FC-64564D414E90}" destId="{4C87AF7F-FA92-43A9-9C6D-C74CB0C8DCA8}" srcOrd="0" destOrd="0" presId="urn:microsoft.com/office/officeart/2005/8/layout/process3"/>
    <dgm:cxn modelId="{8D8809EE-8BAE-46DD-B9CB-5E0DD1FD6A09}" srcId="{8543A1DC-55F2-4A45-A4FC-64564D414E90}" destId="{9F18EB67-0582-4B30-A214-744F62756BC9}" srcOrd="1" destOrd="0" parTransId="{0080E13F-4C28-4563-8422-B5221BDAB2BE}" sibTransId="{B3C61838-0306-4833-94B5-E8D295B7D117}"/>
    <dgm:cxn modelId="{F94D22EE-4E48-4286-9DE5-34CAAC3CC06C}" type="presOf" srcId="{8543A1DC-55F2-4A45-A4FC-64564D414E90}" destId="{C42D9BF9-D53A-403D-B2D8-0636DD08DCC3}" srcOrd="1" destOrd="0" presId="urn:microsoft.com/office/officeart/2005/8/layout/process3"/>
    <dgm:cxn modelId="{99734A66-C086-44F5-86B1-181336C6F617}" type="presParOf" srcId="{B7D6CD56-4EDA-4CD1-ACA3-CCA2E9066607}" destId="{2AFF72CA-D329-4329-95F8-48CB5F0A3F38}" srcOrd="0" destOrd="0" presId="urn:microsoft.com/office/officeart/2005/8/layout/process3"/>
    <dgm:cxn modelId="{0605C630-B5CD-4687-89E4-A53502325B30}" type="presParOf" srcId="{2AFF72CA-D329-4329-95F8-48CB5F0A3F38}" destId="{4C87AF7F-FA92-43A9-9C6D-C74CB0C8DCA8}" srcOrd="0" destOrd="0" presId="urn:microsoft.com/office/officeart/2005/8/layout/process3"/>
    <dgm:cxn modelId="{C051D86A-6EA5-4532-8B9D-CAD5129514CA}" type="presParOf" srcId="{2AFF72CA-D329-4329-95F8-48CB5F0A3F38}" destId="{C42D9BF9-D53A-403D-B2D8-0636DD08DCC3}" srcOrd="1" destOrd="0" presId="urn:microsoft.com/office/officeart/2005/8/layout/process3"/>
    <dgm:cxn modelId="{BBFF25A5-2E1D-47A6-A35D-9B4C87F81D0A}" type="presParOf" srcId="{2AFF72CA-D329-4329-95F8-48CB5F0A3F38}" destId="{6E13F55C-9E2F-453F-BD61-5EA5309A999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BE4297-2A28-4F74-91B9-E45CA27E6534}"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l-GR"/>
        </a:p>
      </dgm:t>
    </dgm:pt>
    <dgm:pt modelId="{BD7DD9F4-D167-4A17-94CD-1E7508730588}">
      <dgm:prSet/>
      <dgm:spPr/>
      <dgm:t>
        <a:bodyPr/>
        <a:lstStyle/>
        <a:p>
          <a:pPr>
            <a:buNone/>
          </a:pPr>
          <a:endParaRPr lang="el-GR" dirty="0"/>
        </a:p>
      </dgm:t>
    </dgm:pt>
    <dgm:pt modelId="{6C71B38A-0124-4081-9660-E002C1FF72DD}" type="parTrans" cxnId="{E300928C-39FC-452F-A822-23B812F7BE59}">
      <dgm:prSet/>
      <dgm:spPr/>
      <dgm:t>
        <a:bodyPr/>
        <a:lstStyle/>
        <a:p>
          <a:endParaRPr lang="el-GR"/>
        </a:p>
      </dgm:t>
    </dgm:pt>
    <dgm:pt modelId="{F46E5C08-D401-4DCC-BC85-17123EBE1A8C}" type="sibTrans" cxnId="{E300928C-39FC-452F-A822-23B812F7BE59}">
      <dgm:prSet/>
      <dgm:spPr/>
      <dgm:t>
        <a:bodyPr/>
        <a:lstStyle/>
        <a:p>
          <a:endParaRPr lang="el-GR"/>
        </a:p>
      </dgm:t>
    </dgm:pt>
    <dgm:pt modelId="{8497D1F1-E2B5-4A2B-96E1-5830ADB17883}">
      <dgm:prSet/>
      <dgm:spPr/>
      <dgm:t>
        <a:bodyPr/>
        <a:lstStyle/>
        <a:p>
          <a:pPr>
            <a:buNone/>
          </a:pPr>
          <a:r>
            <a:rPr lang="el-GR" cap="none" spc="0" dirty="0">
              <a:solidFill>
                <a:schemeClr val="tx1"/>
              </a:solidFill>
              <a:highlight>
                <a:srgbClr val="C0C0C0"/>
              </a:highlight>
            </a:rPr>
            <a:t>Βιώσιμη ανάπτυξη: </a:t>
          </a:r>
          <a:r>
            <a:rPr lang="el-GR" cap="none" spc="0" dirty="0">
              <a:solidFill>
                <a:schemeClr val="tx1"/>
              </a:solidFill>
            </a:rPr>
            <a:t>οικονομικές δραστηριότητες, εμπορικές ή ανταλλακτικές, που προωθούν την αειφορία του περιβάλλοντος, την κοινωνική και οικονομική ισότητα, καθώς και την ισότητα των φύλων, προστατεύουν και αναπτύσσουν τα κοινά αγαθά και προ-ωθούν τη διαγενεακή και πολυπολιτισμική συμφιλίωση, δίνοντας έμφαση στις ιδιαιτερότητες των τοπικών κοινωνιών. </a:t>
          </a:r>
          <a:endParaRPr lang="el-GR" dirty="0"/>
        </a:p>
      </dgm:t>
    </dgm:pt>
    <dgm:pt modelId="{DBE6BDA3-909C-43C2-BDC7-424EC6CA6EB9}" type="parTrans" cxnId="{78E15370-6B1F-4441-BBCD-C9528B25BD5B}">
      <dgm:prSet/>
      <dgm:spPr/>
      <dgm:t>
        <a:bodyPr/>
        <a:lstStyle/>
        <a:p>
          <a:endParaRPr lang="el-GR"/>
        </a:p>
      </dgm:t>
    </dgm:pt>
    <dgm:pt modelId="{28C9ADDD-7295-4A61-9304-4487C61C6368}" type="sibTrans" cxnId="{78E15370-6B1F-4441-BBCD-C9528B25BD5B}">
      <dgm:prSet/>
      <dgm:spPr/>
      <dgm:t>
        <a:bodyPr/>
        <a:lstStyle/>
        <a:p>
          <a:endParaRPr lang="el-GR"/>
        </a:p>
      </dgm:t>
    </dgm:pt>
    <dgm:pt modelId="{F7AA000B-FD72-4C88-8491-4963558AB335}">
      <dgm:prSet/>
      <dgm:spPr/>
      <dgm:t>
        <a:bodyPr/>
        <a:lstStyle/>
        <a:p>
          <a:endParaRPr lang="el-GR" cap="none" spc="0" dirty="0">
            <a:solidFill>
              <a:schemeClr val="tx1"/>
            </a:solidFill>
          </a:endParaRPr>
        </a:p>
      </dgm:t>
    </dgm:pt>
    <dgm:pt modelId="{3D4955DE-D38E-45F9-893B-483956E50524}" type="parTrans" cxnId="{118B0EC4-E0DA-4CA4-87C2-C81BA6301AF1}">
      <dgm:prSet/>
      <dgm:spPr/>
      <dgm:t>
        <a:bodyPr/>
        <a:lstStyle/>
        <a:p>
          <a:endParaRPr lang="el-GR"/>
        </a:p>
      </dgm:t>
    </dgm:pt>
    <dgm:pt modelId="{AAF8F81F-DF74-4606-BBEF-BE7E4084FE56}" type="sibTrans" cxnId="{118B0EC4-E0DA-4CA4-87C2-C81BA6301AF1}">
      <dgm:prSet/>
      <dgm:spPr/>
      <dgm:t>
        <a:bodyPr/>
        <a:lstStyle/>
        <a:p>
          <a:endParaRPr lang="el-GR"/>
        </a:p>
      </dgm:t>
    </dgm:pt>
    <dgm:pt modelId="{A38F4AC8-D097-46B6-997F-7549934B26DA}">
      <dgm:prSet/>
      <dgm:spPr/>
      <dgm:t>
        <a:bodyPr/>
        <a:lstStyle/>
        <a:p>
          <a:pPr>
            <a:buNone/>
          </a:pPr>
          <a:r>
            <a:rPr lang="el-GR" cap="none" spc="0" dirty="0">
              <a:solidFill>
                <a:schemeClr val="tx1"/>
              </a:solidFill>
            </a:rPr>
            <a:t>   α. Την προστασία και αποκατάσταση του φυσικού περιβάλλοντος και της βιοποικιλότητας.</a:t>
          </a:r>
          <a:br>
            <a:rPr lang="el-GR" cap="none" spc="0" dirty="0">
              <a:solidFill>
                <a:schemeClr val="tx1"/>
              </a:solidFill>
            </a:rPr>
          </a:br>
          <a:r>
            <a:rPr lang="el-GR" cap="none" spc="0" dirty="0">
              <a:solidFill>
                <a:schemeClr val="tx1"/>
              </a:solidFill>
            </a:rPr>
            <a:t>β. Την αειφόρο γεωργία και κτηνοτροφία, η οποία δίνει έμφαση στη διατήρηση και διάδοση απειλούμενων τοπικών παραδοσιακών ποικιλιών ή «φυλών» και στην αποτροπή διείσδυσης γενετικά τροποποιημένων οργανισμών.</a:t>
          </a:r>
          <a:br>
            <a:rPr lang="el-GR" cap="none" spc="0" dirty="0">
              <a:solidFill>
                <a:schemeClr val="tx1"/>
              </a:solidFill>
            </a:rPr>
          </a:br>
          <a:r>
            <a:rPr lang="el-GR" cap="none" spc="0" dirty="0">
              <a:solidFill>
                <a:schemeClr val="tx1"/>
              </a:solidFill>
            </a:rPr>
            <a:t>γ. Την τοπικά και περιφερειακά υποστηριζόμενη γεωργία ή κτηνοτροφία, που συμβάλλει στην ανάπτυξη απευθείας εμπορικών σχέσεων μεταξύ παραγωγών και καταναλωτών και ενισχύει την προσβασιμότητα σε είδη πρώτης ανάγκης, ιδίως των ασθενέστερων οικονομικά ομάδων του πληθυσμού, μέσα από την απευθείας διάθεσή τους.</a:t>
          </a:r>
          <a:br>
            <a:rPr lang="el-GR" cap="none" spc="0" dirty="0">
              <a:solidFill>
                <a:schemeClr val="tx1"/>
              </a:solidFill>
            </a:rPr>
          </a:br>
          <a:r>
            <a:rPr lang="el-GR" cap="none" spc="0" dirty="0">
              <a:solidFill>
                <a:schemeClr val="tx1"/>
              </a:solidFill>
            </a:rPr>
            <a:t>δ. Το δίκαιο και αλληλέγγυο εμπόριο. Ως δίκαιο και αλληλέγγυο εμπόριο ορίζεται η βασισμένη στο διάλογο, τη διαφάνεια και τον αλληλοσεβασμό εμπορική σύμπραξη, που επιδιώκει μεγαλύτερη ισοτιμία στο διεθνές και εγχώριο εμπόριο. Συνεισφέρει στη βιώσιμη ανάπτυξη, προσφέροντας καλύτερους όρους εμπορίας των προϊόντων και διασφαλίζοντας τα δικαιώματα των περιθωριοποιημένων παραγωγών και εργαζομένων.</a:t>
          </a:r>
          <a:endParaRPr lang="el-GR" dirty="0"/>
        </a:p>
      </dgm:t>
    </dgm:pt>
    <dgm:pt modelId="{D8A042E5-3B49-4210-BC9E-4BAD1556D391}" type="parTrans" cxnId="{5533B8C5-BE95-4102-B174-8666D7E68626}">
      <dgm:prSet/>
      <dgm:spPr/>
      <dgm:t>
        <a:bodyPr/>
        <a:lstStyle/>
        <a:p>
          <a:endParaRPr lang="el-GR"/>
        </a:p>
      </dgm:t>
    </dgm:pt>
    <dgm:pt modelId="{6697790F-2626-45D4-83E3-591B12014430}" type="sibTrans" cxnId="{5533B8C5-BE95-4102-B174-8666D7E68626}">
      <dgm:prSet/>
      <dgm:spPr/>
      <dgm:t>
        <a:bodyPr/>
        <a:lstStyle/>
        <a:p>
          <a:endParaRPr lang="el-GR"/>
        </a:p>
      </dgm:t>
    </dgm:pt>
    <dgm:pt modelId="{8368B1E9-557A-4478-81E2-AC56B67EC1B0}">
      <dgm:prSet/>
      <dgm:spPr/>
      <dgm:t>
        <a:bodyPr/>
        <a:lstStyle/>
        <a:p>
          <a:pPr>
            <a:buNone/>
          </a:pPr>
          <a:r>
            <a:rPr lang="el-GR" cap="none" spc="0" dirty="0">
              <a:solidFill>
                <a:schemeClr val="tx1"/>
              </a:solidFill>
            </a:rPr>
            <a:t>  Την παραγωγή ενέργειας από ανανεώσιμες πηγές σε μικρή κλίμακα και την ανάπτυξη τεχνολογίας που μειώνει την κατανάλωση ενέργειας.</a:t>
          </a:r>
          <a:br>
            <a:rPr lang="el-GR" cap="none" spc="0" dirty="0">
              <a:solidFill>
                <a:schemeClr val="tx1"/>
              </a:solidFill>
            </a:rPr>
          </a:br>
          <a:r>
            <a:rPr lang="el-GR" cap="none" spc="0" dirty="0" err="1">
              <a:solidFill>
                <a:schemeClr val="tx1"/>
              </a:solidFill>
            </a:rPr>
            <a:t>στ</a:t>
          </a:r>
          <a:r>
            <a:rPr lang="el-GR" cap="none" spc="0" dirty="0">
              <a:solidFill>
                <a:schemeClr val="tx1"/>
              </a:solidFill>
            </a:rPr>
            <a:t>. Τη μείωση της παραγωγής αποβλήτων και απορριμμάτων σε τοπικό επίπεδο, με συμμετοχή των πολιτών, μέσα από την επαναχρησιμοποίηση, αξιοποίηση, ανακύκλωση των αποβλήτων ή μέσα από τον επανασχεδιασμό του τρόπου παραγωγής και διανομής των προϊόντων.</a:t>
          </a:r>
          <a:br>
            <a:rPr lang="el-GR" cap="none" spc="0" dirty="0">
              <a:solidFill>
                <a:schemeClr val="tx1"/>
              </a:solidFill>
            </a:rPr>
          </a:br>
          <a:r>
            <a:rPr lang="el-GR" cap="none" spc="0" dirty="0">
              <a:solidFill>
                <a:schemeClr val="tx1"/>
              </a:solidFill>
            </a:rPr>
            <a:t>ζ. Την κατασκευή και συντήρηση υποδομών και ενέργειας σε δημοκρατική συνεργασία με τις τοπικές κοινωνίες.</a:t>
          </a:r>
          <a:br>
            <a:rPr lang="el-GR" cap="none" spc="0" dirty="0">
              <a:solidFill>
                <a:schemeClr val="tx1"/>
              </a:solidFill>
            </a:rPr>
          </a:br>
          <a:r>
            <a:rPr lang="el-GR" cap="none" spc="0" dirty="0">
              <a:solidFill>
                <a:schemeClr val="tx1"/>
              </a:solidFill>
            </a:rPr>
            <a:t>η. Την ανάπτυξη δεξιοτήτων και μεταφορά τεχνογνωσίας.</a:t>
          </a:r>
          <a:br>
            <a:rPr lang="el-GR" cap="none" spc="0" dirty="0">
              <a:solidFill>
                <a:schemeClr val="tx1"/>
              </a:solidFill>
            </a:rPr>
          </a:br>
          <a:r>
            <a:rPr lang="el-GR" cap="none" spc="0" dirty="0">
              <a:solidFill>
                <a:schemeClr val="tx1"/>
              </a:solidFill>
            </a:rPr>
            <a:t>θ. Τον εναλλακτικό, θεματικό και ήπιο τουρισμό. </a:t>
          </a:r>
          <a:br>
            <a:rPr lang="el-GR" cap="none" spc="0" dirty="0">
              <a:solidFill>
                <a:schemeClr val="tx1"/>
              </a:solidFill>
            </a:rPr>
          </a:br>
          <a:r>
            <a:rPr lang="el-GR" cap="none" spc="0" dirty="0">
              <a:solidFill>
                <a:schemeClr val="tx1"/>
              </a:solidFill>
            </a:rPr>
            <a:t>ι. Το σχεδιασμό και τη διάθεση καινοτόμων και ελεύθερων ψηφιακών προϊόντων και υπηρεσιών ή κάθε μορφή τεχνολογίας που προωθεί την ομότιμη και βασισμένη στα κοινά παραγωγή.</a:t>
          </a:r>
          <a:br>
            <a:rPr lang="el-GR" cap="none" spc="0" dirty="0">
              <a:solidFill>
                <a:schemeClr val="tx1"/>
              </a:solidFill>
            </a:rPr>
          </a:br>
          <a:r>
            <a:rPr lang="el-GR" cap="none" spc="0" dirty="0" err="1">
              <a:solidFill>
                <a:schemeClr val="tx1"/>
              </a:solidFill>
            </a:rPr>
            <a:t>ια</a:t>
          </a:r>
          <a:r>
            <a:rPr lang="el-GR" cap="none" spc="0" dirty="0">
              <a:solidFill>
                <a:schemeClr val="tx1"/>
              </a:solidFill>
            </a:rPr>
            <a:t>. Την παραγωγή, τη μεταποίηση, την προώθηση ή τη διατήρηση της παραγωγικής ή πολιτιστικής κληρονομιάς κάθε τόπου.</a:t>
          </a:r>
          <a:br>
            <a:rPr lang="el-GR" cap="none" spc="0" dirty="0">
              <a:solidFill>
                <a:schemeClr val="tx1"/>
              </a:solidFill>
            </a:rPr>
          </a:br>
          <a:r>
            <a:rPr lang="el-GR" cap="none" spc="0" dirty="0" err="1">
              <a:solidFill>
                <a:schemeClr val="tx1"/>
              </a:solidFill>
            </a:rPr>
            <a:t>ιβ</a:t>
          </a:r>
          <a:r>
            <a:rPr lang="el-GR" cap="none" spc="0" dirty="0">
              <a:solidFill>
                <a:schemeClr val="tx1"/>
              </a:solidFill>
            </a:rPr>
            <a:t>. Την παραγωγή και προώθηση της ανεξάρτητης πολιτισμικής δημιουργίας.</a:t>
          </a:r>
          <a:br>
            <a:rPr lang="el-GR" cap="none" spc="0" dirty="0">
              <a:solidFill>
                <a:schemeClr val="tx1"/>
              </a:solidFill>
            </a:rPr>
          </a:br>
          <a:r>
            <a:rPr lang="el-GR" cap="none" spc="0" dirty="0" err="1">
              <a:solidFill>
                <a:schemeClr val="tx1"/>
              </a:solidFill>
            </a:rPr>
            <a:t>ιγ</a:t>
          </a:r>
          <a:r>
            <a:rPr lang="el-GR" cap="none" spc="0" dirty="0">
              <a:solidFill>
                <a:schemeClr val="tx1"/>
              </a:solidFill>
            </a:rPr>
            <a:t>. Την περιβαλλοντική αναβάθμιση των οικισμών και του κτιριακού αποθέματος.</a:t>
          </a:r>
          <a:br>
            <a:rPr lang="el-GR" cap="none" spc="0" dirty="0">
              <a:solidFill>
                <a:schemeClr val="tx1"/>
              </a:solidFill>
            </a:rPr>
          </a:br>
          <a:r>
            <a:rPr lang="el-GR" cap="none" spc="0" dirty="0" err="1">
              <a:solidFill>
                <a:schemeClr val="tx1"/>
              </a:solidFill>
            </a:rPr>
            <a:t>ιδ.Τη</a:t>
          </a:r>
          <a:r>
            <a:rPr lang="el-GR" cap="none" spc="0" dirty="0">
              <a:solidFill>
                <a:schemeClr val="tx1"/>
              </a:solidFill>
            </a:rPr>
            <a:t> διαχείριση ακίνητης περιουσίας με κοινωνικά και περιβαλλοντικά κριτήρια.</a:t>
          </a:r>
          <a:endParaRPr lang="el-GR" dirty="0"/>
        </a:p>
      </dgm:t>
    </dgm:pt>
    <dgm:pt modelId="{A42F57CC-2808-4218-8F21-D0403DA32B8E}" type="parTrans" cxnId="{697DA616-FAE1-4753-8ED0-8F311220C2B0}">
      <dgm:prSet/>
      <dgm:spPr/>
      <dgm:t>
        <a:bodyPr/>
        <a:lstStyle/>
        <a:p>
          <a:endParaRPr lang="el-GR"/>
        </a:p>
      </dgm:t>
    </dgm:pt>
    <dgm:pt modelId="{C0EDFF45-8093-4BA2-BEF2-E917047A1A1B}" type="sibTrans" cxnId="{697DA616-FAE1-4753-8ED0-8F311220C2B0}">
      <dgm:prSet/>
      <dgm:spPr/>
      <dgm:t>
        <a:bodyPr/>
        <a:lstStyle/>
        <a:p>
          <a:endParaRPr lang="el-GR"/>
        </a:p>
      </dgm:t>
    </dgm:pt>
    <dgm:pt modelId="{BC2CF6BF-CD90-4682-851F-00C95CB9694A}">
      <dgm:prSet phldrT="[Text]"/>
      <dgm:spPr/>
      <dgm:t>
        <a:bodyPr/>
        <a:lstStyle/>
        <a:p>
          <a:r>
            <a:rPr lang="el-GR" b="0" dirty="0">
              <a:latin typeface="+mn-lt"/>
              <a:ea typeface="+mn-ea"/>
              <a:cs typeface="+mn-cs"/>
            </a:rPr>
            <a:t>Αναπτύσσουν δραστηριότητες «βιώσιμης ανάπτυξης», ή και παρέχουν «κοινωνικές υπηρεσίες γενικού ενδιαφέροντος». </a:t>
          </a:r>
          <a:endParaRPr lang="el-GR" dirty="0"/>
        </a:p>
      </dgm:t>
    </dgm:pt>
    <dgm:pt modelId="{CF3F20F3-9D4D-4D1A-A539-9095F2D1C40B}" type="parTrans" cxnId="{BF34E0D0-F1AA-441D-8B26-0F80EBF27362}">
      <dgm:prSet/>
      <dgm:spPr/>
      <dgm:t>
        <a:bodyPr/>
        <a:lstStyle/>
        <a:p>
          <a:endParaRPr lang="el-GR"/>
        </a:p>
      </dgm:t>
    </dgm:pt>
    <dgm:pt modelId="{C6810ECD-3D3F-4EE4-AC9D-A3950FA9FB48}" type="sibTrans" cxnId="{BF34E0D0-F1AA-441D-8B26-0F80EBF27362}">
      <dgm:prSet/>
      <dgm:spPr/>
      <dgm:t>
        <a:bodyPr/>
        <a:lstStyle/>
        <a:p>
          <a:endParaRPr lang="el-GR"/>
        </a:p>
      </dgm:t>
    </dgm:pt>
    <dgm:pt modelId="{8543A1DC-55F2-4A45-A4FC-64564D414E90}">
      <dgm:prSet phldrT="[Text]"/>
      <dgm:spPr/>
      <dgm:t>
        <a:bodyPr/>
        <a:lstStyle/>
        <a:p>
          <a:r>
            <a:rPr lang="el-GR" b="1" dirty="0"/>
            <a:t>Κοιν.Σ. Επ. Συλλογικής και Κοινωνικής Ωφέλειας </a:t>
          </a:r>
          <a:endParaRPr lang="el-GR" dirty="0"/>
        </a:p>
      </dgm:t>
    </dgm:pt>
    <dgm:pt modelId="{0AADE276-0F3B-45DA-846F-888591DC8D97}" type="sibTrans" cxnId="{D2D21F27-2346-446B-A7D8-487C393998DA}">
      <dgm:prSet/>
      <dgm:spPr/>
      <dgm:t>
        <a:bodyPr/>
        <a:lstStyle/>
        <a:p>
          <a:endParaRPr lang="el-GR"/>
        </a:p>
      </dgm:t>
    </dgm:pt>
    <dgm:pt modelId="{C649A0B1-B3AF-4FF3-BD45-E9DCEB6DAF76}" type="parTrans" cxnId="{D2D21F27-2346-446B-A7D8-487C393998DA}">
      <dgm:prSet/>
      <dgm:spPr/>
      <dgm:t>
        <a:bodyPr/>
        <a:lstStyle/>
        <a:p>
          <a:endParaRPr lang="el-GR"/>
        </a:p>
      </dgm:t>
    </dgm:pt>
    <dgm:pt modelId="{F285B436-A6D8-4318-AB6D-0FAC9A8DC600}">
      <dgm:prSet/>
      <dgm:spPr/>
      <dgm:t>
        <a:bodyPr/>
        <a:lstStyle/>
        <a:p>
          <a:pPr>
            <a:buNone/>
          </a:pPr>
          <a:r>
            <a:rPr lang="el-GR" cap="none" spc="0" dirty="0">
              <a:solidFill>
                <a:schemeClr val="tx1"/>
              </a:solidFill>
              <a:highlight>
                <a:srgbClr val="C0C0C0"/>
              </a:highlight>
            </a:rPr>
            <a:t>Κοινωνικές υπηρεσίες γενικού ενδιαφέροντος</a:t>
          </a:r>
          <a:r>
            <a:rPr lang="el-GR" cap="none" spc="0" dirty="0">
              <a:solidFill>
                <a:schemeClr val="tx1"/>
              </a:solidFill>
            </a:rPr>
            <a:t>: υπηρεσίες που είναι προσβάσιμες σε όλους, προάγουν την ποιότητα ζωής και παρέχουν κοινωνική προστασία σε ομάδες όπως ηλικιωμένοι, βρέφη, παιδιά, άτομα με αναπηρία και χρόνιες παθήσεις και περιλαμβάνουν την εκπαίδευση, την υγεία, την κοινωνική στέγαση, την κοινωνική σίτιση, την παιδική φροντίδα, τη μακροχρόνια φροντίδα και τις υπηρεσίες κοινωνικής αρωγής, χωρίς, ωστόσο, να υποκαθιστούν τις γενικές υποχρεώσεις του κράτους στην άσκηση της κοινωνικής πολιτικής.</a:t>
          </a:r>
        </a:p>
      </dgm:t>
    </dgm:pt>
    <dgm:pt modelId="{2EF09D7E-18E2-47B7-96B9-61155AEF621E}" type="sibTrans" cxnId="{0B7C024E-184A-4EA1-B664-5221BEAA90B6}">
      <dgm:prSet/>
      <dgm:spPr/>
      <dgm:t>
        <a:bodyPr/>
        <a:lstStyle/>
        <a:p>
          <a:endParaRPr lang="el-GR"/>
        </a:p>
      </dgm:t>
    </dgm:pt>
    <dgm:pt modelId="{4638D9F8-A8AA-43ED-A920-265EDB5C26DF}" type="parTrans" cxnId="{0B7C024E-184A-4EA1-B664-5221BEAA90B6}">
      <dgm:prSet/>
      <dgm:spPr/>
      <dgm:t>
        <a:bodyPr/>
        <a:lstStyle/>
        <a:p>
          <a:endParaRPr lang="el-GR"/>
        </a:p>
      </dgm:t>
    </dgm:pt>
    <dgm:pt modelId="{B7D6CD56-4EDA-4CD1-ACA3-CCA2E9066607}" type="pres">
      <dgm:prSet presAssocID="{09BE4297-2A28-4F74-91B9-E45CA27E6534}" presName="linearFlow" presStyleCnt="0">
        <dgm:presLayoutVars>
          <dgm:dir/>
          <dgm:animLvl val="lvl"/>
          <dgm:resizeHandles val="exact"/>
        </dgm:presLayoutVars>
      </dgm:prSet>
      <dgm:spPr/>
    </dgm:pt>
    <dgm:pt modelId="{2AFF72CA-D329-4329-95F8-48CB5F0A3F38}" type="pres">
      <dgm:prSet presAssocID="{8543A1DC-55F2-4A45-A4FC-64564D414E90}" presName="composite" presStyleCnt="0"/>
      <dgm:spPr/>
    </dgm:pt>
    <dgm:pt modelId="{4C87AF7F-FA92-43A9-9C6D-C74CB0C8DCA8}" type="pres">
      <dgm:prSet presAssocID="{8543A1DC-55F2-4A45-A4FC-64564D414E90}" presName="parTx" presStyleLbl="node1" presStyleIdx="0" presStyleCnt="1">
        <dgm:presLayoutVars>
          <dgm:chMax val="0"/>
          <dgm:chPref val="0"/>
          <dgm:bulletEnabled val="1"/>
        </dgm:presLayoutVars>
      </dgm:prSet>
      <dgm:spPr/>
    </dgm:pt>
    <dgm:pt modelId="{C42D9BF9-D53A-403D-B2D8-0636DD08DCC3}" type="pres">
      <dgm:prSet presAssocID="{8543A1DC-55F2-4A45-A4FC-64564D414E90}" presName="parSh" presStyleLbl="node1" presStyleIdx="0" presStyleCnt="1"/>
      <dgm:spPr/>
    </dgm:pt>
    <dgm:pt modelId="{6E13F55C-9E2F-453F-BD61-5EA5309A999D}" type="pres">
      <dgm:prSet presAssocID="{8543A1DC-55F2-4A45-A4FC-64564D414E90}" presName="desTx" presStyleLbl="fgAcc1" presStyleIdx="0" presStyleCnt="1">
        <dgm:presLayoutVars>
          <dgm:bulletEnabled val="1"/>
        </dgm:presLayoutVars>
      </dgm:prSet>
      <dgm:spPr/>
    </dgm:pt>
  </dgm:ptLst>
  <dgm:cxnLst>
    <dgm:cxn modelId="{697DA616-FAE1-4753-8ED0-8F311220C2B0}" srcId="{8543A1DC-55F2-4A45-A4FC-64564D414E90}" destId="{8368B1E9-557A-4478-81E2-AC56B67EC1B0}" srcOrd="4" destOrd="0" parTransId="{A42F57CC-2808-4218-8F21-D0403DA32B8E}" sibTransId="{C0EDFF45-8093-4BA2-BEF2-E917047A1A1B}"/>
    <dgm:cxn modelId="{A3083218-FA18-4461-9D1B-6CC6E086C83F}" type="presOf" srcId="{F7AA000B-FD72-4C88-8491-4963558AB335}" destId="{6E13F55C-9E2F-453F-BD61-5EA5309A999D}" srcOrd="0" destOrd="5" presId="urn:microsoft.com/office/officeart/2005/8/layout/process3"/>
    <dgm:cxn modelId="{D2D21F27-2346-446B-A7D8-487C393998DA}" srcId="{09BE4297-2A28-4F74-91B9-E45CA27E6534}" destId="{8543A1DC-55F2-4A45-A4FC-64564D414E90}" srcOrd="0" destOrd="0" parTransId="{C649A0B1-B3AF-4FF3-BD45-E9DCEB6DAF76}" sibTransId="{0AADE276-0F3B-45DA-846F-888591DC8D97}"/>
    <dgm:cxn modelId="{87280D32-F3B9-49B4-A091-B8ECF7019CF4}" type="presOf" srcId="{09BE4297-2A28-4F74-91B9-E45CA27E6534}" destId="{B7D6CD56-4EDA-4CD1-ACA3-CCA2E9066607}" srcOrd="0" destOrd="0" presId="urn:microsoft.com/office/officeart/2005/8/layout/process3"/>
    <dgm:cxn modelId="{C5014F62-1A20-45F8-AEB7-357AF69376A6}" type="presOf" srcId="{BD7DD9F4-D167-4A17-94CD-1E7508730588}" destId="{6E13F55C-9E2F-453F-BD61-5EA5309A999D}" srcOrd="0" destOrd="1" presId="urn:microsoft.com/office/officeart/2005/8/layout/process3"/>
    <dgm:cxn modelId="{A3009349-DC32-4ACE-A9C7-CE513C43E21B}" type="presOf" srcId="{8543A1DC-55F2-4A45-A4FC-64564D414E90}" destId="{4C87AF7F-FA92-43A9-9C6D-C74CB0C8DCA8}" srcOrd="0" destOrd="0" presId="urn:microsoft.com/office/officeart/2005/8/layout/process3"/>
    <dgm:cxn modelId="{0B7C024E-184A-4EA1-B664-5221BEAA90B6}" srcId="{8543A1DC-55F2-4A45-A4FC-64564D414E90}" destId="{F285B436-A6D8-4318-AB6D-0FAC9A8DC600}" srcOrd="6" destOrd="0" parTransId="{4638D9F8-A8AA-43ED-A920-265EDB5C26DF}" sibTransId="{2EF09D7E-18E2-47B7-96B9-61155AEF621E}"/>
    <dgm:cxn modelId="{78E15370-6B1F-4441-BBCD-C9528B25BD5B}" srcId="{8543A1DC-55F2-4A45-A4FC-64564D414E90}" destId="{8497D1F1-E2B5-4A2B-96E1-5830ADB17883}" srcOrd="2" destOrd="0" parTransId="{DBE6BDA3-909C-43C2-BDC7-424EC6CA6EB9}" sibTransId="{28C9ADDD-7295-4A61-9304-4487C61C6368}"/>
    <dgm:cxn modelId="{56783771-3C3B-4C8C-B39C-EB9C0BDF13C9}" type="presOf" srcId="{BC2CF6BF-CD90-4682-851F-00C95CB9694A}" destId="{6E13F55C-9E2F-453F-BD61-5EA5309A999D}" srcOrd="0" destOrd="0" presId="urn:microsoft.com/office/officeart/2005/8/layout/process3"/>
    <dgm:cxn modelId="{42AFE873-E45D-43E9-BFA2-C0D696FCE3E7}" type="presOf" srcId="{A38F4AC8-D097-46B6-997F-7549934B26DA}" destId="{6E13F55C-9E2F-453F-BD61-5EA5309A999D}" srcOrd="0" destOrd="3" presId="urn:microsoft.com/office/officeart/2005/8/layout/process3"/>
    <dgm:cxn modelId="{A9A73755-C238-40A7-B788-862D6E3C2834}" type="presOf" srcId="{8543A1DC-55F2-4A45-A4FC-64564D414E90}" destId="{C42D9BF9-D53A-403D-B2D8-0636DD08DCC3}" srcOrd="1" destOrd="0" presId="urn:microsoft.com/office/officeart/2005/8/layout/process3"/>
    <dgm:cxn modelId="{E300928C-39FC-452F-A822-23B812F7BE59}" srcId="{8543A1DC-55F2-4A45-A4FC-64564D414E90}" destId="{BD7DD9F4-D167-4A17-94CD-1E7508730588}" srcOrd="1" destOrd="0" parTransId="{6C71B38A-0124-4081-9660-E002C1FF72DD}" sibTransId="{F46E5C08-D401-4DCC-BC85-17123EBE1A8C}"/>
    <dgm:cxn modelId="{13532794-FC85-48A9-B490-42A6569BE6B0}" type="presOf" srcId="{8497D1F1-E2B5-4A2B-96E1-5830ADB17883}" destId="{6E13F55C-9E2F-453F-BD61-5EA5309A999D}" srcOrd="0" destOrd="2" presId="urn:microsoft.com/office/officeart/2005/8/layout/process3"/>
    <dgm:cxn modelId="{118B0EC4-E0DA-4CA4-87C2-C81BA6301AF1}" srcId="{8543A1DC-55F2-4A45-A4FC-64564D414E90}" destId="{F7AA000B-FD72-4C88-8491-4963558AB335}" srcOrd="5" destOrd="0" parTransId="{3D4955DE-D38E-45F9-893B-483956E50524}" sibTransId="{AAF8F81F-DF74-4606-BBEF-BE7E4084FE56}"/>
    <dgm:cxn modelId="{5533B8C5-BE95-4102-B174-8666D7E68626}" srcId="{8543A1DC-55F2-4A45-A4FC-64564D414E90}" destId="{A38F4AC8-D097-46B6-997F-7549934B26DA}" srcOrd="3" destOrd="0" parTransId="{D8A042E5-3B49-4210-BC9E-4BAD1556D391}" sibTransId="{6697790F-2626-45D4-83E3-591B12014430}"/>
    <dgm:cxn modelId="{BF34E0D0-F1AA-441D-8B26-0F80EBF27362}" srcId="{8543A1DC-55F2-4A45-A4FC-64564D414E90}" destId="{BC2CF6BF-CD90-4682-851F-00C95CB9694A}" srcOrd="0" destOrd="0" parTransId="{CF3F20F3-9D4D-4D1A-A539-9095F2D1C40B}" sibTransId="{C6810ECD-3D3F-4EE4-AC9D-A3950FA9FB48}"/>
    <dgm:cxn modelId="{3EBCD5D5-4EB1-4D9B-AE41-40DCF845B009}" type="presOf" srcId="{F285B436-A6D8-4318-AB6D-0FAC9A8DC600}" destId="{6E13F55C-9E2F-453F-BD61-5EA5309A999D}" srcOrd="0" destOrd="6" presId="urn:microsoft.com/office/officeart/2005/8/layout/process3"/>
    <dgm:cxn modelId="{FC54B5F5-B345-4C60-A13F-E200F0524B32}" type="presOf" srcId="{8368B1E9-557A-4478-81E2-AC56B67EC1B0}" destId="{6E13F55C-9E2F-453F-BD61-5EA5309A999D}" srcOrd="0" destOrd="4" presId="urn:microsoft.com/office/officeart/2005/8/layout/process3"/>
    <dgm:cxn modelId="{4A33EB36-B2FD-440E-9EAD-446E66E5472E}" type="presParOf" srcId="{B7D6CD56-4EDA-4CD1-ACA3-CCA2E9066607}" destId="{2AFF72CA-D329-4329-95F8-48CB5F0A3F38}" srcOrd="0" destOrd="0" presId="urn:microsoft.com/office/officeart/2005/8/layout/process3"/>
    <dgm:cxn modelId="{2184DD32-DF82-498C-BA22-EA487A07F16C}" type="presParOf" srcId="{2AFF72CA-D329-4329-95F8-48CB5F0A3F38}" destId="{4C87AF7F-FA92-43A9-9C6D-C74CB0C8DCA8}" srcOrd="0" destOrd="0" presId="urn:microsoft.com/office/officeart/2005/8/layout/process3"/>
    <dgm:cxn modelId="{7F928E34-E158-4035-9759-ED87242DE19A}" type="presParOf" srcId="{2AFF72CA-D329-4329-95F8-48CB5F0A3F38}" destId="{C42D9BF9-D53A-403D-B2D8-0636DD08DCC3}" srcOrd="1" destOrd="0" presId="urn:microsoft.com/office/officeart/2005/8/layout/process3"/>
    <dgm:cxn modelId="{BF2C0EF9-E704-458F-8A98-1075A3AECBBC}" type="presParOf" srcId="{2AFF72CA-D329-4329-95F8-48CB5F0A3F38}" destId="{6E13F55C-9E2F-453F-BD61-5EA5309A999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663CD-DA67-4921-A8E4-96692807CFA1}">
      <dsp:nvSpPr>
        <dsp:cNvPr id="0" name=""/>
        <dsp:cNvSpPr/>
      </dsp:nvSpPr>
      <dsp:spPr>
        <a:xfrm>
          <a:off x="0" y="1379"/>
          <a:ext cx="468371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C1AD2-EBFB-43FE-AC1E-38B1BE979B67}">
      <dsp:nvSpPr>
        <dsp:cNvPr id="0" name=""/>
        <dsp:cNvSpPr/>
      </dsp:nvSpPr>
      <dsp:spPr>
        <a:xfrm>
          <a:off x="0" y="1379"/>
          <a:ext cx="4683718" cy="94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kern="1200" dirty="0"/>
            <a:t>Όνομα </a:t>
          </a:r>
          <a:endParaRPr lang="en-US" sz="2600" kern="1200" dirty="0"/>
        </a:p>
      </dsp:txBody>
      <dsp:txXfrm>
        <a:off x="0" y="1379"/>
        <a:ext cx="4683718" cy="940912"/>
      </dsp:txXfrm>
    </dsp:sp>
    <dsp:sp modelId="{4EDD6E12-D512-4F76-97D2-1AE444B13C9F}">
      <dsp:nvSpPr>
        <dsp:cNvPr id="0" name=""/>
        <dsp:cNvSpPr/>
      </dsp:nvSpPr>
      <dsp:spPr>
        <a:xfrm>
          <a:off x="0" y="942291"/>
          <a:ext cx="468371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F61FF-A6C2-49CE-860E-F46BB721E85C}">
      <dsp:nvSpPr>
        <dsp:cNvPr id="0" name=""/>
        <dsp:cNvSpPr/>
      </dsp:nvSpPr>
      <dsp:spPr>
        <a:xfrm>
          <a:off x="0" y="942291"/>
          <a:ext cx="4683718" cy="94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Τ</a:t>
          </a:r>
          <a:r>
            <a:rPr lang="el-GR" sz="2600" kern="1200" dirty="0"/>
            <a:t>ί</a:t>
          </a:r>
          <a:r>
            <a:rPr lang="en-US" sz="2600" kern="1200" dirty="0"/>
            <a:t> </a:t>
          </a:r>
          <a:r>
            <a:rPr lang="el-GR" sz="2600" kern="1200" dirty="0"/>
            <a:t>γνωρίζετε για την ΚΑΛΟ</a:t>
          </a:r>
          <a:r>
            <a:rPr lang="en-US" sz="2600" kern="1200" dirty="0"/>
            <a:t>;</a:t>
          </a:r>
        </a:p>
      </dsp:txBody>
      <dsp:txXfrm>
        <a:off x="0" y="942291"/>
        <a:ext cx="4683718" cy="940912"/>
      </dsp:txXfrm>
    </dsp:sp>
    <dsp:sp modelId="{6406E650-1D4F-4F46-8427-E59B9C6C8245}">
      <dsp:nvSpPr>
        <dsp:cNvPr id="0" name=""/>
        <dsp:cNvSpPr/>
      </dsp:nvSpPr>
      <dsp:spPr>
        <a:xfrm>
          <a:off x="0" y="1883204"/>
          <a:ext cx="468371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CCB38-AD60-4CCA-A3D9-B08A026BA9D1}">
      <dsp:nvSpPr>
        <dsp:cNvPr id="0" name=""/>
        <dsp:cNvSpPr/>
      </dsp:nvSpPr>
      <dsp:spPr>
        <a:xfrm>
          <a:off x="0" y="1883204"/>
          <a:ext cx="4683718" cy="94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l-GR" sz="2600" kern="1200" dirty="0"/>
            <a:t>Τί ενδιαφέρον έχει για εσάς αυτό το σεμινάριο;</a:t>
          </a:r>
          <a:endParaRPr lang="en-US" sz="2600" kern="1200" dirty="0"/>
        </a:p>
      </dsp:txBody>
      <dsp:txXfrm>
        <a:off x="0" y="1883204"/>
        <a:ext cx="4683718" cy="9409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6903A-FDE7-439C-963B-D81D81B60F47}">
      <dsp:nvSpPr>
        <dsp:cNvPr id="0" name=""/>
        <dsp:cNvSpPr/>
      </dsp:nvSpPr>
      <dsp:spPr>
        <a:xfrm>
          <a:off x="962" y="1049272"/>
          <a:ext cx="3754654" cy="22527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l-GR" sz="2800" kern="1200"/>
            <a:t>ΚΟΙΝΣΕΠ Ένταξης</a:t>
          </a:r>
        </a:p>
        <a:p>
          <a:pPr marL="0" marR="0" lvl="0" indent="0" algn="ctr" defTabSz="914400" eaLnBrk="1" fontAlgn="auto" latinLnBrk="0" hangingPunct="1">
            <a:lnSpc>
              <a:spcPct val="90000"/>
            </a:lnSpc>
            <a:spcBef>
              <a:spcPts val="0"/>
            </a:spcBef>
            <a:spcAft>
              <a:spcPts val="0"/>
            </a:spcAft>
            <a:buClrTx/>
            <a:buSzTx/>
            <a:buFontTx/>
            <a:buNone/>
            <a:tabLst/>
            <a:defRPr/>
          </a:pPr>
          <a:endParaRPr lang="el-GR" sz="2800" kern="1200"/>
        </a:p>
        <a:p>
          <a:pPr marL="0" marR="0" lvl="0" indent="0" algn="ctr" defTabSz="914400" eaLnBrk="1" fontAlgn="auto" latinLnBrk="0" hangingPunct="1">
            <a:lnSpc>
              <a:spcPct val="90000"/>
            </a:lnSpc>
            <a:spcBef>
              <a:spcPts val="0"/>
            </a:spcBef>
            <a:spcAft>
              <a:spcPts val="0"/>
            </a:spcAft>
            <a:buClrTx/>
            <a:buSzTx/>
            <a:buFontTx/>
            <a:buNone/>
            <a:tabLst/>
            <a:defRPr/>
          </a:pPr>
          <a:r>
            <a:rPr lang="el-GR" sz="2800" kern="1200"/>
            <a:t> Τουλαχιστον 7 νομικά ή φυσικά πρόσωπα</a:t>
          </a:r>
        </a:p>
        <a:p>
          <a:pPr marL="0" lvl="0" algn="ctr" defTabSz="577850">
            <a:lnSpc>
              <a:spcPct val="90000"/>
            </a:lnSpc>
            <a:spcBef>
              <a:spcPct val="0"/>
            </a:spcBef>
            <a:spcAft>
              <a:spcPct val="35000"/>
            </a:spcAft>
            <a:buNone/>
          </a:pPr>
          <a:endParaRPr lang="el-GR" sz="2800" kern="1200"/>
        </a:p>
      </dsp:txBody>
      <dsp:txXfrm>
        <a:off x="962" y="1049272"/>
        <a:ext cx="3754654" cy="2252792"/>
      </dsp:txXfrm>
    </dsp:sp>
    <dsp:sp modelId="{F0CD2E38-8622-4465-934C-615AAE815C7F}">
      <dsp:nvSpPr>
        <dsp:cNvPr id="0" name=""/>
        <dsp:cNvSpPr/>
      </dsp:nvSpPr>
      <dsp:spPr>
        <a:xfrm>
          <a:off x="4131082" y="1049272"/>
          <a:ext cx="3754654" cy="22527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l-GR" sz="2800" kern="1200" dirty="0"/>
            <a:t>ΚΟΙΝΣΕΠ Συλλογικής και Κοινωνικής Ωφέλειας</a:t>
          </a:r>
        </a:p>
        <a:p>
          <a:pPr marL="0" marR="0" lvl="0" indent="0" algn="ctr" defTabSz="914400" eaLnBrk="1" fontAlgn="auto" latinLnBrk="0" hangingPunct="1">
            <a:lnSpc>
              <a:spcPct val="90000"/>
            </a:lnSpc>
            <a:spcBef>
              <a:spcPts val="0"/>
            </a:spcBef>
            <a:spcAft>
              <a:spcPts val="0"/>
            </a:spcAft>
            <a:buClrTx/>
            <a:buSzTx/>
            <a:buFontTx/>
            <a:buNone/>
            <a:tabLst/>
            <a:defRPr/>
          </a:pPr>
          <a:r>
            <a:rPr lang="el-GR" sz="2800" kern="1200" dirty="0"/>
            <a:t> </a:t>
          </a:r>
        </a:p>
        <a:p>
          <a:pPr marL="0" marR="0" lvl="0" indent="0" algn="ctr" defTabSz="914400" eaLnBrk="1" fontAlgn="auto" latinLnBrk="0" hangingPunct="1">
            <a:lnSpc>
              <a:spcPct val="90000"/>
            </a:lnSpc>
            <a:spcBef>
              <a:spcPts val="0"/>
            </a:spcBef>
            <a:spcAft>
              <a:spcPts val="0"/>
            </a:spcAft>
            <a:buClrTx/>
            <a:buSzTx/>
            <a:buFontTx/>
            <a:buNone/>
            <a:tabLst/>
            <a:defRPr/>
          </a:pPr>
          <a:r>
            <a:rPr lang="el-GR" sz="2800" kern="1200" dirty="0"/>
            <a:t>Τουλάχιστον 5 φυσικά ή νομικά πρόσωπα</a:t>
          </a:r>
        </a:p>
      </dsp:txBody>
      <dsp:txXfrm>
        <a:off x="4131082" y="1049272"/>
        <a:ext cx="3754654" cy="22527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12AC9-041F-4379-9A29-AB0D89A584B3}">
      <dsp:nvSpPr>
        <dsp:cNvPr id="0" name=""/>
        <dsp:cNvSpPr/>
      </dsp:nvSpPr>
      <dsp:spPr>
        <a:xfrm>
          <a:off x="429570" y="472"/>
          <a:ext cx="3346456" cy="20078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Η συμμετοχή νομικών προσώπων στην Κοιν.Σ.Επ. δεν μπορεί να υπερβαίνει το 1/3 του συνόλου των μελών της. </a:t>
          </a:r>
        </a:p>
      </dsp:txBody>
      <dsp:txXfrm>
        <a:off x="429570" y="472"/>
        <a:ext cx="3346456" cy="2007873"/>
      </dsp:txXfrm>
    </dsp:sp>
    <dsp:sp modelId="{8B6F72FC-281A-4DB8-900D-6482C9734A91}">
      <dsp:nvSpPr>
        <dsp:cNvPr id="0" name=""/>
        <dsp:cNvSpPr/>
      </dsp:nvSpPr>
      <dsp:spPr>
        <a:xfrm>
          <a:off x="4110672" y="472"/>
          <a:ext cx="3346456" cy="200787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Δεν επιτρέπεται η συμμετοχή σε αυτήν των Οργανισμών Τοπικής Αυτοδιοίκησης (Ο.Τ.Α.) και των νομικών προσώπων δημοσίου δικαίου (Ν. Π.Δ.Δ.) που υπάγονται σε Ο.Τ. Α.. </a:t>
          </a:r>
        </a:p>
      </dsp:txBody>
      <dsp:txXfrm>
        <a:off x="4110672" y="472"/>
        <a:ext cx="3346456" cy="2007873"/>
      </dsp:txXfrm>
    </dsp:sp>
    <dsp:sp modelId="{70DA42EF-6F2C-48CF-A511-16D6C15A25F9}">
      <dsp:nvSpPr>
        <dsp:cNvPr id="0" name=""/>
        <dsp:cNvSpPr/>
      </dsp:nvSpPr>
      <dsp:spPr>
        <a:xfrm>
          <a:off x="2270121" y="2342991"/>
          <a:ext cx="3346456" cy="200787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Κατ' εξαίρεση, στις Κοιν.Σ.Επ. Ένταξης, μπορούν να είναι μέλη νομικά πρόσωπα δημοσίου δικαίου και νομικά πρόσωπα ιδιωτικού δικαίου κατόπιν έγκρισης του δημόσιου φορέα που τα εποπτεύει. Μέλος μίας Κοιν.Σ.Επ. δεν μπορεί να είναι μέλος και άλλης Κοιν.Σ.Επ. με ίδια δραστηριότητα.</a:t>
          </a:r>
        </a:p>
      </dsp:txBody>
      <dsp:txXfrm>
        <a:off x="2270121" y="2342991"/>
        <a:ext cx="3346456" cy="20078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ACB4-0FC1-4539-A40C-C6237F5DE578}">
      <dsp:nvSpPr>
        <dsp:cNvPr id="0" name=""/>
        <dsp:cNvSpPr/>
      </dsp:nvSpPr>
      <dsp:spPr>
        <a:xfrm rot="5400000">
          <a:off x="4802041" y="-1820475"/>
          <a:ext cx="1121829" cy="504748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el-GR" sz="1200" kern="1200" dirty="0"/>
            <a:t>Καταστατικό και μεταβολές </a:t>
          </a:r>
        </a:p>
        <a:p>
          <a:pPr marL="114300" lvl="1" indent="-114300" algn="l" defTabSz="533400">
            <a:lnSpc>
              <a:spcPct val="90000"/>
            </a:lnSpc>
            <a:spcBef>
              <a:spcPct val="0"/>
            </a:spcBef>
            <a:spcAft>
              <a:spcPct val="15000"/>
            </a:spcAft>
            <a:buChar char="•"/>
          </a:pPr>
          <a:r>
            <a:rPr lang="el-GR" sz="1200" kern="1200" dirty="0"/>
            <a:t>Ετήσιος προγραμματισμός, απολογισμός, ισολογισμός ή οικονομική κατάσταση αποτελεσμάτων (έγκριση από Γενική Συνέλευση μελών)</a:t>
          </a:r>
        </a:p>
      </dsp:txBody>
      <dsp:txXfrm rot="-5400000">
        <a:off x="2839212" y="197117"/>
        <a:ext cx="4992725" cy="1012303"/>
      </dsp:txXfrm>
    </dsp:sp>
    <dsp:sp modelId="{3481031E-71BB-4EED-9EFB-136C996F3488}">
      <dsp:nvSpPr>
        <dsp:cNvPr id="0" name=""/>
        <dsp:cNvSpPr/>
      </dsp:nvSpPr>
      <dsp:spPr>
        <a:xfrm>
          <a:off x="0" y="2124"/>
          <a:ext cx="2839212" cy="14022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l-GR" sz="2700" kern="1200" dirty="0"/>
            <a:t>Μητρώο </a:t>
          </a:r>
        </a:p>
      </dsp:txBody>
      <dsp:txXfrm>
        <a:off x="68454" y="70578"/>
        <a:ext cx="2702304" cy="1265378"/>
      </dsp:txXfrm>
    </dsp:sp>
    <dsp:sp modelId="{20ED2494-88A5-4129-B634-AFB2181DA157}">
      <dsp:nvSpPr>
        <dsp:cNvPr id="0" name=""/>
        <dsp:cNvSpPr/>
      </dsp:nvSpPr>
      <dsp:spPr>
        <a:xfrm rot="5400000">
          <a:off x="4802041" y="-348074"/>
          <a:ext cx="1121829" cy="504748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114300" lvl="1" indent="-114300" algn="l" defTabSz="533400">
            <a:lnSpc>
              <a:spcPct val="90000"/>
            </a:lnSpc>
            <a:spcBef>
              <a:spcPct val="0"/>
            </a:spcBef>
            <a:spcAft>
              <a:spcPct val="15000"/>
            </a:spcAft>
            <a:buNone/>
          </a:pPr>
          <a:r>
            <a:rPr lang="el-GR" sz="1200" b="0" kern="1200" dirty="0"/>
            <a:t>Δεν εκφράζεται σε μετοχές αλλά σε συνεταιριστικές μερίδες</a:t>
          </a:r>
        </a:p>
        <a:p>
          <a:pPr marL="114300" lvl="1" indent="-114300" algn="l" defTabSz="533400">
            <a:lnSpc>
              <a:spcPct val="90000"/>
            </a:lnSpc>
            <a:spcBef>
              <a:spcPct val="0"/>
            </a:spcBef>
            <a:spcAft>
              <a:spcPct val="15000"/>
            </a:spcAft>
            <a:buChar char="•"/>
          </a:pPr>
          <a:r>
            <a:rPr lang="el-GR" sz="1200" kern="1200" dirty="0"/>
            <a:t>Ο αριθμός και η ονομαστική τους αξία καθορίζονται από καταστατικό της </a:t>
          </a:r>
          <a:r>
            <a:rPr lang="el-GR" sz="1200" kern="1200" dirty="0" err="1"/>
            <a:t>επιχειρήσης</a:t>
          </a:r>
          <a:endParaRPr lang="el-GR" sz="1200" kern="1200" dirty="0"/>
        </a:p>
        <a:p>
          <a:pPr marL="114300" lvl="1" indent="-114300" algn="l" defTabSz="533400">
            <a:lnSpc>
              <a:spcPct val="90000"/>
            </a:lnSpc>
            <a:spcBef>
              <a:spcPct val="0"/>
            </a:spcBef>
            <a:spcAft>
              <a:spcPct val="15000"/>
            </a:spcAft>
            <a:buChar char="•"/>
          </a:pPr>
          <a:r>
            <a:rPr lang="el-GR" sz="1200" kern="1200" dirty="0"/>
            <a:t>Κάθε μέλος διαθέτει από 1 υποχρεωτική συνεταιριστική μερίδα που δεν μπορεί να είναι κατώτερη από 100 ευρώ. Είναι ίση για όλα τα μέλη.  </a:t>
          </a:r>
        </a:p>
        <a:p>
          <a:pPr marL="114300" lvl="1" indent="-114300" algn="l" defTabSz="533400">
            <a:lnSpc>
              <a:spcPct val="90000"/>
            </a:lnSpc>
            <a:spcBef>
              <a:spcPct val="0"/>
            </a:spcBef>
            <a:spcAft>
              <a:spcPct val="15000"/>
            </a:spcAft>
            <a:buChar char="•"/>
          </a:pPr>
          <a:r>
            <a:rPr lang="el-GR" sz="1200" kern="1200" dirty="0"/>
            <a:t>Ανώτατο 6 (5 προαιρετικές)</a:t>
          </a:r>
        </a:p>
      </dsp:txBody>
      <dsp:txXfrm rot="-5400000">
        <a:off x="2839212" y="1669518"/>
        <a:ext cx="4992725" cy="1012303"/>
      </dsp:txXfrm>
    </dsp:sp>
    <dsp:sp modelId="{0C037485-F9EF-4187-ACA2-ED13009BB722}">
      <dsp:nvSpPr>
        <dsp:cNvPr id="0" name=""/>
        <dsp:cNvSpPr/>
      </dsp:nvSpPr>
      <dsp:spPr>
        <a:xfrm>
          <a:off x="0" y="1474525"/>
          <a:ext cx="2839212" cy="140228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l-GR" sz="2700" kern="1200" dirty="0"/>
            <a:t>Κεφάλαιο σε Συνεταιριστικές μερίδες </a:t>
          </a:r>
        </a:p>
      </dsp:txBody>
      <dsp:txXfrm>
        <a:off x="68454" y="1542979"/>
        <a:ext cx="2702304" cy="1265378"/>
      </dsp:txXfrm>
    </dsp:sp>
    <dsp:sp modelId="{962952DB-A321-42E0-824B-69642C5DB135}">
      <dsp:nvSpPr>
        <dsp:cNvPr id="0" name=""/>
        <dsp:cNvSpPr/>
      </dsp:nvSpPr>
      <dsp:spPr>
        <a:xfrm rot="5400000">
          <a:off x="4802041" y="1124325"/>
          <a:ext cx="1121829" cy="504748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l-GR" sz="1300" b="1" kern="1200" dirty="0"/>
            <a:t>Για γενικά χρέη</a:t>
          </a:r>
          <a:r>
            <a:rPr lang="el-GR" sz="1300" kern="1200" dirty="0"/>
            <a:t> → ευθύνεται μόνο η ΚΟΙΝΣΕΠ.</a:t>
          </a:r>
        </a:p>
        <a:p>
          <a:pPr marL="114300" lvl="1" indent="-114300" algn="l" defTabSz="577850">
            <a:lnSpc>
              <a:spcPct val="90000"/>
            </a:lnSpc>
            <a:spcBef>
              <a:spcPct val="0"/>
            </a:spcBef>
            <a:spcAft>
              <a:spcPct val="15000"/>
            </a:spcAft>
            <a:buNone/>
          </a:pPr>
          <a:r>
            <a:rPr lang="el-GR" sz="1300" b="1" kern="1200" dirty="0"/>
            <a:t>Για χρέη προς το Δημόσιο</a:t>
          </a:r>
          <a:r>
            <a:rPr lang="el-GR" sz="1300" kern="1200" dirty="0"/>
            <a:t> → ευθύνεται και ο διαχειριστής/πρόεδρος προσωπικά μαζί με την ΚΟΙΝΣΕΠ, αλλά μπορεί να στραφεί εναντίον των μελών για να μοιραστεί το βάρος.</a:t>
          </a:r>
        </a:p>
      </dsp:txBody>
      <dsp:txXfrm rot="-5400000">
        <a:off x="2839212" y="3141918"/>
        <a:ext cx="4992725" cy="1012303"/>
      </dsp:txXfrm>
    </dsp:sp>
    <dsp:sp modelId="{AE8DFE77-07AA-4237-A89F-116AAC872EB6}">
      <dsp:nvSpPr>
        <dsp:cNvPr id="0" name=""/>
        <dsp:cNvSpPr/>
      </dsp:nvSpPr>
      <dsp:spPr>
        <a:xfrm>
          <a:off x="0" y="2946926"/>
          <a:ext cx="2839212" cy="140228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l-GR" sz="2700" kern="1200" dirty="0"/>
            <a:t>Εταιρικές Υποχρεώσεις </a:t>
          </a:r>
        </a:p>
      </dsp:txBody>
      <dsp:txXfrm>
        <a:off x="68454" y="3015380"/>
        <a:ext cx="2702304" cy="12653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6903A-FDE7-439C-963B-D81D81B60F47}">
      <dsp:nvSpPr>
        <dsp:cNvPr id="0" name=""/>
        <dsp:cNvSpPr/>
      </dsp:nvSpPr>
      <dsp:spPr>
        <a:xfrm>
          <a:off x="319627" y="1435"/>
          <a:ext cx="7247445" cy="43484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l-GR" sz="2400" kern="1200" dirty="0"/>
            <a:t>Εκτελεστικό Διοικητικό Όργανο των ΚΟΙΝΣΕΠ είναι η Διοικούσα Επιτροπή (Δ.Ε.) η οποία απαρτίζεται από τον Πρόεδρο και δύο (2) τουλάχιστον μέλη, εκ των οποίων ένας φέρει την ιδιότητα του Γραμματέα και ένας του Ταμία. Σε κάθε περίπτωση ο συνολικός αριθμός των μελών της πρέπει να είναι περιττός αριθμός. Τα μέλη της Δ.Ε. εκλέγονται από τη Γενική Συνέλευση. Η ιδιότητα του μέλους Διοικούσας Επιτροπής είναι άμισθη. Αν η </a:t>
          </a:r>
          <a:r>
            <a:rPr lang="el-GR" sz="2400" kern="1200" dirty="0" err="1"/>
            <a:t>Κοιν.Σ.Επ</a:t>
          </a:r>
          <a:r>
            <a:rPr lang="el-GR" sz="2400" kern="1200" dirty="0"/>
            <a:t>. έχει μόνο πέντε (5) μέλη, αντί Διοικούσας Επιτροπής, τα μέλη μπορεί να εκλέξουν διαχειριστή, ο οποίος αναλαμβάνει όλες τις αρμοδιότητες της Διοικούσας Επιτροπής. (Ν1667/1986)</a:t>
          </a:r>
        </a:p>
      </dsp:txBody>
      <dsp:txXfrm>
        <a:off x="319627" y="1435"/>
        <a:ext cx="7247445" cy="43484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AFF7D-1DFE-46F2-953E-49BC56C608DC}">
      <dsp:nvSpPr>
        <dsp:cNvPr id="0" name=""/>
        <dsp:cNvSpPr/>
      </dsp:nvSpPr>
      <dsp:spPr>
        <a:xfrm>
          <a:off x="1540" y="358741"/>
          <a:ext cx="3284841" cy="36338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Ο αριθμός των εργαζομένων μη μελών δε μπορεί να υπερβαίνει σε ποσοστό το 40% του συνόλου των εργαζομένων της Κοιν.Σ.Επ. </a:t>
          </a:r>
        </a:p>
      </dsp:txBody>
      <dsp:txXfrm>
        <a:off x="97750" y="454951"/>
        <a:ext cx="3092421" cy="3441435"/>
      </dsp:txXfrm>
    </dsp:sp>
    <dsp:sp modelId="{A63D8098-2D3B-47F2-B722-DACD132B8BE8}">
      <dsp:nvSpPr>
        <dsp:cNvPr id="0" name=""/>
        <dsp:cNvSpPr/>
      </dsp:nvSpPr>
      <dsp:spPr>
        <a:xfrm>
          <a:off x="3614865" y="1768348"/>
          <a:ext cx="696386" cy="81464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3614865" y="1931276"/>
        <a:ext cx="487470" cy="488784"/>
      </dsp:txXfrm>
    </dsp:sp>
    <dsp:sp modelId="{44BC1BB0-49F6-437B-AB75-30D5CA1D3A80}">
      <dsp:nvSpPr>
        <dsp:cNvPr id="0" name=""/>
        <dsp:cNvSpPr/>
      </dsp:nvSpPr>
      <dsp:spPr>
        <a:xfrm>
          <a:off x="4600318" y="358741"/>
          <a:ext cx="3284841" cy="36338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Το ποσοστό αυτό μπορεί να αυξάνεται μέχρι και το 50% του συνολικού ποσοστού των εργαζομένων της Κοιν.Σ.Επ. κατόπιν αιτιολογημένης απόφασης του Τμήματος Μητρώου επί αιτήσεως της Κοιν.Σ.Επ. για την αντιμετώπιση έκτακτων εποχικών αναγκών για χρονικό διάστημα που δεν μπορεί να υπερβαίνει τους έξι (6) μήνες ανά ημερολογιακό έτος.</a:t>
          </a:r>
        </a:p>
      </dsp:txBody>
      <dsp:txXfrm>
        <a:off x="4696528" y="454951"/>
        <a:ext cx="3092421" cy="34414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6FB8-4CA7-4E13-B30D-911C7218DB1E}">
      <dsp:nvSpPr>
        <dsp:cNvPr id="0" name=""/>
        <dsp:cNvSpPr/>
      </dsp:nvSpPr>
      <dsp:spPr>
        <a:xfrm>
          <a:off x="0" y="212273"/>
          <a:ext cx="7886700" cy="12647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Συνεταιρισμοί Εργαζομένων είναι οι Αστικοί Συνεταιρισμοί του ν. </a:t>
          </a:r>
          <a:r>
            <a:rPr lang="el-GR" sz="2300" kern="1200">
              <a:hlinkClick xmlns:r="http://schemas.openxmlformats.org/officeDocument/2006/relationships" r:id="rId1"/>
            </a:rPr>
            <a:t>1667/1986</a:t>
          </a:r>
          <a:r>
            <a:rPr lang="el-GR" sz="2300" kern="1200"/>
            <a:t> που έχουν ως καταστατικό σκοπό τη «συλλογική ωφέλεια», και διαθέτουν εκ του νόμου εμπορική ιδιότητα. </a:t>
          </a:r>
          <a:endParaRPr lang="en-US" sz="2300" kern="1200"/>
        </a:p>
      </dsp:txBody>
      <dsp:txXfrm>
        <a:off x="61741" y="274014"/>
        <a:ext cx="7763218" cy="1141288"/>
      </dsp:txXfrm>
    </dsp:sp>
    <dsp:sp modelId="{8583A666-144C-4DAA-B4BC-61FAED1780CD}">
      <dsp:nvSpPr>
        <dsp:cNvPr id="0" name=""/>
        <dsp:cNvSpPr/>
      </dsp:nvSpPr>
      <dsp:spPr>
        <a:xfrm>
          <a:off x="0" y="1543284"/>
          <a:ext cx="7886700" cy="126477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Μέλη τους είναι αποκλειστικά και μόνο φυσικά πρόσωπα, τα οποία επιθυμούν να βιοποριστούν, παράγοντας από κοινού αγαθά και υπηρεσίες για τρίτους.</a:t>
          </a:r>
          <a:endParaRPr lang="en-US" sz="2300" kern="1200"/>
        </a:p>
      </dsp:txBody>
      <dsp:txXfrm>
        <a:off x="61741" y="1605025"/>
        <a:ext cx="7763218" cy="1141288"/>
      </dsp:txXfrm>
    </dsp:sp>
    <dsp:sp modelId="{1F726528-80F6-4707-AE47-F6DDBF318373}">
      <dsp:nvSpPr>
        <dsp:cNvPr id="0" name=""/>
        <dsp:cNvSpPr/>
      </dsp:nvSpPr>
      <dsp:spPr>
        <a:xfrm>
          <a:off x="0" y="2874294"/>
          <a:ext cx="7886700" cy="126477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a:t>Μέλος ενός Συνεταιρισμού Εργαζομένων δεν μπορεί να είναι μέλος άλλου Συνεταιρισμού Εργαζομένων.  </a:t>
          </a:r>
          <a:endParaRPr lang="en-US" sz="2300" kern="1200"/>
        </a:p>
      </dsp:txBody>
      <dsp:txXfrm>
        <a:off x="61741" y="2936035"/>
        <a:ext cx="7763218" cy="11412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6434F-2C0A-4C82-AC14-584B4EA610FC}">
      <dsp:nvSpPr>
        <dsp:cNvPr id="0" name=""/>
        <dsp:cNvSpPr/>
      </dsp:nvSpPr>
      <dsp:spPr>
        <a:xfrm>
          <a:off x="962" y="1049272"/>
          <a:ext cx="3754654" cy="22527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Η σύσταση Συνεταιρισμού Εργαζομένων και η υπαγωγή του στις διατάξεις του νόμου για την κοινωνική οικονομία συντελείται με την εγγραφή του στο Μητρώο, οπότε αποκτά νομική προσωπικότητα και εμπορική ιδιότητα. Η αίτηση, το καταστατικό και τα λοιπά απαιτούμενα έγγραφα κατατίθενται προς έγκριση στο Τμήμα Μητρώου. </a:t>
          </a:r>
          <a:endParaRPr lang="en-US" sz="1600" kern="1200" dirty="0"/>
        </a:p>
      </dsp:txBody>
      <dsp:txXfrm>
        <a:off x="962" y="1049272"/>
        <a:ext cx="3754654" cy="2252792"/>
      </dsp:txXfrm>
    </dsp:sp>
    <dsp:sp modelId="{DA1640C6-A423-4A03-B385-7BF50C373680}">
      <dsp:nvSpPr>
        <dsp:cNvPr id="0" name=""/>
        <dsp:cNvSpPr/>
      </dsp:nvSpPr>
      <dsp:spPr>
        <a:xfrm>
          <a:off x="4131082" y="1049272"/>
          <a:ext cx="3754654" cy="22527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Για τη σύσταση Συνεταιρισμού Εργαζομένων απαιτείται η συμμετοχή σε αυτήν και η υπογραφή του καταστατικού της από τουλάχιστον τρία (3) φυσικά πρόσωπα. </a:t>
          </a:r>
          <a:endParaRPr lang="en-US" sz="1600" kern="1200" dirty="0"/>
        </a:p>
      </dsp:txBody>
      <dsp:txXfrm>
        <a:off x="4131082" y="1049272"/>
        <a:ext cx="3754654" cy="22527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6434F-2C0A-4C82-AC14-584B4EA610FC}">
      <dsp:nvSpPr>
        <dsp:cNvPr id="0" name=""/>
        <dsp:cNvSpPr/>
      </dsp:nvSpPr>
      <dsp:spPr>
        <a:xfrm>
          <a:off x="319627" y="1435"/>
          <a:ext cx="7247445" cy="43484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Ο αριθμός των εργαζόμενων μη μελών δεν μπορεί να υπερβαίνει σε ποσοστό το 25% του αριθμού των μελών. Το ποσοστό αυτό μπορεί να αυξάνεται μέχρι και το 50% του συνόλου των εργαζομένων, κατόπιν αιτιολογημένης απόφασης του τμήματος Μητρώου επί αιτήσεως του Συνεταιρισμού Εργαζομένων για αντιμετώπιση έκτακτων εποχικών αναγκών, το οποίο σε κάθε περίπτωση δεν μπορεί να υπερβαίνει τους έξι (6) μήνες ανά ημερολογιακό έτος.</a:t>
          </a:r>
          <a:endParaRPr lang="en-US" sz="2700" kern="1200" dirty="0"/>
        </a:p>
      </dsp:txBody>
      <dsp:txXfrm>
        <a:off x="319627" y="1435"/>
        <a:ext cx="7247445" cy="43484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9333-5AF7-4091-8840-2E325E1E151D}">
      <dsp:nvSpPr>
        <dsp:cNvPr id="0" name=""/>
        <dsp:cNvSpPr/>
      </dsp:nvSpPr>
      <dsp:spPr>
        <a:xfrm>
          <a:off x="0" y="0"/>
          <a:ext cx="78867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CDE0-5F73-4D1D-913A-A869008751D2}">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Αρμόδιο για την άσκηση ελέγχου στους Φορείς Κοινωνικής και Αλληλέγγυας Οικονομίας είναι το Τμήμα Παρακολούθησης και Ελέγχων Φορέων Κοινωνικής και Αλληλέγγυας Οικονομίας του Υπουργείου Εργασίας, Κοινωνικής Ασφάλισης και Κοινωνικής Αλληλεγγύης, καθώς και οι υπηρεσίες των Περιφερειών που είναι αρμόδιες για τα θέματα Απασχόλησης-Εμπορίου-Τουρισμού. </a:t>
          </a:r>
          <a:endParaRPr lang="en-US" sz="1400" kern="1200"/>
        </a:p>
      </dsp:txBody>
      <dsp:txXfrm>
        <a:off x="0" y="0"/>
        <a:ext cx="7886700" cy="2175669"/>
      </dsp:txXfrm>
    </dsp:sp>
    <dsp:sp modelId="{9017A620-051C-462C-9A38-897F6EDB2937}">
      <dsp:nvSpPr>
        <dsp:cNvPr id="0" name=""/>
        <dsp:cNvSpPr/>
      </dsp:nvSpPr>
      <dsp:spPr>
        <a:xfrm>
          <a:off x="0" y="2175669"/>
          <a:ext cx="788670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E8BA2-007F-451E-9344-C0BE274501F2}">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algn="l" defTabSz="444500">
            <a:lnSpc>
              <a:spcPct val="90000"/>
            </a:lnSpc>
            <a:spcBef>
              <a:spcPct val="0"/>
            </a:spcBef>
            <a:spcAft>
              <a:spcPct val="35000"/>
            </a:spcAft>
            <a:buNone/>
          </a:pPr>
          <a:r>
            <a:rPr lang="el-GR" sz="1400" kern="1200"/>
            <a:t>Τα ανωτέρω ελεγκτικά όργανα μπορεί: </a:t>
          </a:r>
        </a:p>
        <a:p>
          <a:pPr marL="0" marR="0" lvl="0" indent="0" algn="l" defTabSz="914400" eaLnBrk="1" fontAlgn="auto" latinLnBrk="0" hangingPunct="1">
            <a:lnSpc>
              <a:spcPct val="90000"/>
            </a:lnSpc>
            <a:spcBef>
              <a:spcPts val="0"/>
            </a:spcBef>
            <a:spcAft>
              <a:spcPts val="0"/>
            </a:spcAft>
            <a:buClrTx/>
            <a:buSzTx/>
            <a:buFontTx/>
            <a:buNone/>
            <a:tabLst/>
            <a:defRPr/>
          </a:pPr>
          <a:r>
            <a:rPr lang="el-GR" sz="1400" kern="1200"/>
            <a:t>α) να καλούν τους εκπροσώπους των Φορέων Κοινωνικής και Αλληλέγγυας Οικονομίας να παρέχουν έγγραφα και πληροφορίες, </a:t>
          </a:r>
        </a:p>
        <a:p>
          <a:pPr marL="0" marR="0" lvl="0" indent="0" algn="l" defTabSz="914400" eaLnBrk="1" fontAlgn="auto" latinLnBrk="0" hangingPunct="1">
            <a:lnSpc>
              <a:spcPct val="90000"/>
            </a:lnSpc>
            <a:spcBef>
              <a:spcPts val="0"/>
            </a:spcBef>
            <a:spcAft>
              <a:spcPts val="0"/>
            </a:spcAft>
            <a:buClrTx/>
            <a:buSzTx/>
            <a:buFontTx/>
            <a:buNone/>
            <a:tabLst/>
            <a:defRPr/>
          </a:pPr>
          <a:r>
            <a:rPr lang="el-GR" sz="1400" kern="1200"/>
            <a:t>β) να έχουν πρόσβαση, κατά τον έλεγχο, σε έγγραφα και άλλα στοιχεία που τηρούνται σε οποιαδήποτε μορφή (έγγραφη, ηλεκτρονική, μαγνητική ή άλλη), στην εγκατάσταση των φορέων, εκτός αν αυτά εμπίπτουν κατά προφανή τρόπο σε επαγγελματικό ή άλλο απόρρητο ή συνιστούν ευαίσθητα προσωπικά δεδομένα και να προβαίνουν σε κατασχέσεις εγγράφων, συμπεριλαμβανομένων και των ηλεκτρονικών μέσων αποθήκευσης, εφόσον τούτο επιβάλλεται για τον έλεγχο των παραβάσεων, </a:t>
          </a:r>
          <a:endParaRPr lang="en-US" sz="1400" kern="1200"/>
        </a:p>
        <a:p>
          <a:pPr marL="0" lvl="0" algn="l" defTabSz="444500">
            <a:lnSpc>
              <a:spcPct val="90000"/>
            </a:lnSpc>
            <a:spcBef>
              <a:spcPct val="0"/>
            </a:spcBef>
            <a:spcAft>
              <a:spcPct val="35000"/>
            </a:spcAft>
            <a:buNone/>
          </a:pPr>
          <a:r>
            <a:rPr lang="el-GR" sz="1400" kern="1200"/>
            <a:t>γ) να ενεργούν έρευνες στους χώρους των φορέων.</a:t>
          </a:r>
          <a:endParaRPr lang="en-US" sz="1400" kern="1200"/>
        </a:p>
      </dsp:txBody>
      <dsp:txXfrm>
        <a:off x="0" y="2175669"/>
        <a:ext cx="7886700" cy="217566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9333-5AF7-4091-8840-2E325E1E151D}">
      <dsp:nvSpPr>
        <dsp:cNvPr id="0" name=""/>
        <dsp:cNvSpPr/>
      </dsp:nvSpPr>
      <dsp:spPr>
        <a:xfrm>
          <a:off x="0" y="0"/>
          <a:ext cx="78867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CDE0-5F73-4D1D-913A-A869008751D2}">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l-GR" sz="1300" kern="1200" dirty="0"/>
            <a:t>Στην περίπτωση που διαπιστωθεί ότι νομικά ή φυσικά πρόσωπα με την ιδιότητα του μέλους Φορέα Κοινωνικής και Αλληλέγγυας Οικονομίας χρησιμοποιούν τις ρυθμίσεις του παρόντος νόμου με σκοπό να αποκομίσουν για λογαριασμό των ιδίων ή για λογαριασμό άλλων παράνομο περιουσιακό όφελος, πέραν της επιβολής προστίμου σε βάρος τους, ο Φορέας Κοινωνικής και Αλληλέγγυας Οικονομίας στον οποίο αυτά μετέχουν διαγράφεται από το Μητρώο με απόφαση του Τμήματος Παρακολούθησης και Ελέγχων Φορέων Κοινωνικής και Αλληλέγγυας Οικονομίας του Υπουργείου Εργασίας, Κοινωνικής Ασφάλισης και Κοινωνικής Αλληλεγγύης. </a:t>
          </a:r>
          <a:endParaRPr lang="en-US" sz="1300" kern="1200" dirty="0"/>
        </a:p>
      </dsp:txBody>
      <dsp:txXfrm>
        <a:off x="0" y="0"/>
        <a:ext cx="7886700" cy="2175669"/>
      </dsp:txXfrm>
    </dsp:sp>
    <dsp:sp modelId="{9017A620-051C-462C-9A38-897F6EDB2937}">
      <dsp:nvSpPr>
        <dsp:cNvPr id="0" name=""/>
        <dsp:cNvSpPr/>
      </dsp:nvSpPr>
      <dsp:spPr>
        <a:xfrm>
          <a:off x="0" y="2175669"/>
          <a:ext cx="788670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E8BA2-007F-451E-9344-C0BE274501F2}">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444500">
            <a:lnSpc>
              <a:spcPct val="90000"/>
            </a:lnSpc>
            <a:spcBef>
              <a:spcPct val="0"/>
            </a:spcBef>
            <a:spcAft>
              <a:spcPct val="35000"/>
            </a:spcAft>
            <a:buNone/>
          </a:pPr>
          <a:r>
            <a:rPr lang="el-GR" sz="1300" kern="1200" dirty="0"/>
            <a:t>Με απόφαση του Υπουργού Εργασίας, Κοινωνικής Ασφάλισης και Κοινωνικής Αλληλεγγύης καθορίζονται τα ποσά των προστίμων, τα κριτήρια επιμέτρησης του ύψους του προστίμου. Σε κάθε περίπτωση το </a:t>
          </a:r>
          <a:r>
            <a:rPr lang="el-GR" sz="1300" kern="1200" dirty="0" err="1"/>
            <a:t>επιβληθέν</a:t>
          </a:r>
          <a:r>
            <a:rPr lang="el-GR" sz="1300" kern="1200" dirty="0"/>
            <a:t> πρόστιμο δε μπορεί να είναι μικρότερο των διακοσίων (200) ευρώ και μεγαλύτερο των πενήντα χιλιάδων (50.000) ευρώ.</a:t>
          </a:r>
        </a:p>
        <a:p>
          <a:pPr marL="0" lvl="0" indent="0" algn="l" defTabSz="444500">
            <a:lnSpc>
              <a:spcPct val="90000"/>
            </a:lnSpc>
            <a:spcBef>
              <a:spcPct val="0"/>
            </a:spcBef>
            <a:spcAft>
              <a:spcPct val="35000"/>
            </a:spcAft>
            <a:buNone/>
          </a:pPr>
          <a:r>
            <a:rPr lang="el-GR" sz="1300" kern="1200" dirty="0"/>
            <a:t>Οι αδρανείς Φορείς Κοινωνικής και Αλληλέγγυας Οικονομίας διαγράφονται από το Μητρώο. Ως αδράνεια νοείται η έλλειψη οικονομικής δραστηριότητας του Φορέα για χρονικό διάστημα μεγαλύτερο των δύο (2) ετών.</a:t>
          </a:r>
        </a:p>
        <a:p>
          <a:pPr marL="0" lvl="0" indent="0" algn="l" defTabSz="444500">
            <a:lnSpc>
              <a:spcPct val="90000"/>
            </a:lnSpc>
            <a:spcBef>
              <a:spcPct val="0"/>
            </a:spcBef>
            <a:spcAft>
              <a:spcPct val="35000"/>
            </a:spcAft>
            <a:buNone/>
          </a:pPr>
          <a:r>
            <a:rPr lang="el-GR" sz="1300" kern="1200" dirty="0"/>
            <a:t>Η επιβολή των ως άνω διοικητικών κυρώσεων είναι ανεξάρτητη από κάθε άλλη αστική, ποινική ή πειθαρχική κύρωση που προβλέπεται σε βάρος των διοικούντων μελών Φορέα Κοινωνικής και Αλληλέγγυας Οικονομίας από την κείμενη νομοθεσία. Τα ποσά των προστίμων που επιβάλλονται αποδίδονται στο Ταμείο Κοινωνικής Οικονομίας.</a:t>
          </a:r>
          <a:endParaRPr lang="en-US" sz="1300" kern="1200" dirty="0"/>
        </a:p>
      </dsp:txBody>
      <dsp:txXfrm>
        <a:off x="0" y="2175669"/>
        <a:ext cx="78867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663CD-DA67-4921-A8E4-96692807CFA1}">
      <dsp:nvSpPr>
        <dsp:cNvPr id="0" name=""/>
        <dsp:cNvSpPr/>
      </dsp:nvSpPr>
      <dsp:spPr>
        <a:xfrm>
          <a:off x="0" y="0"/>
          <a:ext cx="468371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C1AD2-EBFB-43FE-AC1E-38B1BE979B67}">
      <dsp:nvSpPr>
        <dsp:cNvPr id="0" name=""/>
        <dsp:cNvSpPr/>
      </dsp:nvSpPr>
      <dsp:spPr>
        <a:xfrm>
          <a:off x="0" y="0"/>
          <a:ext cx="4683718" cy="1412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Θεωρητική – Θεσμική (έννοια, θεσμικό πλαίσιο: τί είναι </a:t>
          </a:r>
          <a:r>
            <a:rPr lang="el-GR" sz="1600" kern="1200" dirty="0" err="1"/>
            <a:t>Κ.Αλ.Ο</a:t>
          </a:r>
          <a:r>
            <a:rPr lang="el-GR" sz="1600" kern="1200" dirty="0"/>
            <a:t>., ποιες μορφές λαμβάνει, ποιος ο σκοπός της, οργάνωση και λειτουργία, μέσα υποστήριξης, δημόσιες πολιτικές και η περίπτωση της Περιφέρειας Κρήτης)  </a:t>
          </a:r>
          <a:endParaRPr lang="en-US" sz="1600" kern="1200" dirty="0"/>
        </a:p>
      </dsp:txBody>
      <dsp:txXfrm>
        <a:off x="0" y="0"/>
        <a:ext cx="4683718" cy="1412747"/>
      </dsp:txXfrm>
    </dsp:sp>
    <dsp:sp modelId="{4EDD6E12-D512-4F76-97D2-1AE444B13C9F}">
      <dsp:nvSpPr>
        <dsp:cNvPr id="0" name=""/>
        <dsp:cNvSpPr/>
      </dsp:nvSpPr>
      <dsp:spPr>
        <a:xfrm>
          <a:off x="0" y="1412747"/>
          <a:ext cx="4683718"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F61FF-A6C2-49CE-860E-F46BB721E85C}">
      <dsp:nvSpPr>
        <dsp:cNvPr id="0" name=""/>
        <dsp:cNvSpPr/>
      </dsp:nvSpPr>
      <dsp:spPr>
        <a:xfrm>
          <a:off x="0" y="1412747"/>
          <a:ext cx="4683718" cy="1412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dirty="0"/>
            <a:t>Παραδείγματα &amp; πρακτική άσκηση (Καμβάς αναγνώρισης της </a:t>
          </a:r>
          <a:r>
            <a:rPr lang="el-GR" sz="1600" kern="1200" dirty="0" err="1"/>
            <a:t>Κ.Αλ.Ο</a:t>
          </a:r>
          <a:r>
            <a:rPr lang="el-GR" sz="1600" kern="1200" dirty="0"/>
            <a:t>. έναντι άλλων επιχειρήσεων, παραδείγματα </a:t>
          </a:r>
          <a:r>
            <a:rPr lang="el-GR" sz="1600" kern="1200" dirty="0" err="1"/>
            <a:t>Κ.Αλ.Ο</a:t>
          </a:r>
          <a:r>
            <a:rPr lang="el-GR" sz="1600" kern="1200" dirty="0"/>
            <a:t>. από την Ελλάδα και την Κρήτη, Δημιουργία δική σας επιχείρησης/καμβάς κοινωνικής συνεταιριστικής επιχείρησης)</a:t>
          </a:r>
          <a:endParaRPr lang="en-US" sz="1600" kern="1200" dirty="0"/>
        </a:p>
      </dsp:txBody>
      <dsp:txXfrm>
        <a:off x="0" y="1412747"/>
        <a:ext cx="4683718" cy="14127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1C07-C409-48B3-AC5C-BA1C24E5326A}">
      <dsp:nvSpPr>
        <dsp:cNvPr id="0" name=""/>
        <dsp:cNvSpPr/>
      </dsp:nvSpPr>
      <dsp:spPr>
        <a:xfrm>
          <a:off x="384279" y="3443"/>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Εμπλουτισμός Μητρώου Μεντόρων-Συμπληρωματική Εκπαίδευση.</a:t>
          </a:r>
          <a:endParaRPr lang="en-US" sz="1400" kern="1200" dirty="0"/>
        </a:p>
      </dsp:txBody>
      <dsp:txXfrm>
        <a:off x="384279" y="3443"/>
        <a:ext cx="2353643" cy="1412185"/>
      </dsp:txXfrm>
    </dsp:sp>
    <dsp:sp modelId="{C8BC3B4E-B8A2-450B-9A18-240617131973}">
      <dsp:nvSpPr>
        <dsp:cNvPr id="0" name=""/>
        <dsp:cNvSpPr/>
      </dsp:nvSpPr>
      <dsp:spPr>
        <a:xfrm>
          <a:off x="2973287" y="3443"/>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Υποστήριξη των ΚΟΙΝΣΕΠ στην υλοποίηση του Προγράμματος της Περιφέρειας.</a:t>
          </a:r>
          <a:endParaRPr lang="en-US" sz="1400" kern="1200" dirty="0"/>
        </a:p>
      </dsp:txBody>
      <dsp:txXfrm>
        <a:off x="2973287" y="3443"/>
        <a:ext cx="2353643" cy="1412185"/>
      </dsp:txXfrm>
    </dsp:sp>
    <dsp:sp modelId="{1450CB64-063C-4BB3-B36B-395C87D2EBFB}">
      <dsp:nvSpPr>
        <dsp:cNvPr id="0" name=""/>
        <dsp:cNvSpPr/>
      </dsp:nvSpPr>
      <dsp:spPr>
        <a:xfrm>
          <a:off x="384279" y="1650993"/>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Προγραμματισμός και διοργάνωση συναντήσεων κατά ΠΕ με φορείς ΚΑΛΟ,</a:t>
          </a:r>
          <a:r>
            <a:rPr lang="en-US" sz="1400" kern="1200" dirty="0"/>
            <a:t> </a:t>
          </a:r>
          <a:r>
            <a:rPr lang="el-GR" sz="1400" kern="1200" dirty="0"/>
            <a:t>Δήμους και άλλους τοπικούς φορείς για γνωριμία, ενημέρωση και ανίχνευση πεδίων συνεργασίας.</a:t>
          </a:r>
          <a:endParaRPr lang="en-US" sz="1400" kern="1200" dirty="0"/>
        </a:p>
      </dsp:txBody>
      <dsp:txXfrm>
        <a:off x="384279" y="1650993"/>
        <a:ext cx="2353643" cy="1412185"/>
      </dsp:txXfrm>
    </dsp:sp>
    <dsp:sp modelId="{89CF231D-17EA-4F5E-8195-77875A2B67CF}">
      <dsp:nvSpPr>
        <dsp:cNvPr id="0" name=""/>
        <dsp:cNvSpPr/>
      </dsp:nvSpPr>
      <dsp:spPr>
        <a:xfrm>
          <a:off x="2973287" y="1650993"/>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Διοργάνωση  2 κύκλων Εκπαιδευτικών Εργαστηρίων  για ΚΟΙΝΣΕΠ  και ενός κύκλου σε συνεργασία με ΠΕΔ για Δήμους, φορείς Δημοσίου και επιχειρήσεις για συμβάσεις με ΚΟΙΝΣΕΠ.</a:t>
          </a:r>
          <a:endParaRPr lang="en-US" sz="1400" kern="1200" dirty="0"/>
        </a:p>
      </dsp:txBody>
      <dsp:txXfrm>
        <a:off x="2973287" y="1650993"/>
        <a:ext cx="2353643" cy="1412185"/>
      </dsp:txXfrm>
    </dsp:sp>
    <dsp:sp modelId="{A7977011-DC63-4939-A290-900746F1C19F}">
      <dsp:nvSpPr>
        <dsp:cNvPr id="0" name=""/>
        <dsp:cNvSpPr/>
      </dsp:nvSpPr>
      <dsp:spPr>
        <a:xfrm>
          <a:off x="384279" y="3298544"/>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Δημιουργία επιτροπής για μελέτη πλαισίου και δυνατοτήτων για Συμβάσεις Κοινωνικής Αναφοράς-Καταγραφή Καλών πρακτικών.</a:t>
          </a:r>
          <a:endParaRPr lang="en-US" sz="1400" kern="1200" dirty="0"/>
        </a:p>
      </dsp:txBody>
      <dsp:txXfrm>
        <a:off x="384279" y="3298544"/>
        <a:ext cx="2353643" cy="1412185"/>
      </dsp:txXfrm>
    </dsp:sp>
    <dsp:sp modelId="{C6E50C59-8746-4463-ABC2-0B0F513C9A82}">
      <dsp:nvSpPr>
        <dsp:cNvPr id="0" name=""/>
        <dsp:cNvSpPr/>
      </dsp:nvSpPr>
      <dsp:spPr>
        <a:xfrm>
          <a:off x="2973287" y="3298544"/>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Ολοκλήρωση της Ψηφιακής πλατφόρμας με μηχανισμό υποστήριξης.</a:t>
          </a:r>
          <a:endParaRPr lang="en-US" sz="1400" kern="1200" dirty="0"/>
        </a:p>
      </dsp:txBody>
      <dsp:txXfrm>
        <a:off x="2973287" y="3298544"/>
        <a:ext cx="2353643" cy="1412185"/>
      </dsp:txXfrm>
    </dsp:sp>
    <dsp:sp modelId="{F14F3E0A-02C9-4912-940A-B93A9EE1FC34}">
      <dsp:nvSpPr>
        <dsp:cNvPr id="0" name=""/>
        <dsp:cNvSpPr/>
      </dsp:nvSpPr>
      <dsp:spPr>
        <a:xfrm>
          <a:off x="384279" y="4946094"/>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kern="1200" dirty="0"/>
            <a:t>Καθιέρωση ετήσιου Βραβείου Κοινωνικής επιχείρησης από το 2026 και προγραμματισμός Προετοιμασία Ετήσιου Διήμερου προβολής ,ενημέρωσης, αλληλεπίδρασης των φορέων ΚΑΛΟ για το 2027 όπου θα ανακοινωθεί και η καθιέρωση περιφερειακού </a:t>
          </a:r>
          <a:r>
            <a:rPr lang="el-GR" sz="1100" kern="1200" dirty="0" err="1"/>
            <a:t>Brand</a:t>
          </a:r>
          <a:r>
            <a:rPr lang="el-GR" sz="1100" b="1" kern="1200" dirty="0"/>
            <a:t> "</a:t>
          </a:r>
          <a:r>
            <a:rPr lang="el-GR" sz="1100" b="1" kern="1200" dirty="0" err="1"/>
            <a:t>Cretan</a:t>
          </a:r>
          <a:r>
            <a:rPr lang="en-US" sz="1100" b="1" kern="1200" dirty="0"/>
            <a:t> </a:t>
          </a:r>
          <a:r>
            <a:rPr lang="el-GR" sz="1100" b="1" kern="1200" dirty="0"/>
            <a:t>Social </a:t>
          </a:r>
          <a:r>
            <a:rPr lang="en-US" sz="1100" b="1" kern="1200" dirty="0"/>
            <a:t>&amp; Solidarity </a:t>
          </a:r>
          <a:r>
            <a:rPr lang="el-GR" sz="1100" b="1" kern="1200" dirty="0" err="1"/>
            <a:t>Economy</a:t>
          </a:r>
          <a:r>
            <a:rPr lang="el-GR" sz="1100" b="1" kern="1200" dirty="0"/>
            <a:t>"</a:t>
          </a:r>
          <a:r>
            <a:rPr lang="el-GR" sz="1100" kern="1200" dirty="0"/>
            <a:t>.</a:t>
          </a:r>
          <a:endParaRPr lang="en-US" sz="1100" kern="1200" dirty="0"/>
        </a:p>
      </dsp:txBody>
      <dsp:txXfrm>
        <a:off x="384279" y="4946094"/>
        <a:ext cx="2353643" cy="1412185"/>
      </dsp:txXfrm>
    </dsp:sp>
    <dsp:sp modelId="{CA43C76B-7B8F-4913-8DA7-FDFB71AED56E}">
      <dsp:nvSpPr>
        <dsp:cNvPr id="0" name=""/>
        <dsp:cNvSpPr/>
      </dsp:nvSpPr>
      <dsp:spPr>
        <a:xfrm>
          <a:off x="2973287" y="4946094"/>
          <a:ext cx="2353643" cy="1412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Δημιουργία μηχανισμού ανίχνευσης και  υποστήριξης  για την υποβολή προτάσεων από ΚΟΙΝΣΕΠ σε εθνικά/ευρωπαϊκά προγράμματα.</a:t>
          </a:r>
          <a:endParaRPr lang="en-US" sz="1400" kern="1200" dirty="0"/>
        </a:p>
      </dsp:txBody>
      <dsp:txXfrm>
        <a:off x="2973287" y="4946094"/>
        <a:ext cx="2353643" cy="1412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F1270-2F16-46A0-A986-6B314D6FECC2}">
      <dsp:nvSpPr>
        <dsp:cNvPr id="0" name=""/>
        <dsp:cNvSpPr/>
      </dsp:nvSpPr>
      <dsp:spPr>
        <a:xfrm>
          <a:off x="0" y="0"/>
          <a:ext cx="471878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640C3-5827-4A6D-9206-E200E2D652EE}">
      <dsp:nvSpPr>
        <dsp:cNvPr id="0" name=""/>
        <dsp:cNvSpPr/>
      </dsp:nvSpPr>
      <dsp:spPr>
        <a:xfrm>
          <a:off x="0" y="0"/>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Υπ</a:t>
          </a:r>
          <a:r>
            <a:rPr lang="en-US" sz="3100" kern="1200" dirty="0" err="1"/>
            <a:t>άρχει</a:t>
          </a:r>
          <a:r>
            <a:rPr lang="en-US" sz="3100" kern="1200" dirty="0"/>
            <a:t> </a:t>
          </a:r>
          <a:r>
            <a:rPr lang="en-US" sz="3100" kern="1200" dirty="0" err="1"/>
            <a:t>νομική</a:t>
          </a:r>
          <a:r>
            <a:rPr lang="en-US" sz="3100" kern="1200" dirty="0"/>
            <a:t> ανα</a:t>
          </a:r>
          <a:r>
            <a:rPr lang="en-US" sz="3100" kern="1200" dirty="0" err="1"/>
            <a:t>γνώριση</a:t>
          </a:r>
          <a:endParaRPr lang="en-US" sz="3100" kern="1200" dirty="0"/>
        </a:p>
      </dsp:txBody>
      <dsp:txXfrm>
        <a:off x="0" y="0"/>
        <a:ext cx="4718785" cy="1382683"/>
      </dsp:txXfrm>
    </dsp:sp>
    <dsp:sp modelId="{FCB4B03D-9720-4FE8-9D2F-3C939C1D32CB}">
      <dsp:nvSpPr>
        <dsp:cNvPr id="0" name=""/>
        <dsp:cNvSpPr/>
      </dsp:nvSpPr>
      <dsp:spPr>
        <a:xfrm>
          <a:off x="0" y="1382683"/>
          <a:ext cx="4718785"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DFA57-22E3-444B-8FAB-018C78293775}">
      <dsp:nvSpPr>
        <dsp:cNvPr id="0" name=""/>
        <dsp:cNvSpPr/>
      </dsp:nvSpPr>
      <dsp:spPr>
        <a:xfrm>
          <a:off x="0" y="1382683"/>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Κοινωνικές Συνεταιριστικές Επιχειρήσεις (ΚοινΣΕπ)</a:t>
          </a:r>
        </a:p>
      </dsp:txBody>
      <dsp:txXfrm>
        <a:off x="0" y="1382683"/>
        <a:ext cx="4718785" cy="1382683"/>
      </dsp:txXfrm>
    </dsp:sp>
    <dsp:sp modelId="{78EDC2D8-6CE7-4D86-ACF1-A6446BDC29CB}">
      <dsp:nvSpPr>
        <dsp:cNvPr id="0" name=""/>
        <dsp:cNvSpPr/>
      </dsp:nvSpPr>
      <dsp:spPr>
        <a:xfrm>
          <a:off x="0" y="2765367"/>
          <a:ext cx="4718785"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38DC3-D7B3-463F-A980-BC13F9235285}">
      <dsp:nvSpPr>
        <dsp:cNvPr id="0" name=""/>
        <dsp:cNvSpPr/>
      </dsp:nvSpPr>
      <dsp:spPr>
        <a:xfrm>
          <a:off x="0" y="2765367"/>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err="1"/>
            <a:t>Συνετ</a:t>
          </a:r>
          <a:r>
            <a:rPr lang="en-US" sz="3100" kern="1200" dirty="0"/>
            <a:t>αιρισμοί εργαζομένων</a:t>
          </a:r>
        </a:p>
      </dsp:txBody>
      <dsp:txXfrm>
        <a:off x="0" y="2765367"/>
        <a:ext cx="4718785" cy="1382683"/>
      </dsp:txXfrm>
    </dsp:sp>
    <dsp:sp modelId="{F4E11EAF-CC29-4E4A-97C6-E7AAC698FAD8}">
      <dsp:nvSpPr>
        <dsp:cNvPr id="0" name=""/>
        <dsp:cNvSpPr/>
      </dsp:nvSpPr>
      <dsp:spPr>
        <a:xfrm>
          <a:off x="0" y="4148051"/>
          <a:ext cx="4718785"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13C84-05E8-4BAB-BE5B-502EA05BBE98}">
      <dsp:nvSpPr>
        <dsp:cNvPr id="0" name=""/>
        <dsp:cNvSpPr/>
      </dsp:nvSpPr>
      <dsp:spPr>
        <a:xfrm>
          <a:off x="0" y="4148051"/>
          <a:ext cx="4718785"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l-GR" sz="3100" kern="1200"/>
            <a:t>Άλλες μορφές ΚΑΛΟ</a:t>
          </a:r>
          <a:endParaRPr lang="en-US" sz="3100" kern="1200" dirty="0"/>
        </a:p>
      </dsp:txBody>
      <dsp:txXfrm>
        <a:off x="0" y="4148051"/>
        <a:ext cx="4718785" cy="138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7DDF2-9F5F-40DD-8BE2-C1615A51106D}">
      <dsp:nvSpPr>
        <dsp:cNvPr id="0" name=""/>
        <dsp:cNvSpPr/>
      </dsp:nvSpPr>
      <dsp:spPr>
        <a:xfrm>
          <a:off x="458241" y="475144"/>
          <a:ext cx="3939844" cy="3939844"/>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0" kern="1200" dirty="0"/>
            <a:t>1. Κοινωνικές Συνεταιριστικές Επιχειρήσεις (</a:t>
          </a:r>
          <a:r>
            <a:rPr lang="el-GR" sz="1600" b="0" kern="1200" dirty="0" err="1"/>
            <a:t>Κοιν.ΣΕ.Π</a:t>
          </a:r>
          <a:r>
            <a:rPr lang="el-GR" sz="1600" b="0" kern="1200" dirty="0"/>
            <a:t>.)</a:t>
          </a:r>
        </a:p>
      </dsp:txBody>
      <dsp:txXfrm>
        <a:off x="2473190" y="1204015"/>
        <a:ext cx="1453990" cy="1172572"/>
      </dsp:txXfrm>
    </dsp:sp>
    <dsp:sp modelId="{68722800-802E-4FA5-95BF-7F05714D32B8}">
      <dsp:nvSpPr>
        <dsp:cNvPr id="0" name=""/>
        <dsp:cNvSpPr/>
      </dsp:nvSpPr>
      <dsp:spPr>
        <a:xfrm>
          <a:off x="292205" y="641180"/>
          <a:ext cx="3939844" cy="3939844"/>
        </a:xfrm>
        <a:prstGeom prst="pie">
          <a:avLst>
            <a:gd name="adj1" fmla="val 0"/>
            <a:gd name="adj2" fmla="val 540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0" kern="1200" dirty="0"/>
            <a:t>2. Συνεταιρισμοί Εργαζομένων</a:t>
          </a:r>
        </a:p>
      </dsp:txBody>
      <dsp:txXfrm>
        <a:off x="2332481" y="2681457"/>
        <a:ext cx="1453990" cy="1172572"/>
      </dsp:txXfrm>
    </dsp:sp>
    <dsp:sp modelId="{59C601FC-DA14-46C7-8408-02685FA5CC79}">
      <dsp:nvSpPr>
        <dsp:cNvPr id="0" name=""/>
        <dsp:cNvSpPr/>
      </dsp:nvSpPr>
      <dsp:spPr>
        <a:xfrm>
          <a:off x="292205" y="641180"/>
          <a:ext cx="3939844" cy="3939844"/>
        </a:xfrm>
        <a:prstGeom prst="pie">
          <a:avLst>
            <a:gd name="adj1" fmla="val 5400000"/>
            <a:gd name="adj2" fmla="val 1080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kern="1200" dirty="0"/>
            <a:t>3. Συνεταιρισμοί Περιορισμένης Ευθύνης (ΚΟΙΣΠΕ)</a:t>
          </a:r>
        </a:p>
      </dsp:txBody>
      <dsp:txXfrm>
        <a:off x="737782" y="2681457"/>
        <a:ext cx="1453990" cy="1172572"/>
      </dsp:txXfrm>
    </dsp:sp>
    <dsp:sp modelId="{A9869004-DEF8-40AF-9578-0FFD91C4EE45}">
      <dsp:nvSpPr>
        <dsp:cNvPr id="0" name=""/>
        <dsp:cNvSpPr/>
      </dsp:nvSpPr>
      <dsp:spPr>
        <a:xfrm>
          <a:off x="292205" y="641180"/>
          <a:ext cx="3939844" cy="3939844"/>
        </a:xfrm>
        <a:prstGeom prst="pie">
          <a:avLst>
            <a:gd name="adj1" fmla="val 1080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sz="900" b="0" kern="1200" dirty="0"/>
            <a:t>4. Οποιοδήποτε άλλο μη μονοπρόσωπο νομικό πρόσωπο, εφόσον έχει αποκτήσει νομική προσωπικότητα, όπως ιδίως αγροτικοί συνεταιρισμοί του ν. </a:t>
          </a:r>
          <a:r>
            <a:rPr lang="el-GR" sz="900" b="0" kern="1200" dirty="0">
              <a:hlinkClick xmlns:r="http://schemas.openxmlformats.org/officeDocument/2006/relationships" r:id="rId1"/>
            </a:rPr>
            <a:t>4384/2016</a:t>
          </a:r>
          <a:r>
            <a:rPr lang="el-GR" sz="900" b="0" kern="1200" dirty="0"/>
            <a:t> (Α' 78), αστικοί συνεταιρισμοί του ν. </a:t>
          </a:r>
          <a:r>
            <a:rPr lang="el-GR" sz="900" b="0" kern="1200" dirty="0">
              <a:hlinkClick xmlns:r="http://schemas.openxmlformats.org/officeDocument/2006/relationships" r:id="rId2"/>
            </a:rPr>
            <a:t>1667/1986</a:t>
          </a:r>
          <a:r>
            <a:rPr lang="el-GR" sz="900" b="0" kern="1200" dirty="0"/>
            <a:t>, Αστικές Εταιρίες των άρθρων 741 </a:t>
          </a:r>
          <a:r>
            <a:rPr lang="el-GR" sz="900" b="0" kern="1200" dirty="0" err="1"/>
            <a:t>επ</a:t>
          </a:r>
          <a:r>
            <a:rPr lang="el-GR" sz="900" b="0" kern="1200" dirty="0"/>
            <a:t>. του Α. Κ. (ΑΜΚΕ) </a:t>
          </a:r>
        </a:p>
      </dsp:txBody>
      <dsp:txXfrm>
        <a:off x="737782" y="1368176"/>
        <a:ext cx="1453990" cy="1172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CB24-640D-4494-BDD2-65CC888EBB10}">
      <dsp:nvSpPr>
        <dsp:cNvPr id="0" name=""/>
        <dsp:cNvSpPr/>
      </dsp:nvSpPr>
      <dsp:spPr>
        <a:xfrm>
          <a:off x="0" y="184149"/>
          <a:ext cx="2373923" cy="1424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l-GR" sz="1200" kern="1200" dirty="0">
              <a:latin typeface="Corbel" panose="020B0503020204020204" pitchFamily="34" charset="0"/>
              <a:ea typeface="+mn-ea"/>
              <a:cs typeface="+mn-cs"/>
            </a:rPr>
            <a:t>Αναπτύσσουν δραστηριότητες συλλογικής και κοινωνικής ωφέλειας</a:t>
          </a:r>
        </a:p>
        <a:p>
          <a:pPr marL="0" lvl="0" algn="ctr" defTabSz="355600">
            <a:lnSpc>
              <a:spcPct val="90000"/>
            </a:lnSpc>
            <a:spcBef>
              <a:spcPct val="0"/>
            </a:spcBef>
            <a:spcAft>
              <a:spcPct val="35000"/>
            </a:spcAft>
            <a:buNone/>
          </a:pPr>
          <a:endParaRPr lang="el-GR" sz="900" kern="1200" dirty="0"/>
        </a:p>
      </dsp:txBody>
      <dsp:txXfrm>
        <a:off x="0" y="184149"/>
        <a:ext cx="2373923" cy="1424353"/>
      </dsp:txXfrm>
    </dsp:sp>
    <dsp:sp modelId="{397DB409-396A-4803-8291-2D09951D0429}">
      <dsp:nvSpPr>
        <dsp:cNvPr id="0" name=""/>
        <dsp:cNvSpPr/>
      </dsp:nvSpPr>
      <dsp:spPr>
        <a:xfrm>
          <a:off x="2611315" y="184149"/>
          <a:ext cx="2373923" cy="142435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Δημοκρατικό σύστημα αποφάσεων: κάθε μέλος μία ψήφος</a:t>
          </a:r>
        </a:p>
      </dsp:txBody>
      <dsp:txXfrm>
        <a:off x="2611315" y="184149"/>
        <a:ext cx="2373923" cy="1424353"/>
      </dsp:txXfrm>
    </dsp:sp>
    <dsp:sp modelId="{957D3092-AAC4-4F94-A0EF-490FB9753A3F}">
      <dsp:nvSpPr>
        <dsp:cNvPr id="0" name=""/>
        <dsp:cNvSpPr/>
      </dsp:nvSpPr>
      <dsp:spPr>
        <a:xfrm>
          <a:off x="5222630" y="184149"/>
          <a:ext cx="2373923" cy="142435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lang="el-GR" sz="1100" kern="1200" dirty="0"/>
        </a:p>
        <a:p>
          <a:pPr marL="0" lvl="0" algn="ctr" defTabSz="222250">
            <a:lnSpc>
              <a:spcPct val="90000"/>
            </a:lnSpc>
            <a:spcBef>
              <a:spcPct val="0"/>
            </a:spcBef>
            <a:spcAft>
              <a:spcPct val="35000"/>
            </a:spcAft>
            <a:buNone/>
          </a:pPr>
          <a:r>
            <a:rPr lang="el-GR" sz="1200" kern="1200" dirty="0"/>
            <a:t>Τουλάχιστον 5% διατίθεται για το σχηματισμό αποθεματικού,</a:t>
          </a:r>
          <a:br>
            <a:rPr lang="el-GR" sz="1200" kern="1200" dirty="0"/>
          </a:br>
          <a:r>
            <a:rPr lang="el-GR" sz="1200" kern="1200" dirty="0" err="1"/>
            <a:t>ii</a:t>
          </a:r>
          <a:r>
            <a:rPr lang="el-GR" sz="1200" kern="1200" dirty="0"/>
            <a:t>. 35% αποδίδεται στους εργαζόμενους του Φορέα, </a:t>
          </a:r>
          <a:br>
            <a:rPr lang="el-GR" sz="1200" kern="1200" dirty="0"/>
          </a:br>
          <a:r>
            <a:rPr lang="el-GR" sz="1200" kern="1200" dirty="0" err="1"/>
            <a:t>iii</a:t>
          </a:r>
          <a:r>
            <a:rPr lang="el-GR" sz="1200" kern="1200" dirty="0"/>
            <a:t>. το υπόλοιπο για τη δημιουργία νέων θέσεων εργασίας και τη διεύρυνση της παραγωγικής του δραστηριότητας.</a:t>
          </a:r>
        </a:p>
      </dsp:txBody>
      <dsp:txXfrm>
        <a:off x="5222630" y="184149"/>
        <a:ext cx="2373923" cy="1424353"/>
      </dsp:txXfrm>
    </dsp:sp>
    <dsp:sp modelId="{1FEBD0A4-1921-4AF5-9EE4-5A132A856A5C}">
      <dsp:nvSpPr>
        <dsp:cNvPr id="0" name=""/>
        <dsp:cNvSpPr/>
      </dsp:nvSpPr>
      <dsp:spPr>
        <a:xfrm>
          <a:off x="0" y="1845895"/>
          <a:ext cx="2373923" cy="142435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Ο ανώτατος καθαρός μισθός δεν μπορεί να υπερβαίνει περισσότερο από τρεις φορές τον κατώτατο, εκτός και αν τα 2/3 των μελών της Γενικής Συνέλευσης αποφασίσουν διαφορετικά. </a:t>
          </a:r>
        </a:p>
      </dsp:txBody>
      <dsp:txXfrm>
        <a:off x="0" y="1845895"/>
        <a:ext cx="2373923" cy="1424353"/>
      </dsp:txXfrm>
    </dsp:sp>
    <dsp:sp modelId="{03353105-48E3-4FA0-9EB1-7F0DD06E6F5C}">
      <dsp:nvSpPr>
        <dsp:cNvPr id="0" name=""/>
        <dsp:cNvSpPr/>
      </dsp:nvSpPr>
      <dsp:spPr>
        <a:xfrm>
          <a:off x="2611315" y="1845895"/>
          <a:ext cx="2373923" cy="142435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Ενδυνάμωση των οικονομικών δραστηριοτήτων του και τη μεγιστοποίηση της παραγόμενης κοινωνικής ωφέλειας μέσω της οριζόντιας και ισότιμης δικτύωσης με άλλους φορείς ΚΑΛΟ.</a:t>
          </a:r>
        </a:p>
      </dsp:txBody>
      <dsp:txXfrm>
        <a:off x="2611315" y="1845895"/>
        <a:ext cx="2373923" cy="1424353"/>
      </dsp:txXfrm>
    </dsp:sp>
    <dsp:sp modelId="{E6C5F6CB-3671-42F1-9A57-2674E2E1CCBA}">
      <dsp:nvSpPr>
        <dsp:cNvPr id="0" name=""/>
        <dsp:cNvSpPr/>
      </dsp:nvSpPr>
      <dsp:spPr>
        <a:xfrm>
          <a:off x="5222630" y="1845895"/>
          <a:ext cx="2373923" cy="142435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Διανομή κερδών μόνο σε μέλη/ εργαζόμενους ή και εργαζόμενους – όχι σε απλά μέλη </a:t>
          </a:r>
        </a:p>
      </dsp:txBody>
      <dsp:txXfrm>
        <a:off x="5222630" y="1845895"/>
        <a:ext cx="2373923" cy="1424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A5E8-7558-4808-A2A5-9B0A58F2CFA9}">
      <dsp:nvSpPr>
        <dsp:cNvPr id="0" name=""/>
        <dsp:cNvSpPr/>
      </dsp:nvSpPr>
      <dsp:spPr>
        <a:xfrm>
          <a:off x="6762" y="802371"/>
          <a:ext cx="2021370" cy="274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Κοινωνικές Συνεταιριστικές Επιχειρήσεις (</a:t>
          </a:r>
          <a:r>
            <a:rPr lang="el-GR" sz="1200" kern="1200" dirty="0" err="1"/>
            <a:t>Κοιν.Σ</a:t>
          </a:r>
          <a:r>
            <a:rPr lang="el-GR" sz="1200" kern="1200" dirty="0"/>
            <a:t>. </a:t>
          </a:r>
          <a:r>
            <a:rPr lang="el-GR" sz="1200" kern="1200" dirty="0" err="1"/>
            <a:t>Επ</a:t>
          </a:r>
          <a:r>
            <a:rPr lang="el-GR" sz="1200" kern="1200" dirty="0"/>
            <a:t>.) είναι οι αστικοί συνεταιρισμοί του ν. </a:t>
          </a:r>
          <a:r>
            <a:rPr lang="el-GR" sz="1200" kern="1200" dirty="0">
              <a:hlinkClick xmlns:r="http://schemas.openxmlformats.org/officeDocument/2006/relationships" r:id="rId1"/>
            </a:rPr>
            <a:t>1667/1986</a:t>
          </a:r>
          <a:r>
            <a:rPr lang="el-GR" sz="1200" kern="1200" dirty="0"/>
            <a:t>, που έχουν ως καταστατικό σκοπό τη συλλογική και την κοινωνική ωφέλεια και διαθέτουν εκ του νόμου </a:t>
          </a:r>
          <a:r>
            <a:rPr lang="el-GR" sz="1200" u="sng" kern="1200" dirty="0">
              <a:solidFill>
                <a:schemeClr val="tx1"/>
              </a:solidFill>
            </a:rPr>
            <a:t>εμπορική ιδιότητα</a:t>
          </a:r>
          <a:r>
            <a:rPr lang="el-GR" sz="1200" kern="1200" dirty="0">
              <a:solidFill>
                <a:schemeClr val="tx1"/>
              </a:solidFill>
            </a:rPr>
            <a:t>.</a:t>
          </a:r>
          <a:endParaRPr lang="en-US" sz="1200" kern="1200" dirty="0">
            <a:solidFill>
              <a:schemeClr val="tx1"/>
            </a:solidFill>
          </a:endParaRPr>
        </a:p>
      </dsp:txBody>
      <dsp:txXfrm>
        <a:off x="65966" y="861575"/>
        <a:ext cx="1902962" cy="2629392"/>
      </dsp:txXfrm>
    </dsp:sp>
    <dsp:sp modelId="{E8984D39-4E7E-4350-8973-1F5FC307CA99}">
      <dsp:nvSpPr>
        <dsp:cNvPr id="0" name=""/>
        <dsp:cNvSpPr/>
      </dsp:nvSpPr>
      <dsp:spPr>
        <a:xfrm>
          <a:off x="2230270" y="1925622"/>
          <a:ext cx="428530" cy="50129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30270" y="2025882"/>
        <a:ext cx="299971" cy="300779"/>
      </dsp:txXfrm>
    </dsp:sp>
    <dsp:sp modelId="{B2BC10AF-8DC7-4A34-810A-E85D20813A22}">
      <dsp:nvSpPr>
        <dsp:cNvPr id="0" name=""/>
        <dsp:cNvSpPr/>
      </dsp:nvSpPr>
      <dsp:spPr>
        <a:xfrm>
          <a:off x="2836682" y="802371"/>
          <a:ext cx="2021370" cy="274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Ο σκοπός της </a:t>
          </a:r>
          <a:r>
            <a:rPr lang="el-GR" sz="1200" b="1" kern="1200" dirty="0">
              <a:solidFill>
                <a:schemeClr val="tx1"/>
              </a:solidFill>
            </a:rPr>
            <a:t>«συλλογικής ωφέλειας»</a:t>
          </a:r>
          <a:r>
            <a:rPr lang="el-GR" sz="1200" kern="1200" dirty="0">
              <a:solidFill>
                <a:schemeClr val="tx1"/>
              </a:solidFill>
            </a:rPr>
            <a:t> </a:t>
          </a:r>
          <a:r>
            <a:rPr lang="el-GR" sz="1200" kern="1200" dirty="0"/>
            <a:t>αφορά στην από κοινού εξυπηρέτηση των αναγκών των μελών του Φορέα Κοινωνικής και Αλληλέγγυας Οικονομίας, μέσα από τη διαμόρφωση ισότιμων σχέσεων παραγωγής, τη δημιουργία θέσεων και αξιοπρεπούς </a:t>
          </a:r>
          <a:r>
            <a:rPr lang="el-GR" sz="1200" kern="1200" dirty="0" err="1"/>
            <a:t>εσταθερήςργασίας</a:t>
          </a:r>
          <a:r>
            <a:rPr lang="el-GR" sz="1200" kern="1200" dirty="0"/>
            <a:t>, τη συμφιλίωση προσωπικής, οικογενειακής και επαγγελματικής ζωής.</a:t>
          </a:r>
          <a:br>
            <a:rPr lang="el-GR" sz="1200" kern="1200" dirty="0"/>
          </a:br>
          <a:endParaRPr lang="en-US" sz="1200" kern="1200" dirty="0"/>
        </a:p>
      </dsp:txBody>
      <dsp:txXfrm>
        <a:off x="2895886" y="861575"/>
        <a:ext cx="1902962" cy="2629392"/>
      </dsp:txXfrm>
    </dsp:sp>
    <dsp:sp modelId="{273866B9-E473-4370-8366-19FE34802FAD}">
      <dsp:nvSpPr>
        <dsp:cNvPr id="0" name=""/>
        <dsp:cNvSpPr/>
      </dsp:nvSpPr>
      <dsp:spPr>
        <a:xfrm>
          <a:off x="5060189" y="1925622"/>
          <a:ext cx="428530" cy="50129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60189" y="2025882"/>
        <a:ext cx="299971" cy="300779"/>
      </dsp:txXfrm>
    </dsp:sp>
    <dsp:sp modelId="{E2AAB81D-6F0F-4FD7-9371-E1CA55114637}">
      <dsp:nvSpPr>
        <dsp:cNvPr id="0" name=""/>
        <dsp:cNvSpPr/>
      </dsp:nvSpPr>
      <dsp:spPr>
        <a:xfrm>
          <a:off x="5666601" y="802371"/>
          <a:ext cx="2021370" cy="27478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Ο σκοπός της </a:t>
          </a:r>
          <a:r>
            <a:rPr lang="el-GR" sz="1200" b="1" kern="1200" dirty="0">
              <a:solidFill>
                <a:schemeClr val="tx1"/>
              </a:solidFill>
            </a:rPr>
            <a:t>«κοινωνικής ωφέλειας»</a:t>
          </a:r>
          <a:r>
            <a:rPr lang="el-GR" sz="1200" kern="1200" dirty="0">
              <a:solidFill>
                <a:schemeClr val="tx1"/>
              </a:solidFill>
            </a:rPr>
            <a:t> </a:t>
          </a:r>
          <a:r>
            <a:rPr lang="el-GR" sz="1200" kern="1200" dirty="0"/>
            <a:t>αναφέρεται στην εξυπηρέτηση κοινωνικών αναγκών τοπικού ή ευρύτερου χαρακτήρα με την αξιοποίηση της κοινωνικής καινοτομίας, μέσα από δραστηριότητες «βιώσιμης ανάπτυξης» ή παροχής «κοινωνικών υπηρεσιών γενικού συμφέροντος» ή κοινωνικής ένταξης.</a:t>
          </a:r>
          <a:endParaRPr lang="en-US" sz="1200" kern="1200" dirty="0"/>
        </a:p>
      </dsp:txBody>
      <dsp:txXfrm>
        <a:off x="5725805" y="861575"/>
        <a:ext cx="1902962" cy="2629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22D38-A619-4533-9C44-DFB1790D992C}">
      <dsp:nvSpPr>
        <dsp:cNvPr id="0" name=""/>
        <dsp:cNvSpPr/>
      </dsp:nvSpPr>
      <dsp:spPr>
        <a:xfrm>
          <a:off x="1168" y="1404218"/>
          <a:ext cx="1796507" cy="215580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55" tIns="0" rIns="177455" bIns="330200" numCol="1" spcCol="1270" anchor="t" anchorCtr="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lang="el-GR" sz="2000" kern="1200" dirty="0"/>
            <a:t>ΚΟΙΝΣΕΠ Ένταξης</a:t>
          </a:r>
        </a:p>
        <a:p>
          <a:pPr marL="0" lvl="0" algn="l" defTabSz="577850">
            <a:lnSpc>
              <a:spcPct val="90000"/>
            </a:lnSpc>
            <a:spcBef>
              <a:spcPct val="0"/>
            </a:spcBef>
            <a:spcAft>
              <a:spcPct val="35000"/>
            </a:spcAft>
            <a:buNone/>
          </a:pPr>
          <a:endParaRPr lang="el-GR" sz="1300" kern="1200" dirty="0"/>
        </a:p>
      </dsp:txBody>
      <dsp:txXfrm>
        <a:off x="1168" y="2266542"/>
        <a:ext cx="1796507" cy="1293485"/>
      </dsp:txXfrm>
    </dsp:sp>
    <dsp:sp modelId="{9FE5AC97-6A41-447A-A994-129CF7F52420}">
      <dsp:nvSpPr>
        <dsp:cNvPr id="0" name=""/>
        <dsp:cNvSpPr/>
      </dsp:nvSpPr>
      <dsp:spPr>
        <a:xfrm>
          <a:off x="1168" y="1404218"/>
          <a:ext cx="1796507" cy="8623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455" tIns="165100" rIns="177455" bIns="165100" numCol="1" spcCol="1270" anchor="ctr" anchorCtr="0">
          <a:noAutofit/>
        </a:bodyPr>
        <a:lstStyle/>
        <a:p>
          <a:pPr marL="0" lvl="0" indent="0" algn="l" defTabSz="1689100">
            <a:lnSpc>
              <a:spcPct val="90000"/>
            </a:lnSpc>
            <a:spcBef>
              <a:spcPct val="0"/>
            </a:spcBef>
            <a:spcAft>
              <a:spcPct val="35000"/>
            </a:spcAft>
            <a:buNone/>
          </a:pPr>
          <a:r>
            <a:rPr lang="el-GR" sz="3800" kern="1200"/>
            <a:t>01</a:t>
          </a:r>
        </a:p>
      </dsp:txBody>
      <dsp:txXfrm>
        <a:off x="1168" y="1404218"/>
        <a:ext cx="1796507" cy="862323"/>
      </dsp:txXfrm>
    </dsp:sp>
    <dsp:sp modelId="{7B0E3255-ED8D-449B-8A87-B3193D099016}">
      <dsp:nvSpPr>
        <dsp:cNvPr id="0" name=""/>
        <dsp:cNvSpPr/>
      </dsp:nvSpPr>
      <dsp:spPr>
        <a:xfrm>
          <a:off x="1941396" y="1404218"/>
          <a:ext cx="1796507" cy="215580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455" tIns="0" rIns="177455" bIns="330200" numCol="1" spcCol="1270" anchor="t" anchorCtr="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lang="el-GR" sz="1800" kern="1200" dirty="0"/>
            <a:t>ΚΟΙΝΣΕΠ Συλλογικής και Κοινωνικής Ωφέλειας</a:t>
          </a:r>
        </a:p>
        <a:p>
          <a:pPr marL="0" marR="0" lvl="0" indent="0" algn="l" defTabSz="914400" eaLnBrk="1" fontAlgn="auto" latinLnBrk="0" hangingPunct="1">
            <a:lnSpc>
              <a:spcPct val="90000"/>
            </a:lnSpc>
            <a:spcBef>
              <a:spcPts val="0"/>
            </a:spcBef>
            <a:spcAft>
              <a:spcPts val="0"/>
            </a:spcAft>
            <a:buClrTx/>
            <a:buSzTx/>
            <a:buFontTx/>
            <a:buNone/>
            <a:tabLst/>
            <a:defRPr/>
          </a:pPr>
          <a:r>
            <a:rPr lang="el-GR" sz="1300" kern="1200" dirty="0"/>
            <a:t> </a:t>
          </a:r>
        </a:p>
      </dsp:txBody>
      <dsp:txXfrm>
        <a:off x="1941396" y="2266542"/>
        <a:ext cx="1796507" cy="1293485"/>
      </dsp:txXfrm>
    </dsp:sp>
    <dsp:sp modelId="{37B34C71-43CB-4BA3-9F75-B6BCBA3FF0F6}">
      <dsp:nvSpPr>
        <dsp:cNvPr id="0" name=""/>
        <dsp:cNvSpPr/>
      </dsp:nvSpPr>
      <dsp:spPr>
        <a:xfrm>
          <a:off x="1941396" y="1404218"/>
          <a:ext cx="1796507" cy="8623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7455" tIns="165100" rIns="177455" bIns="165100" numCol="1" spcCol="1270" anchor="ctr" anchorCtr="0">
          <a:noAutofit/>
        </a:bodyPr>
        <a:lstStyle/>
        <a:p>
          <a:pPr marL="0" lvl="0" indent="0" algn="l" defTabSz="1689100">
            <a:lnSpc>
              <a:spcPct val="90000"/>
            </a:lnSpc>
            <a:spcBef>
              <a:spcPct val="0"/>
            </a:spcBef>
            <a:spcAft>
              <a:spcPct val="35000"/>
            </a:spcAft>
            <a:buNone/>
          </a:pPr>
          <a:r>
            <a:rPr lang="el-GR" sz="3800" kern="1200"/>
            <a:t>02</a:t>
          </a:r>
        </a:p>
      </dsp:txBody>
      <dsp:txXfrm>
        <a:off x="1941396" y="1404218"/>
        <a:ext cx="1796507" cy="862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D9BF9-D53A-403D-B2D8-0636DD08DCC3}">
      <dsp:nvSpPr>
        <dsp:cNvPr id="0" name=""/>
        <dsp:cNvSpPr/>
      </dsp:nvSpPr>
      <dsp:spPr>
        <a:xfrm>
          <a:off x="167095" y="131219"/>
          <a:ext cx="7498962" cy="561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l-GR" sz="1100" b="1" kern="1200" dirty="0"/>
            <a:t>Κοιν.Σ. Επ. Ένταξης</a:t>
          </a:r>
          <a:endParaRPr lang="el-GR" sz="1100" kern="1200" dirty="0"/>
        </a:p>
      </dsp:txBody>
      <dsp:txXfrm>
        <a:off x="167095" y="131219"/>
        <a:ext cx="7498962" cy="374400"/>
      </dsp:txXfrm>
    </dsp:sp>
    <dsp:sp modelId="{6E13F55C-9E2F-453F-BD61-5EA5309A999D}">
      <dsp:nvSpPr>
        <dsp:cNvPr id="0" name=""/>
        <dsp:cNvSpPr/>
      </dsp:nvSpPr>
      <dsp:spPr>
        <a:xfrm>
          <a:off x="1163664" y="542450"/>
          <a:ext cx="6830580" cy="419721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endParaRPr lang="el-GR" sz="1100" kern="1200" dirty="0"/>
        </a:p>
        <a:p>
          <a:pPr marL="57150" lvl="1" indent="-57150" algn="l" defTabSz="488950">
            <a:lnSpc>
              <a:spcPct val="90000"/>
            </a:lnSpc>
            <a:spcBef>
              <a:spcPct val="0"/>
            </a:spcBef>
            <a:spcAft>
              <a:spcPct val="15000"/>
            </a:spcAft>
            <a:buChar char="•"/>
          </a:pPr>
          <a:r>
            <a:rPr lang="el-GR" sz="1100" b="1" kern="1200" dirty="0" err="1"/>
            <a:t>Κοιν.Σ.Επ</a:t>
          </a:r>
          <a:r>
            <a:rPr lang="el-GR" sz="1100" b="1" kern="1200" dirty="0"/>
            <a:t>. Ένταξης Ειδικών Ομάδων</a:t>
          </a:r>
          <a:r>
            <a:rPr lang="el-GR" sz="1100" kern="1200" dirty="0"/>
            <a:t>, οι οποίες επιδιώκουν την ένταξη στην οικονομική και κοινωνική ζωή των ατόμων που ανήκουν στις Ειδικές Ομάδες Πληθυσμού. </a:t>
          </a:r>
          <a:r>
            <a:rPr lang="el-GR" sz="1100" b="1" kern="1200" dirty="0"/>
            <a:t>Ποσοστό 50% κατ' ελάχιστον των μελών και των εργαζομένων στις επιχειρήσεις αυτές ανήκουν υποχρεωτικά σε αυτές τις κατηγορίες. </a:t>
          </a:r>
          <a:r>
            <a:rPr lang="el-GR" sz="1100" kern="1200" dirty="0"/>
            <a:t>Η συμμετοχή σε αυτές των φυσικών προσώπων που ανήκουν στις Ειδικές Ομάδες Πληθυσμού και </a:t>
          </a:r>
          <a:r>
            <a:rPr lang="el-GR" sz="1100" kern="1200" dirty="0" err="1"/>
            <a:t>προσμετρώνται</a:t>
          </a:r>
          <a:r>
            <a:rPr lang="el-GR" sz="1100" kern="1200" dirty="0"/>
            <a:t> στο παραπάνω ποσοστό πρέπει να διενεργείται για συγκεκριμένο χρονικό διάστημα, το οποίο προσδιορίζεται στο καταστατικό της </a:t>
          </a:r>
          <a:r>
            <a:rPr lang="el-GR" sz="1100" kern="1200" dirty="0" err="1"/>
            <a:t>Κοιν.Σ.Επ</a:t>
          </a:r>
          <a:r>
            <a:rPr lang="el-GR" sz="1100" kern="1200" dirty="0"/>
            <a:t>.. Αν για οποιονδήποτε λόγο σταματήσει να </a:t>
          </a:r>
          <a:r>
            <a:rPr lang="el-GR" sz="1100" kern="1200" dirty="0" err="1"/>
            <a:t>πληρούται</a:t>
          </a:r>
          <a:r>
            <a:rPr lang="el-GR" sz="1100" kern="1200" dirty="0"/>
            <a:t> το ανωτέρω ποσοστό, ο Φορέας πρέπει εντός τριών (3) μηνών να προβεί στις απαραίτητες εγγραφές μελών ή προσλήψεις εργαζομένων.</a:t>
          </a:r>
        </a:p>
        <a:p>
          <a:pPr marL="57150" lvl="1" indent="-57150" algn="l" defTabSz="488950">
            <a:lnSpc>
              <a:spcPct val="90000"/>
            </a:lnSpc>
            <a:spcBef>
              <a:spcPct val="0"/>
            </a:spcBef>
            <a:spcAft>
              <a:spcPct val="15000"/>
            </a:spcAft>
            <a:buChar char="•"/>
          </a:pPr>
          <a:endParaRPr lang="el-GR" sz="1100" kern="1200" dirty="0"/>
        </a:p>
        <a:p>
          <a:pPr marL="57150" lvl="1" indent="-57150" algn="l" defTabSz="488950">
            <a:lnSpc>
              <a:spcPct val="90000"/>
            </a:lnSpc>
            <a:spcBef>
              <a:spcPct val="0"/>
            </a:spcBef>
            <a:spcAft>
              <a:spcPct val="15000"/>
            </a:spcAft>
            <a:buChar char="•"/>
          </a:pPr>
          <a:r>
            <a:rPr lang="el-GR" sz="1100" b="1" kern="1200" dirty="0" err="1"/>
            <a:t>Κοιν.Σ</a:t>
          </a:r>
          <a:r>
            <a:rPr lang="el-GR" sz="1100" b="1" kern="1200" dirty="0"/>
            <a:t>. </a:t>
          </a:r>
          <a:r>
            <a:rPr lang="el-GR" sz="1100" b="1" kern="1200" dirty="0" err="1"/>
            <a:t>Επ</a:t>
          </a:r>
          <a:r>
            <a:rPr lang="el-GR" sz="1100" b="1" kern="1200" dirty="0"/>
            <a:t>. Ένταξης Ευάλωτων Ομάδων</a:t>
          </a:r>
          <a:r>
            <a:rPr lang="el-GR" sz="1100" kern="1200" dirty="0"/>
            <a:t>, οι οποίες επιδιώκουν την ένταξη στην οικονομική και κοινωνική ζωή, των ατόμων που ανήκουν στις Ευάλωτες Κοινωνικές Ομάδες. </a:t>
          </a:r>
          <a:r>
            <a:rPr lang="el-GR" sz="1100" b="1" kern="1200" dirty="0"/>
            <a:t>Ποσοστό 30% κατ' ελάχιστον των μελών και των εργαζομένων στις επιχειρήσεις αυτές ανήκουν υποχρεωτικά σε αυτές τις κατηγορίες</a:t>
          </a:r>
          <a:r>
            <a:rPr lang="el-GR" sz="1100" kern="1200" dirty="0"/>
            <a:t>. Η συμμετοχή σε αυτές των φυσικών προσώπων που ανήκουν στις Ευάλωτες Ομάδες Πληθυσμού και </a:t>
          </a:r>
          <a:r>
            <a:rPr lang="el-GR" sz="1100" kern="1200" dirty="0" err="1"/>
            <a:t>προσμετρώνται</a:t>
          </a:r>
          <a:r>
            <a:rPr lang="el-GR" sz="1100" kern="1200" dirty="0"/>
            <a:t> στο παραπάνω ποσοστό πρέπει να διενεργείται για συγκεκριμένο χρονικό διάστημα, το οποίο προσδιορίζεται στο καταστατικό της </a:t>
          </a:r>
          <a:r>
            <a:rPr lang="el-GR" sz="1100" kern="1200" dirty="0" err="1"/>
            <a:t>Κοιν.Σ</a:t>
          </a:r>
          <a:r>
            <a:rPr lang="el-GR" sz="1100" kern="1200" dirty="0"/>
            <a:t>. </a:t>
          </a:r>
          <a:r>
            <a:rPr lang="el-GR" sz="1100" kern="1200" dirty="0" err="1"/>
            <a:t>Επ</a:t>
          </a:r>
          <a:r>
            <a:rPr lang="el-GR" sz="1100" kern="1200" dirty="0"/>
            <a:t>.. Αν για οποιονδήποτε λόγο σταματήσει να </a:t>
          </a:r>
          <a:r>
            <a:rPr lang="el-GR" sz="1100" kern="1200" dirty="0" err="1"/>
            <a:t>πληρούται</a:t>
          </a:r>
          <a:r>
            <a:rPr lang="el-GR" sz="1100" kern="1200" dirty="0"/>
            <a:t> το ανωτέρω ποσοστό, ο Φορέας πρέπει εντός τριών (3) μηνών να προβεί στις απαραίτητες εγγραφές μελών ή προσλήψεις εργαζομένων. Άλλως μετατρέπεται σε </a:t>
          </a:r>
          <a:r>
            <a:rPr lang="el-GR" sz="1100" kern="1200" dirty="0" err="1"/>
            <a:t>Κοιν.Σ.Επ</a:t>
          </a:r>
          <a:r>
            <a:rPr lang="el-GR" sz="1100" kern="1200" dirty="0"/>
            <a:t>. Συλλογικής και Κοινωνικής Ωφέλειας</a:t>
          </a:r>
        </a:p>
        <a:p>
          <a:pPr marL="57150" lvl="1" indent="-57150" algn="l" defTabSz="488950">
            <a:lnSpc>
              <a:spcPct val="90000"/>
            </a:lnSpc>
            <a:spcBef>
              <a:spcPct val="0"/>
            </a:spcBef>
            <a:spcAft>
              <a:spcPct val="15000"/>
            </a:spcAft>
            <a:buChar char="•"/>
          </a:pPr>
          <a:endParaRPr lang="el-GR" sz="1100" kern="1200" dirty="0"/>
        </a:p>
        <a:p>
          <a:pPr marL="57150" lvl="1" indent="-57150" algn="l" defTabSz="488950">
            <a:lnSpc>
              <a:spcPct val="90000"/>
            </a:lnSpc>
            <a:spcBef>
              <a:spcPct val="0"/>
            </a:spcBef>
            <a:spcAft>
              <a:spcPct val="15000"/>
            </a:spcAft>
            <a:buChar char="•"/>
          </a:pPr>
          <a:r>
            <a:rPr lang="el-GR" sz="1100" b="1" kern="1200" dirty="0">
              <a:latin typeface="+mn-lt"/>
              <a:ea typeface="+mn-ea"/>
              <a:cs typeface="+mn-cs"/>
            </a:rPr>
            <a:t>Κοινωνικοί Συνεταιρισμοί Περιορισμένης Ευθύνης (</a:t>
          </a:r>
          <a:r>
            <a:rPr lang="el-GR" sz="1100" b="1" kern="1200" dirty="0" err="1">
              <a:latin typeface="+mn-lt"/>
              <a:ea typeface="+mn-ea"/>
              <a:cs typeface="+mn-cs"/>
            </a:rPr>
            <a:t>Κοι.Σ.Π.Ε</a:t>
          </a:r>
          <a:r>
            <a:rPr lang="el-GR" sz="1100" b="1" kern="1200" dirty="0">
              <a:latin typeface="+mn-lt"/>
              <a:ea typeface="+mn-ea"/>
              <a:cs typeface="+mn-cs"/>
            </a:rPr>
            <a:t>.) </a:t>
          </a:r>
          <a:r>
            <a:rPr lang="el-GR" sz="1100" kern="1200" dirty="0">
              <a:latin typeface="+mn-lt"/>
              <a:ea typeface="+mn-ea"/>
              <a:cs typeface="+mn-cs"/>
            </a:rPr>
            <a:t>του άρθρου 12 του ν. 2716/1999, θεωρούνται αυτοδικαίως Κοινωνικές Συνεταιριστικές Επιχειρήσεις Ένταξης.</a:t>
          </a:r>
          <a:endParaRPr lang="el-GR" sz="1100" kern="1200" dirty="0"/>
        </a:p>
      </dsp:txBody>
      <dsp:txXfrm>
        <a:off x="1286596" y="665382"/>
        <a:ext cx="6584716" cy="39513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D9BF9-D53A-403D-B2D8-0636DD08DCC3}">
      <dsp:nvSpPr>
        <dsp:cNvPr id="0" name=""/>
        <dsp:cNvSpPr/>
      </dsp:nvSpPr>
      <dsp:spPr>
        <a:xfrm>
          <a:off x="0" y="218097"/>
          <a:ext cx="7530547" cy="3887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l-GR" sz="900" b="1" kern="1200" dirty="0"/>
            <a:t>Κοιν.Σ. Επ. Συλλογικής και Κοινωνικής Ωφέλειας </a:t>
          </a:r>
          <a:endParaRPr lang="el-GR" sz="900" kern="1200" dirty="0"/>
        </a:p>
      </dsp:txBody>
      <dsp:txXfrm>
        <a:off x="0" y="218097"/>
        <a:ext cx="7530547" cy="259200"/>
      </dsp:txXfrm>
    </dsp:sp>
    <dsp:sp modelId="{6E13F55C-9E2F-453F-BD61-5EA5309A999D}">
      <dsp:nvSpPr>
        <dsp:cNvPr id="0" name=""/>
        <dsp:cNvSpPr/>
      </dsp:nvSpPr>
      <dsp:spPr>
        <a:xfrm>
          <a:off x="1542401" y="477297"/>
          <a:ext cx="7530547" cy="44064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l-GR" sz="900" b="0" kern="1200" dirty="0">
              <a:latin typeface="+mn-lt"/>
              <a:ea typeface="+mn-ea"/>
              <a:cs typeface="+mn-cs"/>
            </a:rPr>
            <a:t>Αναπτύσσουν δραστηριότητες «βιώσιμης ανάπτυξης», ή και παρέχουν «κοινωνικές υπηρεσίες γενικού ενδιαφέροντος». </a:t>
          </a:r>
          <a:endParaRPr lang="el-GR" sz="900" kern="1200" dirty="0"/>
        </a:p>
        <a:p>
          <a:pPr marL="57150" lvl="1" indent="-57150" algn="l" defTabSz="400050">
            <a:lnSpc>
              <a:spcPct val="90000"/>
            </a:lnSpc>
            <a:spcBef>
              <a:spcPct val="0"/>
            </a:spcBef>
            <a:spcAft>
              <a:spcPct val="15000"/>
            </a:spcAft>
            <a:buNone/>
          </a:pPr>
          <a:endParaRPr lang="el-GR" sz="900" kern="1200" dirty="0"/>
        </a:p>
        <a:p>
          <a:pPr marL="57150" lvl="1" indent="-57150" algn="l" defTabSz="400050">
            <a:lnSpc>
              <a:spcPct val="90000"/>
            </a:lnSpc>
            <a:spcBef>
              <a:spcPct val="0"/>
            </a:spcBef>
            <a:spcAft>
              <a:spcPct val="15000"/>
            </a:spcAft>
            <a:buNone/>
          </a:pPr>
          <a:r>
            <a:rPr lang="el-GR" sz="900" kern="1200" cap="none" spc="0" dirty="0">
              <a:solidFill>
                <a:schemeClr val="tx1"/>
              </a:solidFill>
              <a:highlight>
                <a:srgbClr val="C0C0C0"/>
              </a:highlight>
            </a:rPr>
            <a:t>Βιώσιμη ανάπτυξη: </a:t>
          </a:r>
          <a:r>
            <a:rPr lang="el-GR" sz="900" kern="1200" cap="none" spc="0" dirty="0">
              <a:solidFill>
                <a:schemeClr val="tx1"/>
              </a:solidFill>
            </a:rPr>
            <a:t>οικονομικές δραστηριότητες, εμπορικές ή ανταλλακτικές, που προωθούν την αειφορία του περιβάλλοντος, την κοινωνική και οικονομική ισότητα, καθώς και την ισότητα των φύλων, προστατεύουν και αναπτύσσουν τα κοινά αγαθά και προ-ωθούν τη διαγενεακή και πολυπολιτισμική συμφιλίωση, δίνοντας έμφαση στις ιδιαιτερότητες των τοπικών κοινωνιών. </a:t>
          </a:r>
          <a:endParaRPr lang="el-GR" sz="900" kern="1200" dirty="0"/>
        </a:p>
        <a:p>
          <a:pPr marL="57150" lvl="1" indent="-57150" algn="l" defTabSz="400050">
            <a:lnSpc>
              <a:spcPct val="90000"/>
            </a:lnSpc>
            <a:spcBef>
              <a:spcPct val="0"/>
            </a:spcBef>
            <a:spcAft>
              <a:spcPct val="15000"/>
            </a:spcAft>
            <a:buNone/>
          </a:pPr>
          <a:r>
            <a:rPr lang="el-GR" sz="900" kern="1200" cap="none" spc="0" dirty="0">
              <a:solidFill>
                <a:schemeClr val="tx1"/>
              </a:solidFill>
            </a:rPr>
            <a:t>   α. Την προστασία και αποκατάσταση του φυσικού περιβάλλοντος και της βιοποικιλότητας.</a:t>
          </a:r>
          <a:br>
            <a:rPr lang="el-GR" sz="900" kern="1200" cap="none" spc="0" dirty="0">
              <a:solidFill>
                <a:schemeClr val="tx1"/>
              </a:solidFill>
            </a:rPr>
          </a:br>
          <a:r>
            <a:rPr lang="el-GR" sz="900" kern="1200" cap="none" spc="0" dirty="0">
              <a:solidFill>
                <a:schemeClr val="tx1"/>
              </a:solidFill>
            </a:rPr>
            <a:t>β. Την αειφόρο γεωργία και κτηνοτροφία, η οποία δίνει έμφαση στη διατήρηση και διάδοση απειλούμενων τοπικών παραδοσιακών ποικιλιών ή «φυλών» και στην αποτροπή διείσδυσης γενετικά τροποποιημένων οργανισμών.</a:t>
          </a:r>
          <a:br>
            <a:rPr lang="el-GR" sz="900" kern="1200" cap="none" spc="0" dirty="0">
              <a:solidFill>
                <a:schemeClr val="tx1"/>
              </a:solidFill>
            </a:rPr>
          </a:br>
          <a:r>
            <a:rPr lang="el-GR" sz="900" kern="1200" cap="none" spc="0" dirty="0">
              <a:solidFill>
                <a:schemeClr val="tx1"/>
              </a:solidFill>
            </a:rPr>
            <a:t>γ. Την τοπικά και περιφερειακά υποστηριζόμενη γεωργία ή κτηνοτροφία, που συμβάλλει στην ανάπτυξη απευθείας εμπορικών σχέσεων μεταξύ παραγωγών και καταναλωτών και ενισχύει την προσβασιμότητα σε είδη πρώτης ανάγκης, ιδίως των ασθενέστερων οικονομικά ομάδων του πληθυσμού, μέσα από την απευθείας διάθεσή τους.</a:t>
          </a:r>
          <a:br>
            <a:rPr lang="el-GR" sz="900" kern="1200" cap="none" spc="0" dirty="0">
              <a:solidFill>
                <a:schemeClr val="tx1"/>
              </a:solidFill>
            </a:rPr>
          </a:br>
          <a:r>
            <a:rPr lang="el-GR" sz="900" kern="1200" cap="none" spc="0" dirty="0">
              <a:solidFill>
                <a:schemeClr val="tx1"/>
              </a:solidFill>
            </a:rPr>
            <a:t>δ. Το δίκαιο και αλληλέγγυο εμπόριο. Ως δίκαιο και αλληλέγγυο εμπόριο ορίζεται η βασισμένη στο διάλογο, τη διαφάνεια και τον αλληλοσεβασμό εμπορική σύμπραξη, που επιδιώκει μεγαλύτερη ισοτιμία στο διεθνές και εγχώριο εμπόριο. Συνεισφέρει στη βιώσιμη ανάπτυξη, προσφέροντας καλύτερους όρους εμπορίας των προϊόντων και διασφαλίζοντας τα δικαιώματα των περιθωριοποιημένων παραγωγών και εργαζομένων.</a:t>
          </a:r>
          <a:endParaRPr lang="el-GR" sz="900" kern="1200" dirty="0"/>
        </a:p>
        <a:p>
          <a:pPr marL="57150" lvl="1" indent="-57150" algn="l" defTabSz="400050">
            <a:lnSpc>
              <a:spcPct val="90000"/>
            </a:lnSpc>
            <a:spcBef>
              <a:spcPct val="0"/>
            </a:spcBef>
            <a:spcAft>
              <a:spcPct val="15000"/>
            </a:spcAft>
            <a:buNone/>
          </a:pPr>
          <a:r>
            <a:rPr lang="el-GR" sz="900" kern="1200" cap="none" spc="0" dirty="0">
              <a:solidFill>
                <a:schemeClr val="tx1"/>
              </a:solidFill>
            </a:rPr>
            <a:t>  Την παραγωγή ενέργειας από ανανεώσιμες πηγές σε μικρή κλίμακα και την ανάπτυξη τεχνολογίας που μειώνει την κατανάλωση ενέργειας.</a:t>
          </a:r>
          <a:br>
            <a:rPr lang="el-GR" sz="900" kern="1200" cap="none" spc="0" dirty="0">
              <a:solidFill>
                <a:schemeClr val="tx1"/>
              </a:solidFill>
            </a:rPr>
          </a:br>
          <a:r>
            <a:rPr lang="el-GR" sz="900" kern="1200" cap="none" spc="0" dirty="0" err="1">
              <a:solidFill>
                <a:schemeClr val="tx1"/>
              </a:solidFill>
            </a:rPr>
            <a:t>στ</a:t>
          </a:r>
          <a:r>
            <a:rPr lang="el-GR" sz="900" kern="1200" cap="none" spc="0" dirty="0">
              <a:solidFill>
                <a:schemeClr val="tx1"/>
              </a:solidFill>
            </a:rPr>
            <a:t>. Τη μείωση της παραγωγής αποβλήτων και απορριμμάτων σε τοπικό επίπεδο, με συμμετοχή των πολιτών, μέσα από την επαναχρησιμοποίηση, αξιοποίηση, ανακύκλωση των αποβλήτων ή μέσα από τον επανασχεδιασμό του τρόπου παραγωγής και διανομής των προϊόντων.</a:t>
          </a:r>
          <a:br>
            <a:rPr lang="el-GR" sz="900" kern="1200" cap="none" spc="0" dirty="0">
              <a:solidFill>
                <a:schemeClr val="tx1"/>
              </a:solidFill>
            </a:rPr>
          </a:br>
          <a:r>
            <a:rPr lang="el-GR" sz="900" kern="1200" cap="none" spc="0" dirty="0">
              <a:solidFill>
                <a:schemeClr val="tx1"/>
              </a:solidFill>
            </a:rPr>
            <a:t>ζ. Την κατασκευή και συντήρηση υποδομών και ενέργειας σε δημοκρατική συνεργασία με τις τοπικές κοινωνίες.</a:t>
          </a:r>
          <a:br>
            <a:rPr lang="el-GR" sz="900" kern="1200" cap="none" spc="0" dirty="0">
              <a:solidFill>
                <a:schemeClr val="tx1"/>
              </a:solidFill>
            </a:rPr>
          </a:br>
          <a:r>
            <a:rPr lang="el-GR" sz="900" kern="1200" cap="none" spc="0" dirty="0">
              <a:solidFill>
                <a:schemeClr val="tx1"/>
              </a:solidFill>
            </a:rPr>
            <a:t>η. Την ανάπτυξη δεξιοτήτων και μεταφορά τεχνογνωσίας.</a:t>
          </a:r>
          <a:br>
            <a:rPr lang="el-GR" sz="900" kern="1200" cap="none" spc="0" dirty="0">
              <a:solidFill>
                <a:schemeClr val="tx1"/>
              </a:solidFill>
            </a:rPr>
          </a:br>
          <a:r>
            <a:rPr lang="el-GR" sz="900" kern="1200" cap="none" spc="0" dirty="0">
              <a:solidFill>
                <a:schemeClr val="tx1"/>
              </a:solidFill>
            </a:rPr>
            <a:t>θ. Τον εναλλακτικό, θεματικό και ήπιο τουρισμό. </a:t>
          </a:r>
          <a:br>
            <a:rPr lang="el-GR" sz="900" kern="1200" cap="none" spc="0" dirty="0">
              <a:solidFill>
                <a:schemeClr val="tx1"/>
              </a:solidFill>
            </a:rPr>
          </a:br>
          <a:r>
            <a:rPr lang="el-GR" sz="900" kern="1200" cap="none" spc="0" dirty="0">
              <a:solidFill>
                <a:schemeClr val="tx1"/>
              </a:solidFill>
            </a:rPr>
            <a:t>ι. Το σχεδιασμό και τη διάθεση καινοτόμων και ελεύθερων ψηφιακών προϊόντων και υπηρεσιών ή κάθε μορφή τεχνολογίας που προωθεί την ομότιμη και βασισμένη στα κοινά παραγωγή.</a:t>
          </a:r>
          <a:br>
            <a:rPr lang="el-GR" sz="900" kern="1200" cap="none" spc="0" dirty="0">
              <a:solidFill>
                <a:schemeClr val="tx1"/>
              </a:solidFill>
            </a:rPr>
          </a:br>
          <a:r>
            <a:rPr lang="el-GR" sz="900" kern="1200" cap="none" spc="0" dirty="0" err="1">
              <a:solidFill>
                <a:schemeClr val="tx1"/>
              </a:solidFill>
            </a:rPr>
            <a:t>ια</a:t>
          </a:r>
          <a:r>
            <a:rPr lang="el-GR" sz="900" kern="1200" cap="none" spc="0" dirty="0">
              <a:solidFill>
                <a:schemeClr val="tx1"/>
              </a:solidFill>
            </a:rPr>
            <a:t>. Την παραγωγή, τη μεταποίηση, την προώθηση ή τη διατήρηση της παραγωγικής ή πολιτιστικής κληρονομιάς κάθε τόπου.</a:t>
          </a:r>
          <a:br>
            <a:rPr lang="el-GR" sz="900" kern="1200" cap="none" spc="0" dirty="0">
              <a:solidFill>
                <a:schemeClr val="tx1"/>
              </a:solidFill>
            </a:rPr>
          </a:br>
          <a:r>
            <a:rPr lang="el-GR" sz="900" kern="1200" cap="none" spc="0" dirty="0" err="1">
              <a:solidFill>
                <a:schemeClr val="tx1"/>
              </a:solidFill>
            </a:rPr>
            <a:t>ιβ</a:t>
          </a:r>
          <a:r>
            <a:rPr lang="el-GR" sz="900" kern="1200" cap="none" spc="0" dirty="0">
              <a:solidFill>
                <a:schemeClr val="tx1"/>
              </a:solidFill>
            </a:rPr>
            <a:t>. Την παραγωγή και προώθηση της ανεξάρτητης πολιτισμικής δημιουργίας.</a:t>
          </a:r>
          <a:br>
            <a:rPr lang="el-GR" sz="900" kern="1200" cap="none" spc="0" dirty="0">
              <a:solidFill>
                <a:schemeClr val="tx1"/>
              </a:solidFill>
            </a:rPr>
          </a:br>
          <a:r>
            <a:rPr lang="el-GR" sz="900" kern="1200" cap="none" spc="0" dirty="0" err="1">
              <a:solidFill>
                <a:schemeClr val="tx1"/>
              </a:solidFill>
            </a:rPr>
            <a:t>ιγ</a:t>
          </a:r>
          <a:r>
            <a:rPr lang="el-GR" sz="900" kern="1200" cap="none" spc="0" dirty="0">
              <a:solidFill>
                <a:schemeClr val="tx1"/>
              </a:solidFill>
            </a:rPr>
            <a:t>. Την περιβαλλοντική αναβάθμιση των οικισμών και του κτιριακού αποθέματος.</a:t>
          </a:r>
          <a:br>
            <a:rPr lang="el-GR" sz="900" kern="1200" cap="none" spc="0" dirty="0">
              <a:solidFill>
                <a:schemeClr val="tx1"/>
              </a:solidFill>
            </a:rPr>
          </a:br>
          <a:r>
            <a:rPr lang="el-GR" sz="900" kern="1200" cap="none" spc="0" dirty="0" err="1">
              <a:solidFill>
                <a:schemeClr val="tx1"/>
              </a:solidFill>
            </a:rPr>
            <a:t>ιδ.Τη</a:t>
          </a:r>
          <a:r>
            <a:rPr lang="el-GR" sz="900" kern="1200" cap="none" spc="0" dirty="0">
              <a:solidFill>
                <a:schemeClr val="tx1"/>
              </a:solidFill>
            </a:rPr>
            <a:t> διαχείριση ακίνητης περιουσίας με κοινωνικά και περιβαλλοντικά κριτήρια.</a:t>
          </a:r>
          <a:endParaRPr lang="el-GR" sz="900" kern="1200" dirty="0"/>
        </a:p>
        <a:p>
          <a:pPr marL="57150" lvl="1" indent="-57150" algn="l" defTabSz="400050">
            <a:lnSpc>
              <a:spcPct val="90000"/>
            </a:lnSpc>
            <a:spcBef>
              <a:spcPct val="0"/>
            </a:spcBef>
            <a:spcAft>
              <a:spcPct val="15000"/>
            </a:spcAft>
            <a:buChar char="•"/>
          </a:pPr>
          <a:endParaRPr lang="el-GR" sz="900" kern="1200" cap="none" spc="0" dirty="0">
            <a:solidFill>
              <a:schemeClr val="tx1"/>
            </a:solidFill>
          </a:endParaRPr>
        </a:p>
        <a:p>
          <a:pPr marL="57150" lvl="1" indent="-57150" algn="l" defTabSz="400050">
            <a:lnSpc>
              <a:spcPct val="90000"/>
            </a:lnSpc>
            <a:spcBef>
              <a:spcPct val="0"/>
            </a:spcBef>
            <a:spcAft>
              <a:spcPct val="15000"/>
            </a:spcAft>
            <a:buNone/>
          </a:pPr>
          <a:r>
            <a:rPr lang="el-GR" sz="900" kern="1200" cap="none" spc="0" dirty="0">
              <a:solidFill>
                <a:schemeClr val="tx1"/>
              </a:solidFill>
              <a:highlight>
                <a:srgbClr val="C0C0C0"/>
              </a:highlight>
            </a:rPr>
            <a:t>Κοινωνικές υπηρεσίες γενικού ενδιαφέροντος</a:t>
          </a:r>
          <a:r>
            <a:rPr lang="el-GR" sz="900" kern="1200" cap="none" spc="0" dirty="0">
              <a:solidFill>
                <a:schemeClr val="tx1"/>
              </a:solidFill>
            </a:rPr>
            <a:t>: υπηρεσίες που είναι προσβάσιμες σε όλους, προάγουν την ποιότητα ζωής και παρέχουν κοινωνική προστασία σε ομάδες όπως ηλικιωμένοι, βρέφη, παιδιά, άτομα με αναπηρία και χρόνιες παθήσεις και περιλαμβάνουν την εκπαίδευση, την υγεία, την κοινωνική στέγαση, την κοινωνική σίτιση, την παιδική φροντίδα, τη μακροχρόνια φροντίδα και τις υπηρεσίες κοινωνικής αρωγής, χωρίς, ωστόσο, να υποκαθιστούν τις γενικές υποχρεώσεις του κράτους στην άσκηση της κοινωνικής πολιτικής.</a:t>
          </a:r>
        </a:p>
      </dsp:txBody>
      <dsp:txXfrm>
        <a:off x="1671460" y="606356"/>
        <a:ext cx="7272429" cy="4148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D0AC9-635D-496F-9D6F-F328A1A2FD36}" type="datetimeFigureOut">
              <a:rPr lang="el-GR" smtClean="0"/>
              <a:t>23/3/2026</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34599-C365-4806-8093-8D61C18D52B1}" type="slidenum">
              <a:rPr lang="el-GR" smtClean="0"/>
              <a:t>‹#›</a:t>
            </a:fld>
            <a:endParaRPr lang="el-GR"/>
          </a:p>
        </p:txBody>
      </p:sp>
    </p:spTree>
    <p:extLst>
      <p:ext uri="{BB962C8B-B14F-4D97-AF65-F5344CB8AC3E}">
        <p14:creationId xmlns:p14="http://schemas.microsoft.com/office/powerpoint/2010/main" val="25160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7</a:t>
            </a:fld>
            <a:endParaRPr lang="el-GR"/>
          </a:p>
        </p:txBody>
      </p:sp>
    </p:spTree>
    <p:extLst>
      <p:ext uri="{BB962C8B-B14F-4D97-AF65-F5344CB8AC3E}">
        <p14:creationId xmlns:p14="http://schemas.microsoft.com/office/powerpoint/2010/main" val="976370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F24C-A7E4-4A2C-8A21-7C17B35DC36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1EB5E71-085E-AAAB-EE4D-02F63BC4E6F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B862BE6-4F70-1244-1F13-DB19999115E8}"/>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9475E980-9892-CCCE-4C92-32FFB744DDF8}"/>
              </a:ext>
            </a:extLst>
          </p:cNvPr>
          <p:cNvSpPr>
            <a:spLocks noGrp="1"/>
          </p:cNvSpPr>
          <p:nvPr>
            <p:ph type="sldNum" sz="quarter" idx="5"/>
          </p:nvPr>
        </p:nvSpPr>
        <p:spPr/>
        <p:txBody>
          <a:bodyPr/>
          <a:lstStyle/>
          <a:p>
            <a:fld id="{CAC34599-C365-4806-8093-8D61C18D52B1}" type="slidenum">
              <a:rPr lang="el-GR" smtClean="0"/>
              <a:t>67</a:t>
            </a:fld>
            <a:endParaRPr lang="el-GR"/>
          </a:p>
        </p:txBody>
      </p:sp>
    </p:spTree>
    <p:extLst>
      <p:ext uri="{BB962C8B-B14F-4D97-AF65-F5344CB8AC3E}">
        <p14:creationId xmlns:p14="http://schemas.microsoft.com/office/powerpoint/2010/main" val="159905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70</a:t>
            </a:fld>
            <a:endParaRPr lang="el-GR"/>
          </a:p>
        </p:txBody>
      </p:sp>
    </p:spTree>
    <p:extLst>
      <p:ext uri="{BB962C8B-B14F-4D97-AF65-F5344CB8AC3E}">
        <p14:creationId xmlns:p14="http://schemas.microsoft.com/office/powerpoint/2010/main" val="474070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72</a:t>
            </a:fld>
            <a:endParaRPr lang="el-GR"/>
          </a:p>
        </p:txBody>
      </p:sp>
    </p:spTree>
    <p:extLst>
      <p:ext uri="{BB962C8B-B14F-4D97-AF65-F5344CB8AC3E}">
        <p14:creationId xmlns:p14="http://schemas.microsoft.com/office/powerpoint/2010/main" val="375916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76</a:t>
            </a:fld>
            <a:endParaRPr lang="el-GR"/>
          </a:p>
        </p:txBody>
      </p:sp>
    </p:spTree>
    <p:extLst>
      <p:ext uri="{BB962C8B-B14F-4D97-AF65-F5344CB8AC3E}">
        <p14:creationId xmlns:p14="http://schemas.microsoft.com/office/powerpoint/2010/main" val="333609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10</a:t>
            </a:fld>
            <a:endParaRPr lang="el-GR"/>
          </a:p>
        </p:txBody>
      </p:sp>
    </p:spTree>
    <p:extLst>
      <p:ext uri="{BB962C8B-B14F-4D97-AF65-F5344CB8AC3E}">
        <p14:creationId xmlns:p14="http://schemas.microsoft.com/office/powerpoint/2010/main" val="380321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2CB7-9291-D5F1-DBBC-40C2AE8E753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7F8BBD7-5C0C-29AB-1298-871D5209A27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78CD78E-1CAA-9066-5B0D-621742CB068F}"/>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7E41DC09-F545-0435-1468-284BD7DC250B}"/>
              </a:ext>
            </a:extLst>
          </p:cNvPr>
          <p:cNvSpPr>
            <a:spLocks noGrp="1"/>
          </p:cNvSpPr>
          <p:nvPr>
            <p:ph type="sldNum" sz="quarter" idx="5"/>
          </p:nvPr>
        </p:nvSpPr>
        <p:spPr/>
        <p:txBody>
          <a:bodyPr/>
          <a:lstStyle/>
          <a:p>
            <a:fld id="{CAC34599-C365-4806-8093-8D61C18D52B1}" type="slidenum">
              <a:rPr lang="el-GR" smtClean="0"/>
              <a:t>12</a:t>
            </a:fld>
            <a:endParaRPr lang="el-GR"/>
          </a:p>
        </p:txBody>
      </p:sp>
    </p:spTree>
    <p:extLst>
      <p:ext uri="{BB962C8B-B14F-4D97-AF65-F5344CB8AC3E}">
        <p14:creationId xmlns:p14="http://schemas.microsoft.com/office/powerpoint/2010/main" val="192237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622D-C64F-9619-96B3-50707B039B3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E1BC3E0-B80F-520D-A95D-4B2E0D43CB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47DA0B8-55F3-FAC9-4FBB-EC31F7DDE333}"/>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8A54F2E-70A6-4109-0E7D-234EBCF09082}"/>
              </a:ext>
            </a:extLst>
          </p:cNvPr>
          <p:cNvSpPr>
            <a:spLocks noGrp="1"/>
          </p:cNvSpPr>
          <p:nvPr>
            <p:ph type="sldNum" sz="quarter" idx="5"/>
          </p:nvPr>
        </p:nvSpPr>
        <p:spPr/>
        <p:txBody>
          <a:bodyPr/>
          <a:lstStyle/>
          <a:p>
            <a:fld id="{CAC34599-C365-4806-8093-8D61C18D52B1}" type="slidenum">
              <a:rPr lang="el-GR" smtClean="0"/>
              <a:t>14</a:t>
            </a:fld>
            <a:endParaRPr lang="el-GR"/>
          </a:p>
        </p:txBody>
      </p:sp>
    </p:spTree>
    <p:extLst>
      <p:ext uri="{BB962C8B-B14F-4D97-AF65-F5344CB8AC3E}">
        <p14:creationId xmlns:p14="http://schemas.microsoft.com/office/powerpoint/2010/main" val="270300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DFA1-E4A1-02D8-0637-CF22B313DC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5A256CB-6C7E-D1EC-0C4B-2CF0BB85353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79FEA3F-6997-C918-44A6-F83BA6A81D6D}"/>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0129F1BF-3952-60F2-8A86-A857824291D8}"/>
              </a:ext>
            </a:extLst>
          </p:cNvPr>
          <p:cNvSpPr>
            <a:spLocks noGrp="1"/>
          </p:cNvSpPr>
          <p:nvPr>
            <p:ph type="sldNum" sz="quarter" idx="5"/>
          </p:nvPr>
        </p:nvSpPr>
        <p:spPr/>
        <p:txBody>
          <a:bodyPr/>
          <a:lstStyle/>
          <a:p>
            <a:fld id="{CAC34599-C365-4806-8093-8D61C18D52B1}" type="slidenum">
              <a:rPr lang="el-GR" smtClean="0"/>
              <a:t>15</a:t>
            </a:fld>
            <a:endParaRPr lang="el-GR"/>
          </a:p>
        </p:txBody>
      </p:sp>
    </p:spTree>
    <p:extLst>
      <p:ext uri="{BB962C8B-B14F-4D97-AF65-F5344CB8AC3E}">
        <p14:creationId xmlns:p14="http://schemas.microsoft.com/office/powerpoint/2010/main" val="318430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6306-AC2A-97ED-DBBF-0BCAA326CB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6E7DC6-4972-C9C2-8715-BE88DE27162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3FFBB1C-E72A-82CA-A9CB-1497E6929397}"/>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4C0D834B-C021-23C1-5B0A-C76110885261}"/>
              </a:ext>
            </a:extLst>
          </p:cNvPr>
          <p:cNvSpPr>
            <a:spLocks noGrp="1"/>
          </p:cNvSpPr>
          <p:nvPr>
            <p:ph type="sldNum" sz="quarter" idx="5"/>
          </p:nvPr>
        </p:nvSpPr>
        <p:spPr/>
        <p:txBody>
          <a:bodyPr/>
          <a:lstStyle/>
          <a:p>
            <a:fld id="{CAC34599-C365-4806-8093-8D61C18D52B1}" type="slidenum">
              <a:rPr lang="el-GR" smtClean="0"/>
              <a:t>16</a:t>
            </a:fld>
            <a:endParaRPr lang="el-GR"/>
          </a:p>
        </p:txBody>
      </p:sp>
    </p:spTree>
    <p:extLst>
      <p:ext uri="{BB962C8B-B14F-4D97-AF65-F5344CB8AC3E}">
        <p14:creationId xmlns:p14="http://schemas.microsoft.com/office/powerpoint/2010/main" val="289205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22</a:t>
            </a:fld>
            <a:endParaRPr lang="el-GR"/>
          </a:p>
        </p:txBody>
      </p:sp>
    </p:spTree>
    <p:extLst>
      <p:ext uri="{BB962C8B-B14F-4D97-AF65-F5344CB8AC3E}">
        <p14:creationId xmlns:p14="http://schemas.microsoft.com/office/powerpoint/2010/main" val="55761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50</a:t>
            </a:fld>
            <a:endParaRPr lang="el-GR"/>
          </a:p>
        </p:txBody>
      </p:sp>
    </p:spTree>
    <p:extLst>
      <p:ext uri="{BB962C8B-B14F-4D97-AF65-F5344CB8AC3E}">
        <p14:creationId xmlns:p14="http://schemas.microsoft.com/office/powerpoint/2010/main" val="88643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AC34599-C365-4806-8093-8D61C18D52B1}" type="slidenum">
              <a:rPr lang="el-GR" smtClean="0"/>
              <a:t>65</a:t>
            </a:fld>
            <a:endParaRPr lang="el-GR"/>
          </a:p>
        </p:txBody>
      </p:sp>
    </p:spTree>
    <p:extLst>
      <p:ext uri="{BB962C8B-B14F-4D97-AF65-F5344CB8AC3E}">
        <p14:creationId xmlns:p14="http://schemas.microsoft.com/office/powerpoint/2010/main" val="94823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kalo.gov.g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taxheaven.gr/laws/law/index/law/296" TargetMode="External"/><Relationship Id="rId2" Type="http://schemas.openxmlformats.org/officeDocument/2006/relationships/hyperlink" Target="https://www.taxheaven.gr/laws/law/index/law/29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2.jpeg"/><Relationship Id="rId7" Type="http://schemas.openxmlformats.org/officeDocument/2006/relationships/diagramColors" Target="../diagrams/colors1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ocialobservatory.crete.gov.gr/erevna-gia-tin-koinoniki-allilengya-oikonomia-k-al-o-stin-perifereia-kritis-2023/"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ocialobservatory.crete.gov.gr/erevna-gia-tin-koinoniki-allilengya-oikonomia-k-al-o-stin-perifereia-kritis-2023/"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ocialobservatory.crete.gov.gr/erevna-gia-tin-koinoniki-allilengya-oikonomia-k-al-o-stin-perifereia-kritis-2023/"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ocialobservatory.crete.gov.gr/erevna-gia-tin-koinoniki-allilengya-oikonomia-k-al-o-stin-perifereia-kritis-202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ocialobservatory.crete.gov.gr/erevna-gia-tin-koinoniki-allilengya-oikonomia-k-al-o-stin-perifereia-kritis-2023/"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rhgn628h7gI"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ifestio-anemotias.com/viomatiko-ergastirio-plekontas-xero/"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8" Type="http://schemas.openxmlformats.org/officeDocument/2006/relationships/hyperlink" Target="https://onfoot.gr/" TargetMode="External"/><Relationship Id="rId13" Type="http://schemas.openxmlformats.org/officeDocument/2006/relationships/hyperlink" Target="https://orionapnus.gr/" TargetMode="External"/><Relationship Id="rId3" Type="http://schemas.openxmlformats.org/officeDocument/2006/relationships/hyperlink" Target="https://agroid.gr/index.html" TargetMode="External"/><Relationship Id="rId7" Type="http://schemas.openxmlformats.org/officeDocument/2006/relationships/hyperlink" Target="https://ecowave.gr/" TargetMode="External"/><Relationship Id="rId12" Type="http://schemas.openxmlformats.org/officeDocument/2006/relationships/hyperlink" Target="https://socialeconomy-crete.gr/foreis/terra-verde-koin-s-ep/" TargetMode="External"/><Relationship Id="rId2" Type="http://schemas.openxmlformats.org/officeDocument/2006/relationships/hyperlink" Target="https://socialeconomy-crete.gr/foreis/melitakes-koin-s-ep/" TargetMode="External"/><Relationship Id="rId1" Type="http://schemas.openxmlformats.org/officeDocument/2006/relationships/slideLayout" Target="../slideLayouts/slideLayout2.xml"/><Relationship Id="rId6" Type="http://schemas.openxmlformats.org/officeDocument/2006/relationships/hyperlink" Target="https://www.cretehinterland.gr/" TargetMode="External"/><Relationship Id="rId11" Type="http://schemas.openxmlformats.org/officeDocument/2006/relationships/hyperlink" Target="https://eptastiktos.gr/" TargetMode="External"/><Relationship Id="rId5" Type="http://schemas.openxmlformats.org/officeDocument/2006/relationships/hyperlink" Target="https://champloofilms.com/" TargetMode="External"/><Relationship Id="rId10" Type="http://schemas.openxmlformats.org/officeDocument/2006/relationships/hyperlink" Target="https://oikanos.gr/" TargetMode="External"/><Relationship Id="rId4" Type="http://schemas.openxmlformats.org/officeDocument/2006/relationships/hyperlink" Target="https://socialeconomy-crete.gr/foreis/commons-lab-koin-s-ep/" TargetMode="External"/><Relationship Id="rId9" Type="http://schemas.openxmlformats.org/officeDocument/2006/relationships/hyperlink" Target="https://charoupi.wordpress.com/" TargetMode="External"/><Relationship Id="rId14" Type="http://schemas.openxmlformats.org/officeDocument/2006/relationships/hyperlink" Target="https://socialeconomy-crete.gr/koinonikes-epicheiriseis-stin-kriti/"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p1nwVWhErU0" TargetMode="External"/><Relationship Id="rId2" Type="http://schemas.openxmlformats.org/officeDocument/2006/relationships/hyperlink" Target="https://www.youtube.com/watch?v=Mwwq3ujkfk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socialobservatory.crete.gov.gr/erevna-gia-tin-koinoniki-allilengya-oikonomia-k-al-o-stin-perifereia-kritis-2023/" TargetMode="External"/><Relationship Id="rId2" Type="http://schemas.openxmlformats.org/officeDocument/2006/relationships/hyperlink" Target="https://socialobservatory.crete.gov.gr/"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www.revesnetwork.eu/social-economy/" TargetMode="External"/><Relationship Id="rId3" Type="http://schemas.openxmlformats.org/officeDocument/2006/relationships/hyperlink" Target="https://socialobservatory.crete.gov.gr/" TargetMode="External"/><Relationship Id="rId7" Type="http://schemas.openxmlformats.org/officeDocument/2006/relationships/hyperlink" Target="https://employment-social-affairs.ec.europa.eu/policies-and-activities/eu-employment-policies/social-economy-and-inclusive-entrepreneurship/social-economy-action-plan_en?utm_source=chatgpt.com" TargetMode="External"/><Relationship Id="rId2" Type="http://schemas.openxmlformats.org/officeDocument/2006/relationships/hyperlink" Target="https://socialobservatory.crete.gov.gr/chrisimoi-syndesmoi/" TargetMode="External"/><Relationship Id="rId1" Type="http://schemas.openxmlformats.org/officeDocument/2006/relationships/slideLayout" Target="../slideLayouts/slideLayout2.xml"/><Relationship Id="rId6" Type="http://schemas.openxmlformats.org/officeDocument/2006/relationships/hyperlink" Target="https://www.socialeconomy.eu.org/" TargetMode="External"/><Relationship Id="rId5" Type="http://schemas.openxmlformats.org/officeDocument/2006/relationships/hyperlink" Target="https://kalo.gov.gr/" TargetMode="External"/><Relationship Id="rId4" Type="http://schemas.openxmlformats.org/officeDocument/2006/relationships/hyperlink" Target="https://socialeconomy-crete.gr/" TargetMode="External"/><Relationship Id="rId9" Type="http://schemas.openxmlformats.org/officeDocument/2006/relationships/hyperlink" Target="https://ypergasias.gov.gr/apascholisi/ethniko-schedio-drasis-gia-tin-koinoniki-oikonomia-kai-tin-koinoniki-kainotomia/?utm_source=chatgpt.com"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68" name="Rectangle 67">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110000"/>
            <a:ext cx="7646805"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Τίτλος 3">
            <a:extLst>
              <a:ext uri="{FF2B5EF4-FFF2-40B4-BE49-F238E27FC236}">
                <a16:creationId xmlns:a16="http://schemas.microsoft.com/office/drawing/2014/main" id="{8B59DEEA-9145-D55A-B6E4-27491B3A9B60}"/>
              </a:ext>
            </a:extLst>
          </p:cNvPr>
          <p:cNvSpPr>
            <a:spLocks noGrp="1"/>
          </p:cNvSpPr>
          <p:nvPr>
            <p:ph type="ctrTitle"/>
          </p:nvPr>
        </p:nvSpPr>
        <p:spPr>
          <a:xfrm>
            <a:off x="1828978" y="2533674"/>
            <a:ext cx="5711340" cy="1440715"/>
          </a:xfrm>
        </p:spPr>
        <p:txBody>
          <a:bodyPr anchor="b">
            <a:noAutofit/>
          </a:bodyPr>
          <a:lstStyle/>
          <a:p>
            <a:r>
              <a:rPr lang="el-GR" sz="2000" dirty="0"/>
              <a:t>Επιμορφωτικό Πρόγραμμα για τους νέους και τις νέες</a:t>
            </a:r>
            <a:br>
              <a:rPr lang="el-GR" sz="2000" dirty="0"/>
            </a:br>
            <a:r>
              <a:rPr lang="el-GR" sz="2000" i="1" dirty="0"/>
              <a:t>ΕΠ.15. Κοινωνική &amp; Αλληλέγγυα Οικονομία(</a:t>
            </a:r>
            <a:r>
              <a:rPr lang="el-GR" sz="2000" i="1" dirty="0" err="1"/>
              <a:t>Κ.Αλ.Ο</a:t>
            </a:r>
            <a:r>
              <a:rPr lang="el-GR" sz="2000" i="1" dirty="0"/>
              <a:t>.) και Κοινωνική Καινοτομία</a:t>
            </a:r>
          </a:p>
        </p:txBody>
      </p:sp>
      <p:sp>
        <p:nvSpPr>
          <p:cNvPr id="5" name="Υπότιτλος 4">
            <a:extLst>
              <a:ext uri="{FF2B5EF4-FFF2-40B4-BE49-F238E27FC236}">
                <a16:creationId xmlns:a16="http://schemas.microsoft.com/office/drawing/2014/main" id="{AF242BFC-46F2-D4D2-58E4-18F4E251456C}"/>
              </a:ext>
            </a:extLst>
          </p:cNvPr>
          <p:cNvSpPr>
            <a:spLocks noGrp="1"/>
          </p:cNvSpPr>
          <p:nvPr>
            <p:ph type="subTitle" idx="1"/>
          </p:nvPr>
        </p:nvSpPr>
        <p:spPr>
          <a:xfrm>
            <a:off x="1493613" y="4324326"/>
            <a:ext cx="6151164" cy="1118764"/>
          </a:xfrm>
        </p:spPr>
        <p:txBody>
          <a:bodyPr anchor="t">
            <a:normAutofit/>
          </a:bodyPr>
          <a:lstStyle/>
          <a:p>
            <a:r>
              <a:rPr lang="el-GR" sz="1500" dirty="0">
                <a:solidFill>
                  <a:schemeClr val="tx1">
                    <a:alpha val="70000"/>
                  </a:schemeClr>
                </a:solidFill>
              </a:rPr>
              <a:t>Κατερίνα Βλασάκη, Μεταδιδακτορική Ερευνήτρια ΕΚΠΑ</a:t>
            </a:r>
          </a:p>
          <a:p>
            <a:r>
              <a:rPr lang="el-GR" sz="1500" dirty="0">
                <a:solidFill>
                  <a:schemeClr val="tx1">
                    <a:alpha val="70000"/>
                  </a:schemeClr>
                </a:solidFill>
              </a:rPr>
              <a:t>Υπεύθυνη Περιφερειακού Παρατηρητηρίου Κοινωνικής Ένταξης Περιφέρειας Κρήτης </a:t>
            </a:r>
          </a:p>
          <a:p>
            <a:r>
              <a:rPr lang="el-GR" sz="1500">
                <a:solidFill>
                  <a:schemeClr val="tx1">
                    <a:alpha val="70000"/>
                  </a:schemeClr>
                </a:solidFill>
              </a:rPr>
              <a:t>21 &amp; 22 </a:t>
            </a:r>
            <a:r>
              <a:rPr lang="el-GR" sz="1500" dirty="0">
                <a:solidFill>
                  <a:schemeClr val="tx1">
                    <a:alpha val="70000"/>
                  </a:schemeClr>
                </a:solidFill>
              </a:rPr>
              <a:t>Απριλίου 2026</a:t>
            </a:r>
          </a:p>
          <a:p>
            <a:endParaRPr lang="el-GR" sz="1700" dirty="0">
              <a:solidFill>
                <a:schemeClr val="tx1">
                  <a:alpha val="70000"/>
                </a:schemeClr>
              </a:solidFill>
            </a:endParaRPr>
          </a:p>
        </p:txBody>
      </p:sp>
      <p:graphicFrame>
        <p:nvGraphicFramePr>
          <p:cNvPr id="6" name="Πίνακας 5">
            <a:extLst>
              <a:ext uri="{FF2B5EF4-FFF2-40B4-BE49-F238E27FC236}">
                <a16:creationId xmlns:a16="http://schemas.microsoft.com/office/drawing/2014/main" id="{4DC7DF7D-9F10-55D4-1F3A-61444345EC3F}"/>
              </a:ext>
            </a:extLst>
          </p:cNvPr>
          <p:cNvGraphicFramePr>
            <a:graphicFrameLocks noGrp="1"/>
          </p:cNvGraphicFramePr>
          <p:nvPr>
            <p:extLst>
              <p:ext uri="{D42A27DB-BD31-4B8C-83A1-F6EECF244321}">
                <p14:modId xmlns:p14="http://schemas.microsoft.com/office/powerpoint/2010/main" val="1916361105"/>
              </p:ext>
            </p:extLst>
          </p:nvPr>
        </p:nvGraphicFramePr>
        <p:xfrm>
          <a:off x="1928061" y="1740611"/>
          <a:ext cx="3685758" cy="548640"/>
        </p:xfrm>
        <a:graphic>
          <a:graphicData uri="http://schemas.openxmlformats.org/drawingml/2006/table">
            <a:tbl>
              <a:tblPr firstRow="1" firstCol="1" bandRow="1" bandCol="1">
                <a:tableStyleId>{5C22544A-7EE6-4342-B048-85BDC9FD1C3A}</a:tableStyleId>
              </a:tblPr>
              <a:tblGrid>
                <a:gridCol w="162560">
                  <a:extLst>
                    <a:ext uri="{9D8B030D-6E8A-4147-A177-3AD203B41FA5}">
                      <a16:colId xmlns:a16="http://schemas.microsoft.com/office/drawing/2014/main" val="3137427888"/>
                    </a:ext>
                  </a:extLst>
                </a:gridCol>
                <a:gridCol w="3523198">
                  <a:extLst>
                    <a:ext uri="{9D8B030D-6E8A-4147-A177-3AD203B41FA5}">
                      <a16:colId xmlns:a16="http://schemas.microsoft.com/office/drawing/2014/main" val="3295428613"/>
                    </a:ext>
                  </a:extLst>
                </a:gridCol>
              </a:tblGrid>
              <a:tr h="330371">
                <a:tc>
                  <a:txBody>
                    <a:bodyPr/>
                    <a:lstStyle/>
                    <a:p>
                      <a:pPr marL="990600">
                        <a:buNone/>
                        <a:tabLst>
                          <a:tab pos="2637155" algn="ctr"/>
                          <a:tab pos="5274310" algn="r"/>
                        </a:tabLst>
                      </a:pPr>
                      <a:r>
                        <a:rPr lang="en-US" sz="105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buNone/>
                        <a:tabLst>
                          <a:tab pos="2637155" algn="ctr"/>
                          <a:tab pos="5274310" algn="r"/>
                        </a:tabLst>
                      </a:pPr>
                      <a:r>
                        <a:rPr lang="el-GR" sz="1200" dirty="0">
                          <a:effectLst/>
                        </a:rPr>
                        <a:t>ΠΑΝΕΠΙΣΤΗΜΙΟ ΚΡΗΤΗΣ</a:t>
                      </a:r>
                      <a:endParaRPr lang="el-GR" sz="1100" dirty="0">
                        <a:effectLst/>
                      </a:endParaRPr>
                    </a:p>
                    <a:p>
                      <a:pPr>
                        <a:buNone/>
                        <a:tabLst>
                          <a:tab pos="2637155" algn="ctr"/>
                          <a:tab pos="5274310" algn="r"/>
                        </a:tabLst>
                      </a:pPr>
                      <a:r>
                        <a:rPr lang="el-GR" sz="1200" dirty="0">
                          <a:effectLst/>
                        </a:rPr>
                        <a:t>ΚΕΝΤΡΟ ΕΠΙΜΟΡΦΩΣΗΣ &amp; ΔΙΑ ΒΙΟΥ ΜΑΘΗΣΗΣ (Κ.Ε.ΔΙ.ΒΙ.Μ.)</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7570038"/>
                  </a:ext>
                </a:extLst>
              </a:tr>
            </a:tbl>
          </a:graphicData>
        </a:graphic>
      </p:graphicFrame>
      <p:sp>
        <p:nvSpPr>
          <p:cNvPr id="8" name="Rectangle 2">
            <a:extLst>
              <a:ext uri="{FF2B5EF4-FFF2-40B4-BE49-F238E27FC236}">
                <a16:creationId xmlns:a16="http://schemas.microsoft.com/office/drawing/2014/main" id="{BB11F82B-DE3A-B8EE-91BA-F5F7569F3F81}"/>
              </a:ext>
            </a:extLst>
          </p:cNvPr>
          <p:cNvSpPr>
            <a:spLocks noChangeArrowheads="1"/>
          </p:cNvSpPr>
          <p:nvPr/>
        </p:nvSpPr>
        <p:spPr bwMode="auto">
          <a:xfrm>
            <a:off x="2040665" y="1143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Picture 1">
            <a:extLst>
              <a:ext uri="{FF2B5EF4-FFF2-40B4-BE49-F238E27FC236}">
                <a16:creationId xmlns:a16="http://schemas.microsoft.com/office/drawing/2014/main" id="{307C6BE7-557D-22F5-9ADA-576AAF090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98" y="1645299"/>
            <a:ext cx="856480" cy="856480"/>
          </a:xfrm>
          <a:prstGeom prst="rect">
            <a:avLst/>
          </a:prstGeom>
          <a:noFill/>
          <a:extLst>
            <a:ext uri="{909E8E84-426E-40DD-AFC4-6F175D3DCCD1}">
              <a14:hiddenFill xmlns:a14="http://schemas.microsoft.com/office/drawing/2010/main">
                <a:solidFill>
                  <a:srgbClr val="FFFFFF"/>
                </a:solidFill>
              </a14:hiddenFill>
            </a:ext>
          </a:extLst>
        </p:spPr>
      </p:pic>
      <p:pic>
        <p:nvPicPr>
          <p:cNvPr id="11" name="Εικόνα 10">
            <a:extLst>
              <a:ext uri="{FF2B5EF4-FFF2-40B4-BE49-F238E27FC236}">
                <a16:creationId xmlns:a16="http://schemas.microsoft.com/office/drawing/2014/main" id="{363115A0-F62F-4E75-AB8B-C0627E278E09}"/>
              </a:ext>
            </a:extLst>
          </p:cNvPr>
          <p:cNvPicPr/>
          <p:nvPr/>
        </p:nvPicPr>
        <p:blipFill>
          <a:blip r:embed="rId4"/>
          <a:stretch>
            <a:fillRect/>
          </a:stretch>
        </p:blipFill>
        <p:spPr>
          <a:xfrm>
            <a:off x="5813891" y="1740611"/>
            <a:ext cx="2344169" cy="541642"/>
          </a:xfrm>
          <a:prstGeom prst="rect">
            <a:avLst/>
          </a:prstGeom>
        </p:spPr>
      </p:pic>
    </p:spTree>
    <p:extLst>
      <p:ext uri="{BB962C8B-B14F-4D97-AF65-F5344CB8AC3E}">
        <p14:creationId xmlns:p14="http://schemas.microsoft.com/office/powerpoint/2010/main" val="35371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7" name="Rectangle 1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81399703-B370-1EA9-58EB-8D5F5FF6EA04}"/>
              </a:ext>
            </a:extLst>
          </p:cNvPr>
          <p:cNvSpPr txBox="1"/>
          <p:nvPr/>
        </p:nvSpPr>
        <p:spPr>
          <a:xfrm>
            <a:off x="4947762" y="2965592"/>
            <a:ext cx="3441996" cy="2987397"/>
          </a:xfrm>
          <a:prstGeom prst="rect">
            <a:avLst/>
          </a:prstGeom>
        </p:spPr>
        <p:txBody>
          <a:bodyPr vert="horz" lIns="91440" tIns="45720" rIns="91440" bIns="45720" rtlCol="0" anchorCtr="1">
            <a:normAutofit/>
          </a:bodyPr>
          <a:lstStyle/>
          <a:p>
            <a:pPr defTabSz="914400">
              <a:lnSpc>
                <a:spcPct val="90000"/>
              </a:lnSpc>
              <a:spcBef>
                <a:spcPts val="750"/>
              </a:spcBef>
              <a:spcAft>
                <a:spcPts val="450"/>
              </a:spcAft>
              <a:buClr>
                <a:schemeClr val="accent2"/>
              </a:buClr>
            </a:pPr>
            <a:r>
              <a:rPr lang="en-US" sz="1600" cap="all" spc="150" dirty="0"/>
              <a:t>Η ΚΟΙΝΩΝΙΚΗ ΚΑΙ ΑΛΛΗΛΕΓΓΥΑ ΟΙΚΟΝΟΜΙΑ (Κ.ΑΛ.Ο.)(ν.4430/2016) - </a:t>
            </a:r>
          </a:p>
          <a:p>
            <a:pPr defTabSz="914400">
              <a:lnSpc>
                <a:spcPct val="90000"/>
              </a:lnSpc>
              <a:spcBef>
                <a:spcPts val="750"/>
              </a:spcBef>
              <a:spcAft>
                <a:spcPts val="450"/>
              </a:spcAft>
              <a:buClr>
                <a:schemeClr val="accent2"/>
              </a:buClr>
            </a:pPr>
            <a:r>
              <a:rPr lang="en-US" sz="1600" cap="all" spc="150" dirty="0"/>
              <a:t>Επ</a:t>
            </a:r>
            <a:r>
              <a:rPr lang="en-US" sz="1600" cap="all" spc="150" dirty="0" err="1"/>
              <a:t>ισημοσ</a:t>
            </a:r>
            <a:r>
              <a:rPr lang="en-US" sz="1600" cap="all" spc="150" dirty="0"/>
              <a:t> </a:t>
            </a:r>
            <a:r>
              <a:rPr lang="en-US" sz="1600" cap="all" spc="150" dirty="0" err="1"/>
              <a:t>οΡΙΣΜΟΣ</a:t>
            </a:r>
            <a:endParaRPr lang="en-US" sz="1600" cap="all" spc="150" dirty="0"/>
          </a:p>
        </p:txBody>
      </p:sp>
      <p:graphicFrame>
        <p:nvGraphicFramePr>
          <p:cNvPr id="4" name="Table 4">
            <a:extLst>
              <a:ext uri="{FF2B5EF4-FFF2-40B4-BE49-F238E27FC236}">
                <a16:creationId xmlns:a16="http://schemas.microsoft.com/office/drawing/2014/main" id="{86569123-6D9E-4B0C-B335-3984132DB115}"/>
              </a:ext>
            </a:extLst>
          </p:cNvPr>
          <p:cNvGraphicFramePr>
            <a:graphicFrameLocks noGrp="1"/>
          </p:cNvGraphicFramePr>
          <p:nvPr>
            <p:extLst>
              <p:ext uri="{D42A27DB-BD31-4B8C-83A1-F6EECF244321}">
                <p14:modId xmlns:p14="http://schemas.microsoft.com/office/powerpoint/2010/main" val="371600741"/>
              </p:ext>
            </p:extLst>
          </p:nvPr>
        </p:nvGraphicFramePr>
        <p:xfrm>
          <a:off x="601874" y="895610"/>
          <a:ext cx="3978722" cy="5058020"/>
        </p:xfrm>
        <a:graphic>
          <a:graphicData uri="http://schemas.openxmlformats.org/drawingml/2006/table">
            <a:tbl>
              <a:tblPr firstRow="1" bandRow="1">
                <a:solidFill>
                  <a:schemeClr val="bg1">
                    <a:lumMod val="95000"/>
                  </a:schemeClr>
                </a:solidFill>
                <a:tableStyleId>{00A15C55-8517-42AA-B614-E9B94910E393}</a:tableStyleId>
              </a:tblPr>
              <a:tblGrid>
                <a:gridCol w="3978722">
                  <a:extLst>
                    <a:ext uri="{9D8B030D-6E8A-4147-A177-3AD203B41FA5}">
                      <a16:colId xmlns:a16="http://schemas.microsoft.com/office/drawing/2014/main" val="3923957993"/>
                    </a:ext>
                  </a:extLst>
                </a:gridCol>
              </a:tblGrid>
              <a:tr h="505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cap="none" spc="0">
                          <a:solidFill>
                            <a:schemeClr val="bg1"/>
                          </a:solidFill>
                        </a:rPr>
                        <a:t>Σύνολο οικονομικών δραστηριοτήτων που στηρίζονται σε μία εναλλακτική μορφή οργάνωσης των σχέσεων παραγωγής, διανομής, κατανάλωσης και επανεπένδυσης, βασισμένη στις αρχές της δημοκρατίας, της ισότητας, της αλληλεγγύης, της συνεργασίας, καθώς και του σεβασμού στον άνθρωπο και το περιβάλλον.</a:t>
                      </a:r>
                    </a:p>
                    <a:p>
                      <a:endParaRPr lang="el-GR" sz="2000" b="0" cap="none" spc="0">
                        <a:solidFill>
                          <a:schemeClr val="bg1"/>
                        </a:solidFill>
                      </a:endParaRPr>
                    </a:p>
                  </a:txBody>
                  <a:tcPr marL="102982" marR="102982" marT="111674" marB="514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728527702"/>
                  </a:ext>
                </a:extLst>
              </a:tr>
            </a:tbl>
          </a:graphicData>
        </a:graphic>
      </p:graphicFrame>
    </p:spTree>
    <p:extLst>
      <p:ext uri="{BB962C8B-B14F-4D97-AF65-F5344CB8AC3E}">
        <p14:creationId xmlns:p14="http://schemas.microsoft.com/office/powerpoint/2010/main" val="319655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1525" y="1967266"/>
            <a:ext cx="1971675" cy="2547257"/>
          </a:xfrm>
          <a:prstGeom prst="roundRect">
            <a:avLst>
              <a:gd name="adj" fmla="val 14141"/>
            </a:avLst>
          </a:prstGeom>
          <a:noFill/>
        </p:spPr>
        <p:txBody>
          <a:bodyPr vert="horz" lIns="91440" tIns="45720" rIns="91440" bIns="45720" rtlCol="0" anchor="ctr" anchorCtr="1">
            <a:normAutofit/>
          </a:bodyPr>
          <a:lstStyle/>
          <a:p>
            <a:pPr defTabSz="914400">
              <a:defRPr sz="2400" b="1">
                <a:solidFill>
                  <a:srgbClr val="003366"/>
                </a:solidFill>
              </a:defRPr>
            </a:pPr>
            <a:r>
              <a:rPr lang="en-US" sz="3100" kern="1200" dirty="0" err="1">
                <a:solidFill>
                  <a:srgbClr val="FFFFFF"/>
                </a:solidFill>
                <a:latin typeface="+mj-lt"/>
                <a:ea typeface="+mj-ea"/>
                <a:cs typeface="+mj-cs"/>
              </a:rPr>
              <a:t>Αν</a:t>
            </a:r>
            <a:r>
              <a:rPr lang="el-GR" sz="3100" dirty="0">
                <a:solidFill>
                  <a:srgbClr val="FFFFFF"/>
                </a:solidFill>
              </a:rPr>
              <a:t>ά</a:t>
            </a:r>
            <a:r>
              <a:rPr lang="en-US" sz="3100" kern="1200" dirty="0" err="1">
                <a:solidFill>
                  <a:srgbClr val="FFFFFF"/>
                </a:solidFill>
                <a:latin typeface="+mj-lt"/>
                <a:ea typeface="+mj-ea"/>
                <a:cs typeface="+mj-cs"/>
              </a:rPr>
              <a:t>λυση</a:t>
            </a:r>
            <a:r>
              <a:rPr lang="en-US" sz="3100" kern="1200" dirty="0">
                <a:solidFill>
                  <a:srgbClr val="FFFFFF"/>
                </a:solidFill>
                <a:latin typeface="+mj-lt"/>
                <a:ea typeface="+mj-ea"/>
                <a:cs typeface="+mj-cs"/>
              </a:rPr>
              <a:t> </a:t>
            </a:r>
            <a:r>
              <a:rPr lang="en-US" sz="3100" kern="1200" dirty="0" err="1">
                <a:solidFill>
                  <a:srgbClr val="FFFFFF"/>
                </a:solidFill>
                <a:latin typeface="+mj-lt"/>
                <a:ea typeface="+mj-ea"/>
                <a:cs typeface="+mj-cs"/>
              </a:rPr>
              <a:t>ορισμο</a:t>
            </a:r>
            <a:r>
              <a:rPr lang="el-GR" sz="3100" kern="1200" dirty="0">
                <a:solidFill>
                  <a:srgbClr val="FFFFFF"/>
                </a:solidFill>
                <a:latin typeface="+mj-lt"/>
                <a:ea typeface="+mj-ea"/>
                <a:cs typeface="+mj-cs"/>
              </a:rPr>
              <a:t>ύ</a:t>
            </a:r>
            <a:endParaRPr lang="en-US" sz="3100" kern="1200" dirty="0">
              <a:solidFill>
                <a:srgbClr val="FFFFFF"/>
              </a:solidFill>
              <a:latin typeface="+mj-lt"/>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1172375680"/>
              </p:ext>
            </p:extLst>
          </p:nvPr>
        </p:nvGraphicFramePr>
        <p:xfrm>
          <a:off x="3582987" y="681461"/>
          <a:ext cx="5085526" cy="5492753"/>
        </p:xfrm>
        <a:graphic>
          <a:graphicData uri="http://schemas.openxmlformats.org/drawingml/2006/table">
            <a:tbl>
              <a:tblPr firstRow="1" bandRow="1">
                <a:solidFill>
                  <a:srgbClr val="404040"/>
                </a:solidFill>
                <a:tableStyleId>{5C22544A-7EE6-4342-B048-85BDC9FD1C3A}</a:tableStyleId>
              </a:tblPr>
              <a:tblGrid>
                <a:gridCol w="579688">
                  <a:extLst>
                    <a:ext uri="{9D8B030D-6E8A-4147-A177-3AD203B41FA5}">
                      <a16:colId xmlns:a16="http://schemas.microsoft.com/office/drawing/2014/main" val="20000"/>
                    </a:ext>
                  </a:extLst>
                </a:gridCol>
                <a:gridCol w="1631057">
                  <a:extLst>
                    <a:ext uri="{9D8B030D-6E8A-4147-A177-3AD203B41FA5}">
                      <a16:colId xmlns:a16="http://schemas.microsoft.com/office/drawing/2014/main" val="20001"/>
                    </a:ext>
                  </a:extLst>
                </a:gridCol>
                <a:gridCol w="2874781">
                  <a:extLst>
                    <a:ext uri="{9D8B030D-6E8A-4147-A177-3AD203B41FA5}">
                      <a16:colId xmlns:a16="http://schemas.microsoft.com/office/drawing/2014/main" val="2862904184"/>
                    </a:ext>
                  </a:extLst>
                </a:gridCol>
              </a:tblGrid>
              <a:tr h="385829">
                <a:tc>
                  <a:txBody>
                    <a:bodyPr/>
                    <a:lstStyle/>
                    <a:p>
                      <a:pPr>
                        <a:defRPr sz="1200"/>
                      </a:pPr>
                      <a:endParaRPr lang="el-GR" sz="1400" b="0" cap="none" spc="0">
                        <a:solidFill>
                          <a:schemeClr val="bg1"/>
                        </a:solidFill>
                      </a:endParaRPr>
                    </a:p>
                  </a:txBody>
                  <a:tcPr marL="24961" marR="9906" marT="81723" marB="53488" anchor="ctr">
                    <a:lnL w="12700" cmpd="sng">
                      <a:noFill/>
                    </a:lnL>
                    <a:lnR w="12700" cmpd="sng">
                      <a:noFill/>
                    </a:lnR>
                    <a:lnT w="19050" cap="flat" cmpd="sng" algn="ctr">
                      <a:noFill/>
                      <a:prstDash val="solid"/>
                    </a:lnT>
                    <a:lnB w="38100" cmpd="sng">
                      <a:noFill/>
                    </a:lnB>
                    <a:solidFill>
                      <a:schemeClr val="accent2"/>
                    </a:solidFill>
                  </a:tcPr>
                </a:tc>
                <a:tc>
                  <a:txBody>
                    <a:bodyPr/>
                    <a:lstStyle/>
                    <a:p>
                      <a:pPr>
                        <a:buNone/>
                      </a:pPr>
                      <a:r>
                        <a:rPr lang="el-GR" sz="1400" b="0" cap="none" spc="0">
                          <a:solidFill>
                            <a:schemeClr val="bg1"/>
                          </a:solidFill>
                        </a:rPr>
                        <a:t>Έννοια / Αρχή</a:t>
                      </a:r>
                    </a:p>
                  </a:txBody>
                  <a:tcPr marL="24961" marR="11474" marT="81723" marB="53488" anchor="ctr">
                    <a:lnL w="12700" cmpd="sng">
                      <a:noFill/>
                    </a:lnL>
                    <a:lnR w="12700" cmpd="sng">
                      <a:noFill/>
                    </a:lnR>
                    <a:lnT w="19050" cap="flat" cmpd="sng" algn="ctr">
                      <a:noFill/>
                      <a:prstDash val="solid"/>
                    </a:lnT>
                    <a:lnB w="38100" cmpd="sng">
                      <a:noFill/>
                    </a:lnB>
                    <a:solidFill>
                      <a:schemeClr val="accent2"/>
                    </a:solidFill>
                  </a:tcPr>
                </a:tc>
                <a:tc>
                  <a:txBody>
                    <a:bodyPr/>
                    <a:lstStyle/>
                    <a:p>
                      <a:pPr>
                        <a:buNone/>
                      </a:pPr>
                      <a:r>
                        <a:rPr lang="el-GR" sz="1400" b="0" cap="none" spc="0">
                          <a:solidFill>
                            <a:schemeClr val="bg1"/>
                          </a:solidFill>
                        </a:rPr>
                        <a:t>Ανάλυση</a:t>
                      </a:r>
                    </a:p>
                  </a:txBody>
                  <a:tcPr marL="24961" marR="11474" marT="81723" marB="53488"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004"/>
                  </a:ext>
                </a:extLst>
              </a:tr>
              <a:tr h="658240">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buNone/>
                      </a:pPr>
                      <a:r>
                        <a:rPr lang="el-GR" sz="1100" b="1" cap="none" spc="0">
                          <a:solidFill>
                            <a:schemeClr val="bg1"/>
                          </a:solidFill>
                        </a:rPr>
                        <a:t>Σύνολο οικονομικών δραστηριοτήτων</a:t>
                      </a:r>
                      <a:endParaRPr lang="el-GR" sz="1100" cap="none" spc="0">
                        <a:solidFill>
                          <a:schemeClr val="bg1"/>
                        </a:solidFill>
                      </a:endParaRPr>
                    </a:p>
                  </a:txBody>
                  <a:tcPr marL="24961" marR="11474" marT="81723" marB="53488"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buNone/>
                      </a:pPr>
                      <a:r>
                        <a:rPr lang="el-GR" sz="1100" cap="none" spc="0">
                          <a:solidFill>
                            <a:schemeClr val="bg1"/>
                          </a:solidFill>
                        </a:rPr>
                        <a:t>Όλες οι δράσεις που σχετίζονται με την παραγωγή, τη διάθεση και την κατανάλωση προϊόντων ή υπηρεσιών.</a:t>
                      </a:r>
                    </a:p>
                  </a:txBody>
                  <a:tcPr marL="24961" marR="11474" marT="81723" marB="53488"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768725559"/>
                  </a:ext>
                </a:extLst>
              </a:tr>
              <a:tr h="658240">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b="1" cap="none" spc="0">
                          <a:solidFill>
                            <a:schemeClr val="bg1"/>
                          </a:solidFill>
                        </a:rPr>
                        <a:t>Εναλλακτική μορφή οργάνωσης</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cap="none" spc="0">
                          <a:solidFill>
                            <a:schemeClr val="bg1"/>
                          </a:solidFill>
                        </a:rPr>
                        <a:t>Δεν λειτουργούν με τον συνηθισμένο καπιταλιστικό τρόπο (κερδοσκοπία για λίγους), αλλά με έμφαση στη συλλογικότητα.</a:t>
                      </a: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047590654"/>
                  </a:ext>
                </a:extLst>
              </a:tr>
              <a:tr h="985132">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b="1" cap="none" spc="0">
                          <a:solidFill>
                            <a:schemeClr val="bg1"/>
                          </a:solidFill>
                        </a:rPr>
                        <a:t>Σχέσεις παραγωγής, διανομής, κατανάλωσης και επανεπένδυσης</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cap="none" spc="0">
                          <a:solidFill>
                            <a:schemeClr val="bg1"/>
                          </a:solidFill>
                        </a:rPr>
                        <a:t>Από την παραγωγή ενός προϊόντος, τη διανομή και κατανάλωσή του, μέχρι το πώς χρησιμοποιούνται τα έσοδα (επανεπένδυση στην κοινότητα/επιχείρηση αντί για ατομικό κέρδος).</a:t>
                      </a: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811940109"/>
                  </a:ext>
                </a:extLst>
              </a:tr>
              <a:tr h="494793">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b="1" cap="none" spc="0">
                          <a:solidFill>
                            <a:schemeClr val="bg1"/>
                          </a:solidFill>
                        </a:rPr>
                        <a:t>Δημοκρατία</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cap="none" spc="0">
                          <a:solidFill>
                            <a:schemeClr val="bg1"/>
                          </a:solidFill>
                        </a:rPr>
                        <a:t>Όλα τα μέλη έχουν λόγο στη λήψη αποφάσεων.</a:t>
                      </a: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519934172"/>
                  </a:ext>
                </a:extLst>
              </a:tr>
              <a:tr h="494793">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b="1" cap="none" spc="0">
                          <a:solidFill>
                            <a:schemeClr val="bg1"/>
                          </a:solidFill>
                        </a:rPr>
                        <a:t>Ισότητα</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cap="none" spc="0">
                          <a:solidFill>
                            <a:schemeClr val="bg1"/>
                          </a:solidFill>
                        </a:rPr>
                        <a:t>Ίσο δικαίωμα συμμετοχής και ψήφου για όλα τα μέλη.</a:t>
                      </a: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450847541"/>
                  </a:ext>
                </a:extLst>
              </a:tr>
              <a:tr h="494793">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b="1" cap="none" spc="0">
                          <a:solidFill>
                            <a:schemeClr val="bg1"/>
                          </a:solidFill>
                        </a:rPr>
                        <a:t>Αλληλεγγύη</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cap="none" spc="0">
                          <a:solidFill>
                            <a:schemeClr val="bg1"/>
                          </a:solidFill>
                        </a:rPr>
                        <a:t>Φροντίδα για όλα τα μέλη, όχι μόνο για τα οικονομικά ισχυρά.</a:t>
                      </a: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61630388"/>
                  </a:ext>
                </a:extLst>
              </a:tr>
              <a:tr h="331347">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b="1" cap="none" spc="0">
                          <a:solidFill>
                            <a:schemeClr val="bg1"/>
                          </a:solidFill>
                        </a:rPr>
                        <a:t>Συνεργασία</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buNone/>
                      </a:pPr>
                      <a:r>
                        <a:rPr lang="el-GR" sz="1100" cap="none" spc="0">
                          <a:solidFill>
                            <a:schemeClr val="bg1"/>
                          </a:solidFill>
                        </a:rPr>
                        <a:t>Τα μέλη δουλεύουν μαζί και όχι ανταγωνιστικά.</a:t>
                      </a:r>
                    </a:p>
                  </a:txBody>
                  <a:tcPr marL="24961" marR="11474" marT="81723" marB="5348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468295801"/>
                  </a:ext>
                </a:extLst>
              </a:tr>
              <a:tr h="494793">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b="1" cap="none" spc="0">
                          <a:solidFill>
                            <a:schemeClr val="bg1"/>
                          </a:solidFill>
                        </a:rPr>
                        <a:t>Σεβασμός στον άνθρωπο</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buNone/>
                      </a:pPr>
                      <a:r>
                        <a:rPr lang="el-GR" sz="1100" cap="none" spc="0">
                          <a:solidFill>
                            <a:schemeClr val="bg1"/>
                          </a:solidFill>
                        </a:rPr>
                        <a:t>Προστασία της αξιοπρέπειας και των δικαιωμάτων.</a:t>
                      </a:r>
                    </a:p>
                  </a:txBody>
                  <a:tcPr marL="24961" marR="11474" marT="81723" marB="5348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196990133"/>
                  </a:ext>
                </a:extLst>
              </a:tr>
              <a:tr h="494793">
                <a:tc>
                  <a:txBody>
                    <a:bodyPr/>
                    <a:lstStyle/>
                    <a:p>
                      <a:pPr>
                        <a:defRPr sz="1200"/>
                      </a:pPr>
                      <a:endParaRPr lang="el-GR" sz="1100" cap="none" spc="0">
                        <a:solidFill>
                          <a:schemeClr val="bg1"/>
                        </a:solidFill>
                      </a:endParaRPr>
                    </a:p>
                  </a:txBody>
                  <a:tcPr marL="24961" marR="9906" marT="81723" marB="5348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buNone/>
                      </a:pPr>
                      <a:r>
                        <a:rPr lang="el-GR" sz="1100" b="1" cap="none" spc="0">
                          <a:solidFill>
                            <a:schemeClr val="bg1"/>
                          </a:solidFill>
                        </a:rPr>
                        <a:t>Σεβασμός στο περιβάλλον</a:t>
                      </a:r>
                      <a:endParaRPr lang="el-GR" sz="1100" cap="none" spc="0">
                        <a:solidFill>
                          <a:schemeClr val="bg1"/>
                        </a:solidFill>
                      </a:endParaRPr>
                    </a:p>
                  </a:txBody>
                  <a:tcPr marL="24961" marR="11474" marT="81723" marB="53488" anchor="ctr">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buNone/>
                      </a:pPr>
                      <a:r>
                        <a:rPr lang="el-GR" sz="1100" cap="none" spc="0">
                          <a:solidFill>
                            <a:schemeClr val="bg1"/>
                          </a:solidFill>
                        </a:rPr>
                        <a:t>Υιοθέτηση οικολογικά υπεύθυνων πρακτικών.</a:t>
                      </a:r>
                    </a:p>
                  </a:txBody>
                  <a:tcPr marL="24961" marR="11474" marT="81723" marB="53488" anchor="ctr">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424904136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BEE514-D6D1-5206-6BE7-D5B98733A74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B02C2-EE74-0196-B690-926579F2A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C8276C-6CFF-6CDB-AF1D-CC137B5A7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A1C669C-4593-A432-6511-EA85AD80F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7" name="Rectangle 16">
            <a:extLst>
              <a:ext uri="{FF2B5EF4-FFF2-40B4-BE49-F238E27FC236}">
                <a16:creationId xmlns:a16="http://schemas.microsoft.com/office/drawing/2014/main" id="{538E8AC4-4CF9-3D22-1B2F-E7152D34D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CF8FFDA-E579-74D5-F748-5F8556496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aphicFrame>
        <p:nvGraphicFramePr>
          <p:cNvPr id="4" name="Table 4">
            <a:extLst>
              <a:ext uri="{FF2B5EF4-FFF2-40B4-BE49-F238E27FC236}">
                <a16:creationId xmlns:a16="http://schemas.microsoft.com/office/drawing/2014/main" id="{CB0A0E8F-B860-1EFA-0802-60E2EA1B69A2}"/>
              </a:ext>
            </a:extLst>
          </p:cNvPr>
          <p:cNvGraphicFramePr>
            <a:graphicFrameLocks noGrp="1"/>
          </p:cNvGraphicFramePr>
          <p:nvPr>
            <p:extLst>
              <p:ext uri="{D42A27DB-BD31-4B8C-83A1-F6EECF244321}">
                <p14:modId xmlns:p14="http://schemas.microsoft.com/office/powerpoint/2010/main" val="4259711199"/>
              </p:ext>
            </p:extLst>
          </p:nvPr>
        </p:nvGraphicFramePr>
        <p:xfrm>
          <a:off x="601874" y="895610"/>
          <a:ext cx="3978722" cy="5058020"/>
        </p:xfrm>
        <a:graphic>
          <a:graphicData uri="http://schemas.openxmlformats.org/drawingml/2006/table">
            <a:tbl>
              <a:tblPr firstRow="1" bandRow="1">
                <a:solidFill>
                  <a:schemeClr val="bg1">
                    <a:lumMod val="95000"/>
                  </a:schemeClr>
                </a:solidFill>
                <a:tableStyleId>{00A15C55-8517-42AA-B614-E9B94910E393}</a:tableStyleId>
              </a:tblPr>
              <a:tblGrid>
                <a:gridCol w="3978722">
                  <a:extLst>
                    <a:ext uri="{9D8B030D-6E8A-4147-A177-3AD203B41FA5}">
                      <a16:colId xmlns:a16="http://schemas.microsoft.com/office/drawing/2014/main" val="3923957993"/>
                    </a:ext>
                  </a:extLst>
                </a:gridCol>
              </a:tblGrid>
              <a:tr h="505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endParaRPr lang="el-GR" sz="2000" b="0" cap="none" spc="0" dirty="0">
                        <a:solidFill>
                          <a:schemeClr val="bg1"/>
                        </a:solidFill>
                      </a:endParaRPr>
                    </a:p>
                  </a:txBody>
                  <a:tcPr marL="102982" marR="102982" marT="111674" marB="514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728527702"/>
                  </a:ext>
                </a:extLst>
              </a:tr>
            </a:tbl>
          </a:graphicData>
        </a:graphic>
      </p:graphicFrame>
      <p:graphicFrame>
        <p:nvGraphicFramePr>
          <p:cNvPr id="2" name="Διάγραμμα 1">
            <a:extLst>
              <a:ext uri="{FF2B5EF4-FFF2-40B4-BE49-F238E27FC236}">
                <a16:creationId xmlns:a16="http://schemas.microsoft.com/office/drawing/2014/main" id="{0242C3DC-005B-8045-79CF-0A574794E5B2}"/>
              </a:ext>
            </a:extLst>
          </p:cNvPr>
          <p:cNvGraphicFramePr/>
          <p:nvPr>
            <p:extLst>
              <p:ext uri="{D42A27DB-BD31-4B8C-83A1-F6EECF244321}">
                <p14:modId xmlns:p14="http://schemas.microsoft.com/office/powerpoint/2010/main" val="4274486441"/>
              </p:ext>
            </p:extLst>
          </p:nvPr>
        </p:nvGraphicFramePr>
        <p:xfrm>
          <a:off x="403906" y="891230"/>
          <a:ext cx="4690291" cy="5056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A6E8E9B2-B098-B41A-60FE-6DA208EAC4E4}"/>
              </a:ext>
            </a:extLst>
          </p:cNvPr>
          <p:cNvSpPr txBox="1">
            <a:spLocks/>
          </p:cNvSpPr>
          <p:nvPr/>
        </p:nvSpPr>
        <p:spPr>
          <a:xfrm>
            <a:off x="5447279" y="913809"/>
            <a:ext cx="3146355" cy="5638831"/>
          </a:xfrm>
          <a:prstGeom prst="rect">
            <a:avLst/>
          </a:prstGeom>
          <a:noFill/>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4200" dirty="0"/>
              <a:t>ΚΑΤΗΓΟΡΙΕΣ ΦΟΡΕΩΝ </a:t>
            </a:r>
            <a:r>
              <a:rPr lang="el-GR" sz="4200" dirty="0" err="1"/>
              <a:t>Κ.Αλ.Ο</a:t>
            </a:r>
            <a:r>
              <a:rPr lang="el-GR" sz="4200" dirty="0"/>
              <a:t>. </a:t>
            </a:r>
          </a:p>
        </p:txBody>
      </p:sp>
    </p:spTree>
    <p:extLst>
      <p:ext uri="{BB962C8B-B14F-4D97-AF65-F5344CB8AC3E}">
        <p14:creationId xmlns:p14="http://schemas.microsoft.com/office/powerpoint/2010/main" val="353071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A2322-BF7D-4B15-642C-411A565AB3FE}"/>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C9436D-D6A5-58EE-CA50-3F28EA38C194}"/>
              </a:ext>
            </a:extLst>
          </p:cNvPr>
          <p:cNvSpPr txBox="1">
            <a:spLocks/>
          </p:cNvSpPr>
          <p:nvPr/>
        </p:nvSpPr>
        <p:spPr>
          <a:xfrm>
            <a:off x="358485" y="1122363"/>
            <a:ext cx="3017520" cy="3204134"/>
          </a:xfrm>
          <a:prstGeom prst="roundRect">
            <a:avLst>
              <a:gd name="adj" fmla="val 14141"/>
            </a:avLst>
          </a:prstGeom>
        </p:spPr>
        <p:txBody>
          <a:bodyPr vert="horz" lIns="91440" tIns="45720" rIns="91440" bIns="45720" rtlCol="0" anchor="b" anchorCtr="1">
            <a:normAutofit fontScale="92500"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450"/>
              </a:spcAft>
              <a:buClr>
                <a:schemeClr val="accent2"/>
              </a:buClr>
            </a:pPr>
            <a:r>
              <a:rPr lang="en-US" sz="3900" b="1" kern="1200" dirty="0">
                <a:solidFill>
                  <a:schemeClr val="tx1"/>
                </a:solidFill>
                <a:latin typeface="+mj-lt"/>
                <a:ea typeface="+mj-ea"/>
                <a:cs typeface="+mj-cs"/>
              </a:rPr>
              <a:t>ΆΛΛΟΙ ΦΟΡΕΙΣ</a:t>
            </a:r>
            <a:r>
              <a:rPr lang="el-GR" sz="3900" b="1" kern="1200" dirty="0">
                <a:solidFill>
                  <a:schemeClr val="tx1"/>
                </a:solidFill>
                <a:latin typeface="+mj-lt"/>
                <a:ea typeface="+mj-ea"/>
                <a:cs typeface="+mj-cs"/>
              </a:rPr>
              <a:t> </a:t>
            </a:r>
            <a:r>
              <a:rPr lang="el-GR" sz="3900" b="1" kern="1200" dirty="0" err="1">
                <a:solidFill>
                  <a:schemeClr val="tx1"/>
                </a:solidFill>
                <a:latin typeface="+mj-lt"/>
                <a:ea typeface="+mj-ea"/>
                <a:cs typeface="+mj-cs"/>
              </a:rPr>
              <a:t>ΤΗς</a:t>
            </a:r>
            <a:r>
              <a:rPr lang="el-GR" sz="3900" b="1" kern="1200" dirty="0">
                <a:solidFill>
                  <a:schemeClr val="tx1"/>
                </a:solidFill>
                <a:latin typeface="+mj-lt"/>
                <a:ea typeface="+mj-ea"/>
                <a:cs typeface="+mj-cs"/>
              </a:rPr>
              <a:t> </a:t>
            </a:r>
            <a:r>
              <a:rPr lang="el-GR" sz="3900" b="1" kern="1200" dirty="0" err="1">
                <a:solidFill>
                  <a:schemeClr val="tx1"/>
                </a:solidFill>
                <a:latin typeface="+mj-lt"/>
                <a:ea typeface="+mj-ea"/>
                <a:cs typeface="+mj-cs"/>
              </a:rPr>
              <a:t>κ.Αλ.ο</a:t>
            </a:r>
            <a:r>
              <a:rPr lang="el-GR" sz="3900" b="1" kern="1200" dirty="0">
                <a:solidFill>
                  <a:schemeClr val="tx1"/>
                </a:solidFill>
                <a:latin typeface="+mj-lt"/>
                <a:ea typeface="+mj-ea"/>
                <a:cs typeface="+mj-cs"/>
              </a:rPr>
              <a:t>. στην </a:t>
            </a:r>
            <a:r>
              <a:rPr lang="en-US" sz="3900" b="1" kern="1200" dirty="0">
                <a:solidFill>
                  <a:schemeClr val="tx1"/>
                </a:solidFill>
                <a:latin typeface="+mj-lt"/>
                <a:ea typeface="+mj-ea"/>
                <a:cs typeface="+mj-cs"/>
              </a:rPr>
              <a:t>ΚΑΤΗΓΟΡΙΑ4 </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 name="Πίνακας 2">
            <a:extLst>
              <a:ext uri="{FF2B5EF4-FFF2-40B4-BE49-F238E27FC236}">
                <a16:creationId xmlns:a16="http://schemas.microsoft.com/office/drawing/2014/main" id="{47581BC3-3D0E-FF6D-71E0-B3B14F0F946F}"/>
              </a:ext>
            </a:extLst>
          </p:cNvPr>
          <p:cNvGraphicFramePr>
            <a:graphicFrameLocks noGrp="1"/>
          </p:cNvGraphicFramePr>
          <p:nvPr>
            <p:extLst>
              <p:ext uri="{D42A27DB-BD31-4B8C-83A1-F6EECF244321}">
                <p14:modId xmlns:p14="http://schemas.microsoft.com/office/powerpoint/2010/main" val="4228675198"/>
              </p:ext>
            </p:extLst>
          </p:nvPr>
        </p:nvGraphicFramePr>
        <p:xfrm>
          <a:off x="3376005" y="409303"/>
          <a:ext cx="5570323" cy="5183335"/>
        </p:xfrm>
        <a:graphic>
          <a:graphicData uri="http://schemas.openxmlformats.org/drawingml/2006/table">
            <a:tbl>
              <a:tblPr>
                <a:tableStyleId>{2D5ABB26-0587-4C30-8999-92F81FD0307C}</a:tableStyleId>
              </a:tblPr>
              <a:tblGrid>
                <a:gridCol w="1078764">
                  <a:extLst>
                    <a:ext uri="{9D8B030D-6E8A-4147-A177-3AD203B41FA5}">
                      <a16:colId xmlns:a16="http://schemas.microsoft.com/office/drawing/2014/main" val="2578524588"/>
                    </a:ext>
                  </a:extLst>
                </a:gridCol>
                <a:gridCol w="481023">
                  <a:extLst>
                    <a:ext uri="{9D8B030D-6E8A-4147-A177-3AD203B41FA5}">
                      <a16:colId xmlns:a16="http://schemas.microsoft.com/office/drawing/2014/main" val="303685838"/>
                    </a:ext>
                  </a:extLst>
                </a:gridCol>
                <a:gridCol w="1297226">
                  <a:extLst>
                    <a:ext uri="{9D8B030D-6E8A-4147-A177-3AD203B41FA5}">
                      <a16:colId xmlns:a16="http://schemas.microsoft.com/office/drawing/2014/main" val="1084825201"/>
                    </a:ext>
                  </a:extLst>
                </a:gridCol>
                <a:gridCol w="704620">
                  <a:extLst>
                    <a:ext uri="{9D8B030D-6E8A-4147-A177-3AD203B41FA5}">
                      <a16:colId xmlns:a16="http://schemas.microsoft.com/office/drawing/2014/main" val="2418314462"/>
                    </a:ext>
                  </a:extLst>
                </a:gridCol>
                <a:gridCol w="1176789">
                  <a:extLst>
                    <a:ext uri="{9D8B030D-6E8A-4147-A177-3AD203B41FA5}">
                      <a16:colId xmlns:a16="http://schemas.microsoft.com/office/drawing/2014/main" val="1568452715"/>
                    </a:ext>
                  </a:extLst>
                </a:gridCol>
                <a:gridCol w="831901">
                  <a:extLst>
                    <a:ext uri="{9D8B030D-6E8A-4147-A177-3AD203B41FA5}">
                      <a16:colId xmlns:a16="http://schemas.microsoft.com/office/drawing/2014/main" val="2579212458"/>
                    </a:ext>
                  </a:extLst>
                </a:gridCol>
              </a:tblGrid>
              <a:tr h="609041">
                <a:tc>
                  <a:txBody>
                    <a:bodyPr/>
                    <a:lstStyle/>
                    <a:p>
                      <a:pPr>
                        <a:buNone/>
                      </a:pPr>
                      <a:r>
                        <a:rPr lang="el-GR" sz="1100" b="1" cap="none" spc="0" dirty="0">
                          <a:solidFill>
                            <a:schemeClr val="tx1"/>
                          </a:solidFill>
                        </a:rPr>
                        <a:t>Κατηγορία</a:t>
                      </a:r>
                    </a:p>
                  </a:txBody>
                  <a:tcPr marL="0" marR="2075" marT="2831" marB="21231" anchor="ctr"/>
                </a:tc>
                <a:tc>
                  <a:txBody>
                    <a:bodyPr/>
                    <a:lstStyle/>
                    <a:p>
                      <a:pPr>
                        <a:buNone/>
                      </a:pPr>
                      <a:r>
                        <a:rPr lang="el-GR" sz="1100" b="1" cap="none" spc="0" dirty="0">
                          <a:solidFill>
                            <a:schemeClr val="tx1"/>
                          </a:solidFill>
                        </a:rPr>
                        <a:t>Νομικό Πλαίσιο</a:t>
                      </a:r>
                    </a:p>
                  </a:txBody>
                  <a:tcPr marL="0" marR="2075" marT="2831" marB="21231" anchor="ctr"/>
                </a:tc>
                <a:tc>
                  <a:txBody>
                    <a:bodyPr/>
                    <a:lstStyle/>
                    <a:p>
                      <a:pPr algn="ctr">
                        <a:buNone/>
                      </a:pPr>
                      <a:r>
                        <a:rPr lang="el-GR" sz="1100" b="1" cap="none" spc="0" dirty="0">
                          <a:solidFill>
                            <a:schemeClr val="tx1"/>
                          </a:solidFill>
                        </a:rPr>
                        <a:t> Σκοπός</a:t>
                      </a:r>
                    </a:p>
                  </a:txBody>
                  <a:tcPr marL="0" marR="2075" marT="2831" marB="21231" anchor="ctr"/>
                </a:tc>
                <a:tc>
                  <a:txBody>
                    <a:bodyPr/>
                    <a:lstStyle/>
                    <a:p>
                      <a:pPr>
                        <a:buNone/>
                      </a:pPr>
                      <a:r>
                        <a:rPr lang="el-GR" sz="1100" b="1" cap="none" spc="0">
                          <a:solidFill>
                            <a:schemeClr val="tx1"/>
                          </a:solidFill>
                        </a:rPr>
                        <a:t>Μέλη</a:t>
                      </a:r>
                    </a:p>
                  </a:txBody>
                  <a:tcPr marL="0" marR="2075" marT="2831" marB="21231" anchor="ctr"/>
                </a:tc>
                <a:tc>
                  <a:txBody>
                    <a:bodyPr/>
                    <a:lstStyle/>
                    <a:p>
                      <a:pPr>
                        <a:buNone/>
                      </a:pPr>
                      <a:r>
                        <a:rPr lang="el-GR" sz="1100" b="1" cap="none" spc="0">
                          <a:solidFill>
                            <a:schemeClr val="tx1"/>
                          </a:solidFill>
                        </a:rPr>
                        <a:t>Ιδιότητα / Χαρακτηριστικά</a:t>
                      </a:r>
                    </a:p>
                  </a:txBody>
                  <a:tcPr marL="0" marR="2075" marT="2831" marB="21231" anchor="ctr"/>
                </a:tc>
                <a:tc>
                  <a:txBody>
                    <a:bodyPr/>
                    <a:lstStyle/>
                    <a:p>
                      <a:pPr>
                        <a:buNone/>
                      </a:pPr>
                      <a:r>
                        <a:rPr lang="el-GR" sz="1100" b="1" cap="none" spc="0">
                          <a:solidFill>
                            <a:schemeClr val="tx1"/>
                          </a:solidFill>
                        </a:rPr>
                        <a:t>Παραδείγματα</a:t>
                      </a:r>
                    </a:p>
                  </a:txBody>
                  <a:tcPr marL="0" marR="2075" marT="2831" marB="21231" anchor="ctr"/>
                </a:tc>
                <a:extLst>
                  <a:ext uri="{0D108BD9-81ED-4DB2-BD59-A6C34878D82A}">
                    <a16:rowId xmlns:a16="http://schemas.microsoft.com/office/drawing/2014/main" val="2602305670"/>
                  </a:ext>
                </a:extLst>
              </a:tr>
              <a:tr h="1358270">
                <a:tc>
                  <a:txBody>
                    <a:bodyPr/>
                    <a:lstStyle/>
                    <a:p>
                      <a:pPr>
                        <a:buNone/>
                      </a:pPr>
                      <a:r>
                        <a:rPr lang="el-GR" sz="1100" b="1" cap="none" spc="0">
                          <a:solidFill>
                            <a:schemeClr val="tx1"/>
                          </a:solidFill>
                        </a:rPr>
                        <a:t>Αγροτικοί Συνεταιρισμοί</a:t>
                      </a:r>
                      <a:endParaRPr lang="el-GR" sz="1100" cap="none" spc="0">
                        <a:solidFill>
                          <a:schemeClr val="tx1"/>
                        </a:solidFill>
                      </a:endParaRPr>
                    </a:p>
                  </a:txBody>
                  <a:tcPr marL="0" marR="2075" marT="2831" marB="21231" anchor="ctr"/>
                </a:tc>
                <a:tc>
                  <a:txBody>
                    <a:bodyPr/>
                    <a:lstStyle/>
                    <a:p>
                      <a:pPr>
                        <a:buNone/>
                      </a:pPr>
                      <a:r>
                        <a:rPr lang="el-GR" sz="1100" cap="none" spc="0" dirty="0">
                          <a:solidFill>
                            <a:schemeClr val="tx1"/>
                          </a:solidFill>
                        </a:rPr>
                        <a:t>Ν. 4384</a:t>
                      </a:r>
                    </a:p>
                    <a:p>
                      <a:pPr>
                        <a:buNone/>
                      </a:pPr>
                      <a:r>
                        <a:rPr lang="el-GR" sz="1100" cap="none" spc="0" dirty="0">
                          <a:solidFill>
                            <a:schemeClr val="tx1"/>
                          </a:solidFill>
                        </a:rPr>
                        <a:t>/2016</a:t>
                      </a:r>
                    </a:p>
                  </a:txBody>
                  <a:tcPr marL="0" marR="2075" marT="2831" marB="21231" anchor="ctr"/>
                </a:tc>
                <a:tc>
                  <a:txBody>
                    <a:bodyPr/>
                    <a:lstStyle/>
                    <a:p>
                      <a:pPr algn="ctr">
                        <a:buNone/>
                      </a:pPr>
                      <a:r>
                        <a:rPr lang="el-GR" sz="1100" cap="none" spc="0" dirty="0">
                          <a:solidFill>
                            <a:schemeClr val="tx1"/>
                          </a:solidFill>
                        </a:rPr>
                        <a:t>Οικονομική, κοινωνική και πολιτιστική ανάπτυξη αγροτών μέσω κοινής εκμετάλλευσης, εμπορίας και διάθεσης προϊόντων</a:t>
                      </a:r>
                    </a:p>
                  </a:txBody>
                  <a:tcPr marL="0" marR="2075" marT="2831" marB="21231" anchor="ctr"/>
                </a:tc>
                <a:tc>
                  <a:txBody>
                    <a:bodyPr/>
                    <a:lstStyle/>
                    <a:p>
                      <a:pPr algn="ctr">
                        <a:buNone/>
                      </a:pPr>
                      <a:r>
                        <a:rPr lang="el-GR" sz="1100" cap="none" spc="0" dirty="0">
                          <a:solidFill>
                            <a:schemeClr val="tx1"/>
                          </a:solidFill>
                        </a:rPr>
                        <a:t>Κυρίως φυσικά πρόσωπα (αγρότες, παραγωγοί)</a:t>
                      </a:r>
                    </a:p>
                  </a:txBody>
                  <a:tcPr marL="0" marR="2075" marT="2831" marB="21231" anchor="ctr"/>
                </a:tc>
                <a:tc>
                  <a:txBody>
                    <a:bodyPr/>
                    <a:lstStyle/>
                    <a:p>
                      <a:pPr algn="ctr">
                        <a:buNone/>
                      </a:pPr>
                      <a:r>
                        <a:rPr lang="el-GR" sz="1100" cap="none" spc="0">
                          <a:solidFill>
                            <a:schemeClr val="tx1"/>
                          </a:solidFill>
                        </a:rPr>
                        <a:t>ΝΠΙΔ με εμπορική ιδιότητα. Αρχή «μία ψήφος ανά μέλος». Συνεταιριστική μερίδα.</a:t>
                      </a:r>
                    </a:p>
                  </a:txBody>
                  <a:tcPr marL="0" marR="2075" marT="2831" marB="21231" anchor="ctr"/>
                </a:tc>
                <a:tc>
                  <a:txBody>
                    <a:bodyPr/>
                    <a:lstStyle/>
                    <a:p>
                      <a:pPr algn="ctr">
                        <a:buNone/>
                      </a:pPr>
                      <a:r>
                        <a:rPr lang="el-GR" sz="1100" cap="none" spc="0">
                          <a:solidFill>
                            <a:schemeClr val="tx1"/>
                          </a:solidFill>
                        </a:rPr>
                        <a:t>Ελαιουργικοί Συνεταιρισμοί, Οινοποιητικοί Συνεταιρισμοί</a:t>
                      </a:r>
                    </a:p>
                  </a:txBody>
                  <a:tcPr marL="0" marR="2075" marT="2831" marB="21231" anchor="ctr"/>
                </a:tc>
                <a:extLst>
                  <a:ext uri="{0D108BD9-81ED-4DB2-BD59-A6C34878D82A}">
                    <a16:rowId xmlns:a16="http://schemas.microsoft.com/office/drawing/2014/main" val="2947597529"/>
                  </a:ext>
                </a:extLst>
              </a:tr>
              <a:tr h="1608012">
                <a:tc>
                  <a:txBody>
                    <a:bodyPr/>
                    <a:lstStyle/>
                    <a:p>
                      <a:pPr>
                        <a:buNone/>
                      </a:pPr>
                      <a:r>
                        <a:rPr lang="el-GR" sz="1100" b="1" cap="none" spc="0">
                          <a:solidFill>
                            <a:schemeClr val="tx1"/>
                          </a:solidFill>
                        </a:rPr>
                        <a:t>Αστικοί Συνεταιρισμοί</a:t>
                      </a:r>
                      <a:endParaRPr lang="el-GR" sz="1100" cap="none" spc="0">
                        <a:solidFill>
                          <a:schemeClr val="tx1"/>
                        </a:solidFill>
                      </a:endParaRPr>
                    </a:p>
                  </a:txBody>
                  <a:tcPr marL="0" marR="2075" marT="2831" marB="21231" anchor="ctr"/>
                </a:tc>
                <a:tc>
                  <a:txBody>
                    <a:bodyPr/>
                    <a:lstStyle/>
                    <a:p>
                      <a:pPr>
                        <a:buNone/>
                      </a:pPr>
                      <a:r>
                        <a:rPr lang="el-GR" sz="1100" cap="none" spc="0" dirty="0">
                          <a:solidFill>
                            <a:schemeClr val="tx1"/>
                          </a:solidFill>
                        </a:rPr>
                        <a:t>Ν. 1667</a:t>
                      </a:r>
                    </a:p>
                    <a:p>
                      <a:pPr>
                        <a:buNone/>
                      </a:pPr>
                      <a:r>
                        <a:rPr lang="el-GR" sz="1100" cap="none" spc="0" dirty="0">
                          <a:solidFill>
                            <a:schemeClr val="tx1"/>
                          </a:solidFill>
                        </a:rPr>
                        <a:t>/1986</a:t>
                      </a:r>
                    </a:p>
                  </a:txBody>
                  <a:tcPr marL="0" marR="2075" marT="2831" marB="21231" anchor="ctr"/>
                </a:tc>
                <a:tc>
                  <a:txBody>
                    <a:bodyPr/>
                    <a:lstStyle/>
                    <a:p>
                      <a:pPr algn="ctr">
                        <a:buNone/>
                      </a:pPr>
                      <a:r>
                        <a:rPr lang="el-GR" sz="1100" cap="none" spc="0" dirty="0">
                          <a:solidFill>
                            <a:schemeClr val="tx1"/>
                          </a:solidFill>
                        </a:rPr>
                        <a:t>Κοινή οικονομική, κοινωνική, πολιτιστική ανάπτυξη μελών – συνδυασμός οικονομικού &amp; κοινωνικού σκοπού</a:t>
                      </a:r>
                    </a:p>
                  </a:txBody>
                  <a:tcPr marL="0" marR="2075" marT="2831" marB="21231" anchor="ctr"/>
                </a:tc>
                <a:tc>
                  <a:txBody>
                    <a:bodyPr/>
                    <a:lstStyle/>
                    <a:p>
                      <a:pPr algn="ctr">
                        <a:buNone/>
                      </a:pPr>
                      <a:r>
                        <a:rPr lang="el-GR" sz="1100" cap="none" spc="0" dirty="0">
                          <a:solidFill>
                            <a:schemeClr val="tx1"/>
                          </a:solidFill>
                        </a:rPr>
                        <a:t>Φυσικά ή νομικά πρόσωπα</a:t>
                      </a:r>
                    </a:p>
                  </a:txBody>
                  <a:tcPr marL="0" marR="2075" marT="2831" marB="21231" anchor="ctr"/>
                </a:tc>
                <a:tc>
                  <a:txBody>
                    <a:bodyPr/>
                    <a:lstStyle/>
                    <a:p>
                      <a:pPr algn="ctr">
                        <a:buNone/>
                      </a:pPr>
                      <a:r>
                        <a:rPr lang="el-GR" sz="1100" cap="none" spc="0" dirty="0">
                          <a:solidFill>
                            <a:schemeClr val="tx1"/>
                          </a:solidFill>
                        </a:rPr>
                        <a:t>ΝΠΙΔ με εμπορική ιδιότητα. Δημοκρατική λειτουργία. Πλεονάσματα μοιράζονται βάσει συμμετοχής.</a:t>
                      </a:r>
                    </a:p>
                  </a:txBody>
                  <a:tcPr marL="0" marR="2075" marT="2831" marB="21231" anchor="ctr"/>
                </a:tc>
                <a:tc>
                  <a:txBody>
                    <a:bodyPr/>
                    <a:lstStyle/>
                    <a:p>
                      <a:pPr algn="ctr">
                        <a:buNone/>
                      </a:pPr>
                      <a:r>
                        <a:rPr lang="el-GR" sz="1100" cap="none" spc="0">
                          <a:solidFill>
                            <a:schemeClr val="tx1"/>
                          </a:solidFill>
                        </a:rPr>
                        <a:t>Καταναλωτικοί συνεταιρισμοί, Ενεργειακοί συνεταιρισμοί</a:t>
                      </a:r>
                    </a:p>
                  </a:txBody>
                  <a:tcPr marL="0" marR="2075" marT="2831" marB="21231" anchor="ctr"/>
                </a:tc>
                <a:extLst>
                  <a:ext uri="{0D108BD9-81ED-4DB2-BD59-A6C34878D82A}">
                    <a16:rowId xmlns:a16="http://schemas.microsoft.com/office/drawing/2014/main" val="1693124802"/>
                  </a:ext>
                </a:extLst>
              </a:tr>
              <a:tr h="1608012">
                <a:tc>
                  <a:txBody>
                    <a:bodyPr/>
                    <a:lstStyle/>
                    <a:p>
                      <a:pPr>
                        <a:buNone/>
                      </a:pPr>
                      <a:r>
                        <a:rPr lang="el-GR" sz="1100" b="1" cap="none" spc="0">
                          <a:solidFill>
                            <a:schemeClr val="tx1"/>
                          </a:solidFill>
                        </a:rPr>
                        <a:t>Αστικές Εταιρίες (ΑΜΚΕ)</a:t>
                      </a:r>
                      <a:endParaRPr lang="el-GR" sz="1100" cap="none" spc="0">
                        <a:solidFill>
                          <a:schemeClr val="tx1"/>
                        </a:solidFill>
                      </a:endParaRPr>
                    </a:p>
                  </a:txBody>
                  <a:tcPr marL="0" marR="2075" marT="2831" marB="21231" anchor="ctr"/>
                </a:tc>
                <a:tc>
                  <a:txBody>
                    <a:bodyPr/>
                    <a:lstStyle/>
                    <a:p>
                      <a:pPr>
                        <a:buNone/>
                      </a:pPr>
                      <a:r>
                        <a:rPr lang="el-GR" sz="1100" cap="none" spc="0" dirty="0">
                          <a:solidFill>
                            <a:schemeClr val="tx1"/>
                          </a:solidFill>
                        </a:rPr>
                        <a:t>Άρθρα 741 </a:t>
                      </a:r>
                      <a:r>
                        <a:rPr lang="el-GR" sz="1100" cap="none" spc="0" dirty="0" err="1">
                          <a:solidFill>
                            <a:schemeClr val="tx1"/>
                          </a:solidFill>
                        </a:rPr>
                        <a:t>επ</a:t>
                      </a:r>
                      <a:r>
                        <a:rPr lang="el-GR" sz="1100" cap="none" spc="0" dirty="0">
                          <a:solidFill>
                            <a:schemeClr val="tx1"/>
                          </a:solidFill>
                        </a:rPr>
                        <a:t>. ΑΚ</a:t>
                      </a:r>
                    </a:p>
                  </a:txBody>
                  <a:tcPr marL="0" marR="2075" marT="2831" marB="21231" anchor="ctr"/>
                </a:tc>
                <a:tc>
                  <a:txBody>
                    <a:bodyPr/>
                    <a:lstStyle/>
                    <a:p>
                      <a:pPr algn="ctr">
                        <a:buNone/>
                      </a:pPr>
                      <a:r>
                        <a:rPr lang="el-GR" sz="1100" cap="none" spc="0">
                          <a:solidFill>
                            <a:schemeClr val="tx1"/>
                          </a:solidFill>
                        </a:rPr>
                        <a:t>Επιδίωξη κοινού σκοπού (πολιτιστικού, κοινωνικού, εκπαιδευτικού, περιβαλλοντικού) χωρίς διανομή κερδών</a:t>
                      </a:r>
                    </a:p>
                  </a:txBody>
                  <a:tcPr marL="0" marR="2075" marT="2831" marB="21231" anchor="ctr"/>
                </a:tc>
                <a:tc>
                  <a:txBody>
                    <a:bodyPr/>
                    <a:lstStyle/>
                    <a:p>
                      <a:pPr algn="ctr">
                        <a:buNone/>
                      </a:pPr>
                      <a:r>
                        <a:rPr lang="el-GR" sz="1100" cap="none" spc="0" dirty="0">
                          <a:solidFill>
                            <a:schemeClr val="tx1"/>
                          </a:solidFill>
                        </a:rPr>
                        <a:t>Τουλάχιστον δύο ιδρυτές (φυσικά ή νομικά πρόσωπα)</a:t>
                      </a:r>
                    </a:p>
                  </a:txBody>
                  <a:tcPr marL="0" marR="2075" marT="2831" marB="21231" anchor="ctr"/>
                </a:tc>
                <a:tc>
                  <a:txBody>
                    <a:bodyPr/>
                    <a:lstStyle/>
                    <a:p>
                      <a:pPr algn="ctr">
                        <a:buNone/>
                      </a:pPr>
                      <a:r>
                        <a:rPr lang="el-GR" sz="1100" cap="none" spc="0" dirty="0">
                          <a:solidFill>
                            <a:schemeClr val="tx1"/>
                          </a:solidFill>
                        </a:rPr>
                        <a:t>Μη κερδοσκοπικές. Αποκτούν νομική προσωπικότητα με καταχώριση στο Πρωτοδικείο.</a:t>
                      </a:r>
                    </a:p>
                  </a:txBody>
                  <a:tcPr marL="0" marR="2075" marT="2831" marB="21231" anchor="ctr"/>
                </a:tc>
                <a:tc>
                  <a:txBody>
                    <a:bodyPr/>
                    <a:lstStyle/>
                    <a:p>
                      <a:pPr algn="ctr">
                        <a:buNone/>
                      </a:pPr>
                      <a:r>
                        <a:rPr lang="el-GR" sz="1100" cap="none" spc="0" dirty="0">
                          <a:solidFill>
                            <a:schemeClr val="tx1"/>
                          </a:solidFill>
                        </a:rPr>
                        <a:t>Πολιτιστικά ιδρύματα, κοινωνικά ιατρεία, εκπαιδευτικοί οργανισμοί</a:t>
                      </a:r>
                    </a:p>
                  </a:txBody>
                  <a:tcPr marL="0" marR="2075" marT="2831" marB="21231" anchor="ctr"/>
                </a:tc>
                <a:extLst>
                  <a:ext uri="{0D108BD9-81ED-4DB2-BD59-A6C34878D82A}">
                    <a16:rowId xmlns:a16="http://schemas.microsoft.com/office/drawing/2014/main" val="1336065047"/>
                  </a:ext>
                </a:extLst>
              </a:tr>
            </a:tbl>
          </a:graphicData>
        </a:graphic>
      </p:graphicFrame>
    </p:spTree>
    <p:extLst>
      <p:ext uri="{BB962C8B-B14F-4D97-AF65-F5344CB8AC3E}">
        <p14:creationId xmlns:p14="http://schemas.microsoft.com/office/powerpoint/2010/main" val="130336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0DBB28-1361-98D0-E926-5C778CE67AA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B1B0C2-9E17-4F8B-A354-46108F8F4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8857CA-A3D8-FFE3-4FA5-559627D1D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7E2F3A3-8F15-688B-87E1-B04261CFCD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7" name="Rectangle 16">
            <a:extLst>
              <a:ext uri="{FF2B5EF4-FFF2-40B4-BE49-F238E27FC236}">
                <a16:creationId xmlns:a16="http://schemas.microsoft.com/office/drawing/2014/main" id="{5609B1DE-09E7-FB2B-AE5C-99665296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02F6458-774C-C7E6-74DD-2FE405C9A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aphicFrame>
        <p:nvGraphicFramePr>
          <p:cNvPr id="4" name="Table 4">
            <a:extLst>
              <a:ext uri="{FF2B5EF4-FFF2-40B4-BE49-F238E27FC236}">
                <a16:creationId xmlns:a16="http://schemas.microsoft.com/office/drawing/2014/main" id="{47F2FA04-20FC-4FDB-56ED-1BAE3437C5BF}"/>
              </a:ext>
            </a:extLst>
          </p:cNvPr>
          <p:cNvGraphicFramePr>
            <a:graphicFrameLocks noGrp="1"/>
          </p:cNvGraphicFramePr>
          <p:nvPr/>
        </p:nvGraphicFramePr>
        <p:xfrm>
          <a:off x="601874" y="895610"/>
          <a:ext cx="3978722" cy="5058020"/>
        </p:xfrm>
        <a:graphic>
          <a:graphicData uri="http://schemas.openxmlformats.org/drawingml/2006/table">
            <a:tbl>
              <a:tblPr firstRow="1" bandRow="1">
                <a:solidFill>
                  <a:schemeClr val="bg1">
                    <a:lumMod val="95000"/>
                  </a:schemeClr>
                </a:solidFill>
                <a:tableStyleId>{00A15C55-8517-42AA-B614-E9B94910E393}</a:tableStyleId>
              </a:tblPr>
              <a:tblGrid>
                <a:gridCol w="3978722">
                  <a:extLst>
                    <a:ext uri="{9D8B030D-6E8A-4147-A177-3AD203B41FA5}">
                      <a16:colId xmlns:a16="http://schemas.microsoft.com/office/drawing/2014/main" val="3923957993"/>
                    </a:ext>
                  </a:extLst>
                </a:gridCol>
              </a:tblGrid>
              <a:tr h="505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endParaRPr lang="el-GR" sz="2000" b="0" cap="none" spc="0" dirty="0">
                        <a:solidFill>
                          <a:schemeClr val="bg1"/>
                        </a:solidFill>
                      </a:endParaRPr>
                    </a:p>
                  </a:txBody>
                  <a:tcPr marL="102982" marR="102982" marT="111674" marB="514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728527702"/>
                  </a:ext>
                </a:extLst>
              </a:tr>
            </a:tbl>
          </a:graphicData>
        </a:graphic>
      </p:graphicFrame>
      <p:graphicFrame>
        <p:nvGraphicFramePr>
          <p:cNvPr id="8" name="Διάγραμμα 7">
            <a:extLst>
              <a:ext uri="{FF2B5EF4-FFF2-40B4-BE49-F238E27FC236}">
                <a16:creationId xmlns:a16="http://schemas.microsoft.com/office/drawing/2014/main" id="{7992564B-1B70-E100-6DA9-0E7BF0C26155}"/>
              </a:ext>
            </a:extLst>
          </p:cNvPr>
          <p:cNvGraphicFramePr/>
          <p:nvPr>
            <p:extLst>
              <p:ext uri="{D42A27DB-BD31-4B8C-83A1-F6EECF244321}">
                <p14:modId xmlns:p14="http://schemas.microsoft.com/office/powerpoint/2010/main" val="271016627"/>
              </p:ext>
            </p:extLst>
          </p:nvPr>
        </p:nvGraphicFramePr>
        <p:xfrm>
          <a:off x="734646" y="1938215"/>
          <a:ext cx="7596554" cy="3454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21024DEE-950C-65F8-2F6E-6273D8AF1141}"/>
              </a:ext>
            </a:extLst>
          </p:cNvPr>
          <p:cNvSpPr txBox="1">
            <a:spLocks/>
          </p:cNvSpPr>
          <p:nvPr/>
        </p:nvSpPr>
        <p:spPr>
          <a:xfrm>
            <a:off x="304856" y="729175"/>
            <a:ext cx="7288583" cy="1576446"/>
          </a:xfrm>
          <a:prstGeom prst="ellipse">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2700" dirty="0">
                <a:solidFill>
                  <a:schemeClr val="bg2">
                    <a:lumMod val="90000"/>
                  </a:schemeClr>
                </a:solidFill>
              </a:rPr>
              <a:t>Βασικές αρχές οργάνωσης και λειτουργίας των ΦΟΡΕΩΝ </a:t>
            </a:r>
            <a:r>
              <a:rPr lang="el-GR" sz="2700" dirty="0" err="1">
                <a:solidFill>
                  <a:schemeClr val="bg2">
                    <a:lumMod val="90000"/>
                  </a:schemeClr>
                </a:solidFill>
              </a:rPr>
              <a:t>Κ.Αλ.Ο</a:t>
            </a:r>
            <a:r>
              <a:rPr lang="el-GR" sz="2700" dirty="0">
                <a:solidFill>
                  <a:schemeClr val="bg2">
                    <a:lumMod val="90000"/>
                  </a:schemeClr>
                </a:solidFill>
              </a:rPr>
              <a:t>.</a:t>
            </a:r>
          </a:p>
        </p:txBody>
      </p:sp>
    </p:spTree>
    <p:extLst>
      <p:ext uri="{BB962C8B-B14F-4D97-AF65-F5344CB8AC3E}">
        <p14:creationId xmlns:p14="http://schemas.microsoft.com/office/powerpoint/2010/main" val="407535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74566A-263C-CFC2-0387-E02BBA867BA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209117-4542-8345-273A-1666527C9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7F8E17-89AA-CA1D-C834-6CE0DC30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C918853-8780-9C18-9B54-E83F11D3FC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7" name="Rectangle 16">
            <a:extLst>
              <a:ext uri="{FF2B5EF4-FFF2-40B4-BE49-F238E27FC236}">
                <a16:creationId xmlns:a16="http://schemas.microsoft.com/office/drawing/2014/main" id="{FA95A6DA-63AB-C6D7-F5EC-1407A922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665D997-AAD4-3EB7-1594-78216EDEF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aphicFrame>
        <p:nvGraphicFramePr>
          <p:cNvPr id="4" name="Table 4">
            <a:extLst>
              <a:ext uri="{FF2B5EF4-FFF2-40B4-BE49-F238E27FC236}">
                <a16:creationId xmlns:a16="http://schemas.microsoft.com/office/drawing/2014/main" id="{D1F839B2-D019-75AD-D40D-1396ACB68117}"/>
              </a:ext>
            </a:extLst>
          </p:cNvPr>
          <p:cNvGraphicFramePr>
            <a:graphicFrameLocks noGrp="1"/>
          </p:cNvGraphicFramePr>
          <p:nvPr/>
        </p:nvGraphicFramePr>
        <p:xfrm>
          <a:off x="601874" y="895610"/>
          <a:ext cx="3978722" cy="5058020"/>
        </p:xfrm>
        <a:graphic>
          <a:graphicData uri="http://schemas.openxmlformats.org/drawingml/2006/table">
            <a:tbl>
              <a:tblPr firstRow="1" bandRow="1">
                <a:solidFill>
                  <a:schemeClr val="bg1">
                    <a:lumMod val="95000"/>
                  </a:schemeClr>
                </a:solidFill>
                <a:tableStyleId>{00A15C55-8517-42AA-B614-E9B94910E393}</a:tableStyleId>
              </a:tblPr>
              <a:tblGrid>
                <a:gridCol w="3978722">
                  <a:extLst>
                    <a:ext uri="{9D8B030D-6E8A-4147-A177-3AD203B41FA5}">
                      <a16:colId xmlns:a16="http://schemas.microsoft.com/office/drawing/2014/main" val="3923957993"/>
                    </a:ext>
                  </a:extLst>
                </a:gridCol>
              </a:tblGrid>
              <a:tr h="505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endParaRPr lang="el-GR" sz="2000" b="0" cap="none" spc="0" dirty="0">
                        <a:solidFill>
                          <a:schemeClr val="bg1"/>
                        </a:solidFill>
                      </a:endParaRPr>
                    </a:p>
                  </a:txBody>
                  <a:tcPr marL="102982" marR="102982" marT="111674" marB="514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728527702"/>
                  </a:ext>
                </a:extLst>
              </a:tr>
            </a:tbl>
          </a:graphicData>
        </a:graphic>
      </p:graphicFrame>
      <p:graphicFrame>
        <p:nvGraphicFramePr>
          <p:cNvPr id="2" name="Content Placeholder 2">
            <a:extLst>
              <a:ext uri="{FF2B5EF4-FFF2-40B4-BE49-F238E27FC236}">
                <a16:creationId xmlns:a16="http://schemas.microsoft.com/office/drawing/2014/main" id="{3E61B544-103F-E5D7-0515-FE6104B6F2F4}"/>
              </a:ext>
            </a:extLst>
          </p:cNvPr>
          <p:cNvGraphicFramePr>
            <a:graphicFrameLocks/>
          </p:cNvGraphicFramePr>
          <p:nvPr>
            <p:extLst>
              <p:ext uri="{D42A27DB-BD31-4B8C-83A1-F6EECF244321}">
                <p14:modId xmlns:p14="http://schemas.microsoft.com/office/powerpoint/2010/main" val="3805289823"/>
              </p:ext>
            </p:extLst>
          </p:nvPr>
        </p:nvGraphicFramePr>
        <p:xfrm>
          <a:off x="820614" y="1828800"/>
          <a:ext cx="7694735"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A69205BC-C11B-53FB-5CF4-86CEFA415C54}"/>
              </a:ext>
            </a:extLst>
          </p:cNvPr>
          <p:cNvSpPr txBox="1">
            <a:spLocks/>
          </p:cNvSpPr>
          <p:nvPr/>
        </p:nvSpPr>
        <p:spPr>
          <a:xfrm>
            <a:off x="601874" y="1036197"/>
            <a:ext cx="7288583" cy="1576446"/>
          </a:xfrm>
          <a:prstGeom prst="ellipse">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2800" dirty="0">
                <a:solidFill>
                  <a:schemeClr val="bg2">
                    <a:lumMod val="90000"/>
                  </a:schemeClr>
                </a:solidFill>
              </a:rPr>
              <a:t>Τι είναι ΚΟΙΝΣΕΠ</a:t>
            </a:r>
            <a:endParaRPr lang="el-GR" sz="2700" dirty="0">
              <a:solidFill>
                <a:schemeClr val="bg2">
                  <a:lumMod val="90000"/>
                </a:schemeClr>
              </a:solidFill>
            </a:endParaRPr>
          </a:p>
        </p:txBody>
      </p:sp>
    </p:spTree>
    <p:extLst>
      <p:ext uri="{BB962C8B-B14F-4D97-AF65-F5344CB8AC3E}">
        <p14:creationId xmlns:p14="http://schemas.microsoft.com/office/powerpoint/2010/main" val="177083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BC28E4-1D88-9A61-8BA9-DBE3D143EFC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3745EE-790C-7C0C-8507-C46740870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80B7F1-8A3F-CDCF-EE83-DB679E330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BBADAD-BDEA-C78A-E5ED-49FFA13C11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7" name="Rectangle 16">
            <a:extLst>
              <a:ext uri="{FF2B5EF4-FFF2-40B4-BE49-F238E27FC236}">
                <a16:creationId xmlns:a16="http://schemas.microsoft.com/office/drawing/2014/main" id="{C1DC9BE6-EF01-094D-DEEA-2540ACF13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4A4B717-B1FD-BC14-EC80-90D6C9B60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aphicFrame>
        <p:nvGraphicFramePr>
          <p:cNvPr id="4" name="Table 4">
            <a:extLst>
              <a:ext uri="{FF2B5EF4-FFF2-40B4-BE49-F238E27FC236}">
                <a16:creationId xmlns:a16="http://schemas.microsoft.com/office/drawing/2014/main" id="{5321E6CB-9D3E-A04C-5B90-9302059BE1A2}"/>
              </a:ext>
            </a:extLst>
          </p:cNvPr>
          <p:cNvGraphicFramePr>
            <a:graphicFrameLocks noGrp="1"/>
          </p:cNvGraphicFramePr>
          <p:nvPr/>
        </p:nvGraphicFramePr>
        <p:xfrm>
          <a:off x="601874" y="895610"/>
          <a:ext cx="3978722" cy="5058020"/>
        </p:xfrm>
        <a:graphic>
          <a:graphicData uri="http://schemas.openxmlformats.org/drawingml/2006/table">
            <a:tbl>
              <a:tblPr firstRow="1" bandRow="1">
                <a:solidFill>
                  <a:schemeClr val="bg1">
                    <a:lumMod val="95000"/>
                  </a:schemeClr>
                </a:solidFill>
                <a:tableStyleId>{00A15C55-8517-42AA-B614-E9B94910E393}</a:tableStyleId>
              </a:tblPr>
              <a:tblGrid>
                <a:gridCol w="3978722">
                  <a:extLst>
                    <a:ext uri="{9D8B030D-6E8A-4147-A177-3AD203B41FA5}">
                      <a16:colId xmlns:a16="http://schemas.microsoft.com/office/drawing/2014/main" val="3923957993"/>
                    </a:ext>
                  </a:extLst>
                </a:gridCol>
              </a:tblGrid>
              <a:tr h="505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000" b="0" cap="none" spc="0" dirty="0">
                        <a:solidFill>
                          <a:schemeClr val="bg1"/>
                        </a:solidFill>
                      </a:endParaRPr>
                    </a:p>
                    <a:p>
                      <a:endParaRPr lang="el-GR" sz="2000" b="0" cap="none" spc="0" dirty="0">
                        <a:solidFill>
                          <a:schemeClr val="bg1"/>
                        </a:solidFill>
                      </a:endParaRPr>
                    </a:p>
                  </a:txBody>
                  <a:tcPr marL="102982" marR="102982" marT="111674" marB="5149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728527702"/>
                  </a:ext>
                </a:extLst>
              </a:tr>
            </a:tbl>
          </a:graphicData>
        </a:graphic>
      </p:graphicFrame>
      <p:sp>
        <p:nvSpPr>
          <p:cNvPr id="3" name="Title 1">
            <a:extLst>
              <a:ext uri="{FF2B5EF4-FFF2-40B4-BE49-F238E27FC236}">
                <a16:creationId xmlns:a16="http://schemas.microsoft.com/office/drawing/2014/main" id="{ED73816A-07B1-E821-6589-E7F5765C5464}"/>
              </a:ext>
            </a:extLst>
          </p:cNvPr>
          <p:cNvSpPr txBox="1">
            <a:spLocks/>
          </p:cNvSpPr>
          <p:nvPr/>
        </p:nvSpPr>
        <p:spPr>
          <a:xfrm>
            <a:off x="601874" y="1036197"/>
            <a:ext cx="7288583" cy="1576446"/>
          </a:xfrm>
          <a:prstGeom prst="ellipse">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2800" dirty="0">
                <a:solidFill>
                  <a:schemeClr val="bg2">
                    <a:lumMod val="90000"/>
                  </a:schemeClr>
                </a:solidFill>
              </a:rPr>
              <a:t>ΚΑΤΗΓΟΡΙΕΣ ΚΟΙΝΣΕΠ</a:t>
            </a:r>
            <a:endParaRPr lang="el-GR" sz="2700" dirty="0">
              <a:solidFill>
                <a:schemeClr val="bg2">
                  <a:lumMod val="90000"/>
                </a:schemeClr>
              </a:solidFill>
            </a:endParaRPr>
          </a:p>
        </p:txBody>
      </p:sp>
      <p:graphicFrame>
        <p:nvGraphicFramePr>
          <p:cNvPr id="5" name="Diagram 10">
            <a:extLst>
              <a:ext uri="{FF2B5EF4-FFF2-40B4-BE49-F238E27FC236}">
                <a16:creationId xmlns:a16="http://schemas.microsoft.com/office/drawing/2014/main" id="{AC100EC3-B1ED-C07C-5231-37DC578C9CAD}"/>
              </a:ext>
            </a:extLst>
          </p:cNvPr>
          <p:cNvGraphicFramePr/>
          <p:nvPr>
            <p:extLst>
              <p:ext uri="{D42A27DB-BD31-4B8C-83A1-F6EECF244321}">
                <p14:modId xmlns:p14="http://schemas.microsoft.com/office/powerpoint/2010/main" val="4045486938"/>
              </p:ext>
            </p:extLst>
          </p:nvPr>
        </p:nvGraphicFramePr>
        <p:xfrm>
          <a:off x="4778564" y="1160834"/>
          <a:ext cx="3739072" cy="4964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635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4AF1EFB3-21C0-49E3-B0F2-B7DFF2F35B13}"/>
              </a:ext>
            </a:extLst>
          </p:cNvPr>
          <p:cNvGraphicFramePr/>
          <p:nvPr/>
        </p:nvGraphicFramePr>
        <p:xfrm>
          <a:off x="109105" y="925306"/>
          <a:ext cx="9034895" cy="507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05E4F3C-51D9-0569-59D8-6E7908CF1E02}"/>
              </a:ext>
            </a:extLst>
          </p:cNvPr>
          <p:cNvSpPr txBox="1"/>
          <p:nvPr/>
        </p:nvSpPr>
        <p:spPr>
          <a:xfrm>
            <a:off x="109104" y="1742222"/>
            <a:ext cx="1337534" cy="3566361"/>
          </a:xfrm>
          <a:prstGeom prst="rect">
            <a:avLst/>
          </a:prstGeom>
          <a:solidFill>
            <a:schemeClr val="accent1">
              <a:lumMod val="20000"/>
              <a:lumOff val="80000"/>
            </a:schemeClr>
          </a:solidFill>
        </p:spPr>
        <p:txBody>
          <a:bodyPr wrap="square" rtlCol="0">
            <a:spAutoFit/>
          </a:bodyPr>
          <a:lstStyle/>
          <a:p>
            <a:r>
              <a:rPr lang="el-GR" sz="750"/>
              <a:t>Ειδικές ομάδες: ομάδες του πληθυσμού οι οποίες βρίσκονται σε μειονεκτική θέση ως προς την ομαλή ένταξή τους στην αγορά εργασίας, από οικονομικά, κοινωνικά και πολιτισμικά αίτια. Σε αυτές ανήκουν:</a:t>
            </a:r>
            <a:br>
              <a:rPr lang="el-GR" sz="750"/>
            </a:br>
            <a:r>
              <a:rPr lang="el-GR" sz="750"/>
              <a:t>α) τα θύματα ενδοοικογενειακής βίας,</a:t>
            </a:r>
            <a:br>
              <a:rPr lang="el-GR" sz="750"/>
            </a:br>
            <a:r>
              <a:rPr lang="el-GR" sz="750"/>
              <a:t>β) τα θύματα παράνομης διακίνησης και εμπορίας ανθρώπων,</a:t>
            </a:r>
            <a:br>
              <a:rPr lang="el-GR" sz="750"/>
            </a:br>
            <a:r>
              <a:rPr lang="el-GR" sz="750"/>
              <a:t>γ) οι άστεγοι,</a:t>
            </a:r>
            <a:br>
              <a:rPr lang="el-GR" sz="750"/>
            </a:br>
            <a:r>
              <a:rPr lang="el-GR" sz="750"/>
              <a:t>δ) τα άτομα που διαβιούν σε συνθήκες φτώχειας,</a:t>
            </a:r>
            <a:br>
              <a:rPr lang="el-GR" sz="750"/>
            </a:br>
            <a:r>
              <a:rPr lang="el-GR" sz="750"/>
              <a:t>ε) οι οικονομικοί μετανάστες,</a:t>
            </a:r>
            <a:br>
              <a:rPr lang="el-GR" sz="750"/>
            </a:br>
            <a:r>
              <a:rPr lang="el-GR" sz="750"/>
              <a:t>στ) οι πρόσφυγες και οι αιτούντες άσυλο, για όσο εκκρεμεί η εξέταση του αιτήματος χορήγησης ασύλου,</a:t>
            </a:r>
            <a:br>
              <a:rPr lang="el-GR" sz="750"/>
            </a:br>
            <a:r>
              <a:rPr lang="el-GR" sz="750"/>
              <a:t>ζ) οι αρχηγοί μονογονεϊκών οικογενειών,</a:t>
            </a:r>
            <a:br>
              <a:rPr lang="el-GR" sz="750"/>
            </a:br>
            <a:r>
              <a:rPr lang="el-GR" sz="750"/>
              <a:t>η) τα άτομα με πολιτισμικές ιδιαιτερότητες,</a:t>
            </a:r>
            <a:br>
              <a:rPr lang="el-GR" sz="750"/>
            </a:br>
            <a:r>
              <a:rPr lang="el-GR" sz="750"/>
              <a:t>θ) οι μακροχρόνια άνεργοι έως είκοσι πέντε ετών και άνω των πενήντα ετών.</a:t>
            </a:r>
          </a:p>
          <a:p>
            <a:endParaRPr lang="el-GR" sz="825" dirty="0"/>
          </a:p>
        </p:txBody>
      </p:sp>
      <p:sp>
        <p:nvSpPr>
          <p:cNvPr id="12" name="TextBox 11">
            <a:extLst>
              <a:ext uri="{FF2B5EF4-FFF2-40B4-BE49-F238E27FC236}">
                <a16:creationId xmlns:a16="http://schemas.microsoft.com/office/drawing/2014/main" id="{83D8D199-6EDC-D97D-9CCC-1DBE0EC27A2B}"/>
              </a:ext>
            </a:extLst>
          </p:cNvPr>
          <p:cNvSpPr txBox="1"/>
          <p:nvPr/>
        </p:nvSpPr>
        <p:spPr>
          <a:xfrm>
            <a:off x="7962447" y="1676760"/>
            <a:ext cx="1115080" cy="3323987"/>
          </a:xfrm>
          <a:prstGeom prst="rect">
            <a:avLst/>
          </a:prstGeom>
          <a:solidFill>
            <a:schemeClr val="accent4">
              <a:lumMod val="60000"/>
              <a:lumOff val="40000"/>
            </a:schemeClr>
          </a:solidFill>
        </p:spPr>
        <p:txBody>
          <a:bodyPr wrap="square" rtlCol="0">
            <a:spAutoFit/>
          </a:bodyPr>
          <a:lstStyle/>
          <a:p>
            <a:pPr lvl="0"/>
            <a:r>
              <a:rPr lang="el-GR" sz="750"/>
              <a:t>Ευάλωτες ομάδες: ομάδες του πληθυσμού που η ένταξή τους στην κοινωνική και οικονομική ζωή εμποδίζεται από σωματικά και ψυχικά αίτια ή λόγω παραβατικής συμπεριφοράς. Σε αυτές ανήκουν:</a:t>
            </a:r>
            <a:br>
              <a:rPr lang="el-GR" sz="750"/>
            </a:br>
            <a:r>
              <a:rPr lang="el-GR" sz="750"/>
              <a:t>α) τα άτομα με αναπηρία οποιασδήποτε μορφής (σωματική, ψυχική, νοητική, αισθητηριακή),</a:t>
            </a:r>
            <a:br>
              <a:rPr lang="el-GR" sz="750"/>
            </a:br>
            <a:r>
              <a:rPr lang="el-GR" sz="750"/>
              <a:t>β) τα άτομα με προβλήματα εξάρτησης από ουσίες ή τα απεξαρτημένα άτομα,</a:t>
            </a:r>
            <a:br>
              <a:rPr lang="el-GR" sz="750"/>
            </a:br>
            <a:r>
              <a:rPr lang="el-GR" sz="750"/>
              <a:t>γ) οι ανήλικοι με παραβατική συμπεριφορά, οι φυλακισμένοι/ες και αποφυλακισμένοι/ες</a:t>
            </a:r>
            <a:r>
              <a:rPr lang="el-GR" sz="900"/>
              <a:t>.</a:t>
            </a:r>
          </a:p>
          <a:p>
            <a:pPr lvl="0"/>
            <a:endParaRPr lang="el-GR" sz="1350" dirty="0"/>
          </a:p>
        </p:txBody>
      </p:sp>
    </p:spTree>
    <p:extLst>
      <p:ext uri="{BB962C8B-B14F-4D97-AF65-F5344CB8AC3E}">
        <p14:creationId xmlns:p14="http://schemas.microsoft.com/office/powerpoint/2010/main" val="37856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4A4D2A-DE07-EDAC-9C1F-442FC3276671}"/>
            </a:ext>
          </a:extLst>
        </p:cNvPr>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931B0786-6A5B-0F12-D53C-027758181A1D}"/>
              </a:ext>
            </a:extLst>
          </p:cNvPr>
          <p:cNvGraphicFramePr/>
          <p:nvPr/>
        </p:nvGraphicFramePr>
        <p:xfrm>
          <a:off x="0" y="857251"/>
          <a:ext cx="9072949" cy="5101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9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42" name="Rectangle 4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Rectangle 4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6D79FCF8-5452-4162-9909-230F3CA4B018}"/>
              </a:ext>
            </a:extLst>
          </p:cNvPr>
          <p:cNvSpPr txBox="1">
            <a:spLocks/>
          </p:cNvSpPr>
          <p:nvPr/>
        </p:nvSpPr>
        <p:spPr>
          <a:xfrm>
            <a:off x="566613" y="2459116"/>
            <a:ext cx="2776934" cy="3524823"/>
          </a:xfrm>
          <a:prstGeom prst="roundRect">
            <a:avLst>
              <a:gd name="adj" fmla="val 14141"/>
            </a:avLst>
          </a:prstGeom>
        </p:spPr>
        <p:txBody>
          <a:bodyPr vert="horz" lIns="91440" tIns="45720" rIns="91440" bIns="45720" rtlCol="0"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450"/>
              </a:spcAft>
              <a:buClr>
                <a:schemeClr val="accent2"/>
              </a:buClr>
            </a:pPr>
            <a:r>
              <a:rPr lang="en-US" sz="1700" b="1" dirty="0">
                <a:solidFill>
                  <a:srgbClr val="FFFFFF"/>
                </a:solidFill>
                <a:latin typeface="+mn-lt"/>
                <a:ea typeface="+mn-ea"/>
                <a:cs typeface="+mn-cs"/>
              </a:rPr>
              <a:t>Ο </a:t>
            </a:r>
            <a:r>
              <a:rPr lang="en-US" sz="1700" b="1" dirty="0" err="1">
                <a:solidFill>
                  <a:srgbClr val="FFFFFF"/>
                </a:solidFill>
                <a:latin typeface="+mn-lt"/>
                <a:ea typeface="+mn-ea"/>
                <a:cs typeface="+mn-cs"/>
              </a:rPr>
              <a:t>κοινωνικοσ</a:t>
            </a:r>
            <a:r>
              <a:rPr lang="en-US" sz="1700" b="1" dirty="0">
                <a:solidFill>
                  <a:srgbClr val="FFFFFF"/>
                </a:solidFill>
                <a:latin typeface="+mn-lt"/>
                <a:ea typeface="+mn-ea"/>
                <a:cs typeface="+mn-cs"/>
              </a:rPr>
              <a:t> α</a:t>
            </a:r>
            <a:r>
              <a:rPr lang="en-US" sz="1700" b="1" dirty="0" err="1">
                <a:solidFill>
                  <a:srgbClr val="FFFFFF"/>
                </a:solidFill>
                <a:latin typeface="+mn-lt"/>
                <a:ea typeface="+mn-ea"/>
                <a:cs typeface="+mn-cs"/>
              </a:rPr>
              <a:t>ντικτυ</a:t>
            </a:r>
            <a:r>
              <a:rPr lang="en-US" sz="1700" b="1" dirty="0">
                <a:solidFill>
                  <a:srgbClr val="FFFFFF"/>
                </a:solidFill>
                <a:latin typeface="+mn-lt"/>
                <a:ea typeface="+mn-ea"/>
                <a:cs typeface="+mn-cs"/>
              </a:rPr>
              <a:t>ποσ </a:t>
            </a:r>
            <a:r>
              <a:rPr lang="el-GR" sz="1700" b="1" dirty="0">
                <a:solidFill>
                  <a:srgbClr val="FFFFFF"/>
                </a:solidFill>
                <a:latin typeface="+mn-lt"/>
                <a:ea typeface="+mn-ea"/>
                <a:cs typeface="+mn-cs"/>
              </a:rPr>
              <a:t>της </a:t>
            </a:r>
            <a:r>
              <a:rPr lang="el-GR" sz="1700" b="1" dirty="0" err="1">
                <a:solidFill>
                  <a:srgbClr val="FFFFFF"/>
                </a:solidFill>
                <a:latin typeface="+mn-lt"/>
                <a:ea typeface="+mn-ea"/>
                <a:cs typeface="+mn-cs"/>
              </a:rPr>
              <a:t>Κ.Αλ.ο</a:t>
            </a:r>
            <a:r>
              <a:rPr lang="el-GR" sz="1700" b="1" dirty="0">
                <a:solidFill>
                  <a:srgbClr val="FFFFFF"/>
                </a:solidFill>
                <a:latin typeface="+mn-lt"/>
                <a:ea typeface="+mn-ea"/>
                <a:cs typeface="+mn-cs"/>
              </a:rPr>
              <a:t>.</a:t>
            </a:r>
            <a:endParaRPr lang="en-US" sz="1700" b="1" dirty="0">
              <a:solidFill>
                <a:srgbClr val="FFFFFF"/>
              </a:solidFill>
              <a:latin typeface="+mn-lt"/>
              <a:ea typeface="+mn-ea"/>
              <a:cs typeface="+mn-cs"/>
            </a:endParaRPr>
          </a:p>
        </p:txBody>
      </p:sp>
      <p:graphicFrame>
        <p:nvGraphicFramePr>
          <p:cNvPr id="6" name="Table 6">
            <a:extLst>
              <a:ext uri="{FF2B5EF4-FFF2-40B4-BE49-F238E27FC236}">
                <a16:creationId xmlns:a16="http://schemas.microsoft.com/office/drawing/2014/main" id="{320B74B5-189A-4F26-9CB6-1923A21D1911}"/>
              </a:ext>
            </a:extLst>
          </p:cNvPr>
          <p:cNvGraphicFramePr>
            <a:graphicFrameLocks noGrp="1"/>
          </p:cNvGraphicFramePr>
          <p:nvPr>
            <p:ph idx="4294967295"/>
            <p:extLst>
              <p:ext uri="{D42A27DB-BD31-4B8C-83A1-F6EECF244321}">
                <p14:modId xmlns:p14="http://schemas.microsoft.com/office/powerpoint/2010/main" val="194712535"/>
              </p:ext>
            </p:extLst>
          </p:nvPr>
        </p:nvGraphicFramePr>
        <p:xfrm>
          <a:off x="4503978" y="1054819"/>
          <a:ext cx="4055252" cy="4748363"/>
        </p:xfrm>
        <a:graphic>
          <a:graphicData uri="http://schemas.openxmlformats.org/drawingml/2006/table">
            <a:tbl>
              <a:tblPr firstRow="1" bandRow="1">
                <a:noFill/>
                <a:tableStyleId>{5C22544A-7EE6-4342-B048-85BDC9FD1C3A}</a:tableStyleId>
              </a:tblPr>
              <a:tblGrid>
                <a:gridCol w="1290809">
                  <a:extLst>
                    <a:ext uri="{9D8B030D-6E8A-4147-A177-3AD203B41FA5}">
                      <a16:colId xmlns:a16="http://schemas.microsoft.com/office/drawing/2014/main" val="3378569424"/>
                    </a:ext>
                  </a:extLst>
                </a:gridCol>
                <a:gridCol w="2764443">
                  <a:extLst>
                    <a:ext uri="{9D8B030D-6E8A-4147-A177-3AD203B41FA5}">
                      <a16:colId xmlns:a16="http://schemas.microsoft.com/office/drawing/2014/main" val="2808663500"/>
                    </a:ext>
                  </a:extLst>
                </a:gridCol>
              </a:tblGrid>
              <a:tr h="391028">
                <a:tc>
                  <a:txBody>
                    <a:bodyPr/>
                    <a:lstStyle/>
                    <a:p>
                      <a:endParaRPr lang="el-GR" sz="1200" b="1" cap="none" spc="0" dirty="0">
                        <a:solidFill>
                          <a:srgbClr val="FFFFFF"/>
                        </a:solidFill>
                      </a:endParaRPr>
                    </a:p>
                  </a:txBody>
                  <a:tcPr marL="116039" marR="69624" marT="69624" marB="69624">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bg1">
                        <a:alpha val="69804"/>
                      </a:schemeClr>
                    </a:solidFill>
                  </a:tcPr>
                </a:tc>
                <a:tc>
                  <a:txBody>
                    <a:bodyPr/>
                    <a:lstStyle/>
                    <a:p>
                      <a:endParaRPr lang="el-GR" sz="1200" b="1" cap="none" spc="0">
                        <a:solidFill>
                          <a:srgbClr val="FFFFFF"/>
                        </a:solidFill>
                      </a:endParaRPr>
                    </a:p>
                  </a:txBody>
                  <a:tcPr marL="116039" marR="69624" marT="69624" marB="69624">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bg1">
                        <a:alpha val="69804"/>
                      </a:schemeClr>
                    </a:solidFill>
                  </a:tcPr>
                </a:tc>
                <a:extLst>
                  <a:ext uri="{0D108BD9-81ED-4DB2-BD59-A6C34878D82A}">
                    <a16:rowId xmlns:a16="http://schemas.microsoft.com/office/drawing/2014/main" val="2986941420"/>
                  </a:ext>
                </a:extLst>
              </a:tr>
              <a:tr h="1536628">
                <a:tc>
                  <a:txBody>
                    <a:bodyPr/>
                    <a:lstStyle/>
                    <a:p>
                      <a:r>
                        <a:rPr lang="el-GR" sz="1200" b="1" cap="none" spc="0" dirty="0">
                          <a:solidFill>
                            <a:schemeClr val="tx1">
                              <a:lumMod val="85000"/>
                              <a:lumOff val="15000"/>
                            </a:schemeClr>
                          </a:solidFill>
                        </a:rPr>
                        <a:t>«Κοινωνικός αντίκτυπος» </a:t>
                      </a:r>
                      <a:endParaRPr lang="el-GR" sz="1200" cap="none" spc="0" dirty="0">
                        <a:solidFill>
                          <a:schemeClr val="tx1">
                            <a:lumMod val="85000"/>
                            <a:lumOff val="15000"/>
                          </a:schemeClr>
                        </a:solidFill>
                      </a:endParaRPr>
                    </a:p>
                    <a:p>
                      <a:endParaRPr lang="el-GR" sz="1200" cap="none" spc="0" dirty="0">
                        <a:solidFill>
                          <a:schemeClr val="tx1">
                            <a:lumMod val="85000"/>
                            <a:lumOff val="15000"/>
                          </a:schemeClr>
                        </a:solidFill>
                      </a:endParaRPr>
                    </a:p>
                  </a:txBody>
                  <a:tcPr marL="116039" marR="69624" marT="69624" marB="6962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tc>
                  <a:txBody>
                    <a:bodyPr/>
                    <a:lstStyle/>
                    <a:p>
                      <a:pPr marL="0" indent="0">
                        <a:lnSpc>
                          <a:spcPct val="90000"/>
                        </a:lnSpc>
                        <a:buNone/>
                      </a:pPr>
                      <a:r>
                        <a:rPr lang="el-GR" sz="1200" cap="none" spc="0" dirty="0">
                          <a:solidFill>
                            <a:schemeClr val="tx1">
                              <a:lumMod val="85000"/>
                              <a:lumOff val="15000"/>
                            </a:schemeClr>
                          </a:solidFill>
                        </a:rPr>
                        <a:t>Παραγόμενη συλλογική και κοινωνική ωφέλεια που κομίζει η δραστηριότητα του Φορέα Κοινωνικής και Αλληλέγγυας Οικονομίας, σε οικονομικό, περιβαλλοντικό και κοινωνικό επίπεδο στις τοπικές κοινωνίες.</a:t>
                      </a:r>
                    </a:p>
                    <a:p>
                      <a:pPr marL="0" indent="0">
                        <a:lnSpc>
                          <a:spcPct val="90000"/>
                        </a:lnSpc>
                        <a:buNone/>
                      </a:pPr>
                      <a:r>
                        <a:rPr lang="el-GR" sz="1200" dirty="0"/>
                        <a:t> </a:t>
                      </a:r>
                      <a:endParaRPr lang="el-GR" sz="1200" cap="none" spc="0" dirty="0">
                        <a:solidFill>
                          <a:schemeClr val="tx1">
                            <a:lumMod val="85000"/>
                            <a:lumOff val="15000"/>
                          </a:schemeClr>
                        </a:solidFill>
                      </a:endParaRPr>
                    </a:p>
                  </a:txBody>
                  <a:tcPr marL="116039" marR="69624" marT="69624" marB="69624">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chemeClr val="bg1">
                        <a:alpha val="14902"/>
                      </a:schemeClr>
                    </a:solidFill>
                  </a:tcPr>
                </a:tc>
                <a:extLst>
                  <a:ext uri="{0D108BD9-81ED-4DB2-BD59-A6C34878D82A}">
                    <a16:rowId xmlns:a16="http://schemas.microsoft.com/office/drawing/2014/main" val="2057442261"/>
                  </a:ext>
                </a:extLst>
              </a:tr>
              <a:tr h="2820707">
                <a:tc>
                  <a:txBody>
                    <a:bodyPr/>
                    <a:lstStyle/>
                    <a:p>
                      <a:r>
                        <a:rPr lang="el-GR" sz="1200" b="1" cap="none" spc="0" dirty="0">
                          <a:solidFill>
                            <a:schemeClr val="tx1">
                              <a:lumMod val="85000"/>
                              <a:lumOff val="15000"/>
                            </a:schemeClr>
                          </a:solidFill>
                        </a:rPr>
                        <a:t>«Εργαλείο μέτρησης κοινωνικού αντικτύπου» </a:t>
                      </a:r>
                      <a:endParaRPr lang="el-GR" sz="1200" cap="none" spc="0" dirty="0">
                        <a:solidFill>
                          <a:schemeClr val="tx1">
                            <a:lumMod val="85000"/>
                            <a:lumOff val="15000"/>
                          </a:schemeClr>
                        </a:solidFill>
                      </a:endParaRPr>
                    </a:p>
                    <a:p>
                      <a:endParaRPr lang="el-GR" sz="1200" cap="none" spc="0" dirty="0">
                        <a:solidFill>
                          <a:schemeClr val="tx1">
                            <a:lumMod val="85000"/>
                            <a:lumOff val="15000"/>
                          </a:schemeClr>
                        </a:solidFill>
                      </a:endParaRPr>
                    </a:p>
                  </a:txBody>
                  <a:tcPr marL="116039" marR="69624" marT="69624" marB="69624">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bg1">
                        <a:alpha val="30196"/>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cap="none" spc="0" dirty="0">
                          <a:solidFill>
                            <a:schemeClr val="tx1">
                              <a:lumMod val="85000"/>
                              <a:lumOff val="15000"/>
                            </a:schemeClr>
                          </a:solidFill>
                        </a:rPr>
                        <a:t>Ορίζεται το μοντέλο παρακολούθησης του κοινωνικού αντικτύπου, που ο κάθε φορέας δύναται να συμπληρώνει με σκοπό τη βελτίωση των διαδικασιών λειτουργίας του και την ενδυνάμωση των δραστηριοτήτων του. Με απόφαση του Υπουργού Εργασίας, Κοινωνικής Ασφάλισης και Κοινωνικής Αλληλεγγύης καθορίζονται τα τεχνικά ζητήματα και οι λεπτομέρειες εφαρμογής του.</a:t>
                      </a:r>
                    </a:p>
                    <a:p>
                      <a:br>
                        <a:rPr lang="el-GR" sz="1200" cap="none" spc="0" dirty="0">
                          <a:solidFill>
                            <a:schemeClr val="tx1">
                              <a:lumMod val="85000"/>
                              <a:lumOff val="15000"/>
                            </a:schemeClr>
                          </a:solidFill>
                        </a:rPr>
                      </a:br>
                      <a:endParaRPr lang="el-GR" sz="1200" cap="none" spc="0" dirty="0">
                        <a:solidFill>
                          <a:schemeClr val="tx1">
                            <a:lumMod val="85000"/>
                            <a:lumOff val="15000"/>
                          </a:schemeClr>
                        </a:solidFill>
                      </a:endParaRPr>
                    </a:p>
                  </a:txBody>
                  <a:tcPr marL="116039" marR="69624" marT="69624" marB="69624">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chemeClr val="bg1">
                        <a:alpha val="30196"/>
                      </a:schemeClr>
                    </a:solidFill>
                  </a:tcPr>
                </a:tc>
                <a:extLst>
                  <a:ext uri="{0D108BD9-81ED-4DB2-BD59-A6C34878D82A}">
                    <a16:rowId xmlns:a16="http://schemas.microsoft.com/office/drawing/2014/main" val="1872126503"/>
                  </a:ext>
                </a:extLst>
              </a:tr>
            </a:tbl>
          </a:graphicData>
        </a:graphic>
      </p:graphicFrame>
    </p:spTree>
    <p:extLst>
      <p:ext uri="{BB962C8B-B14F-4D97-AF65-F5344CB8AC3E}">
        <p14:creationId xmlns:p14="http://schemas.microsoft.com/office/powerpoint/2010/main" val="8845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89BEA7-9FEF-C713-CE45-F03910086DCE}"/>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CAE4253-17AF-1DC6-1876-D4D7A1DFB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C9ADA-BF0F-D1E7-2A86-A28B47544D23}"/>
              </a:ext>
            </a:extLst>
          </p:cNvPr>
          <p:cNvSpPr>
            <a:spLocks noGrp="1"/>
          </p:cNvSpPr>
          <p:nvPr>
            <p:ph type="title"/>
          </p:nvPr>
        </p:nvSpPr>
        <p:spPr>
          <a:xfrm>
            <a:off x="459486" y="1078992"/>
            <a:ext cx="4701577" cy="1536192"/>
          </a:xfrm>
        </p:spPr>
        <p:txBody>
          <a:bodyPr anchor="b">
            <a:normAutofit/>
          </a:bodyPr>
          <a:lstStyle/>
          <a:p>
            <a:r>
              <a:rPr lang="el-GR" sz="4500"/>
              <a:t>Γνωριμία</a:t>
            </a:r>
          </a:p>
        </p:txBody>
      </p:sp>
      <p:sp>
        <p:nvSpPr>
          <p:cNvPr id="39" name="Rectangle 38">
            <a:extLst>
              <a:ext uri="{FF2B5EF4-FFF2-40B4-BE49-F238E27FC236}">
                <a16:creationId xmlns:a16="http://schemas.microsoft.com/office/drawing/2014/main" id="{542781B6-6274-A32F-E9EC-587002282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9FA1BD7-72D6-9E24-C1C7-0527A4E2C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Εικόνα που περιέχει ασπρόμαυρο, τέχνη&#10;&#10;Το περιεχόμενο που δημιουργείται από AI ενδέχεται να είναι εσφαλμένο.">
            <a:extLst>
              <a:ext uri="{FF2B5EF4-FFF2-40B4-BE49-F238E27FC236}">
                <a16:creationId xmlns:a16="http://schemas.microsoft.com/office/drawing/2014/main" id="{30DC5BF0-3F30-086F-EDC8-F8679DD202F9}"/>
              </a:ext>
            </a:extLst>
          </p:cNvPr>
          <p:cNvPicPr>
            <a:picLocks noChangeAspect="1"/>
          </p:cNvPicPr>
          <p:nvPr/>
        </p:nvPicPr>
        <p:blipFill>
          <a:blip r:embed="rId2"/>
          <a:srcRect l="37349" r="26295" b="1"/>
          <a:stretch>
            <a:fillRect/>
          </a:stretch>
        </p:blipFill>
        <p:spPr>
          <a:xfrm>
            <a:off x="5763005" y="603504"/>
            <a:ext cx="3038094" cy="5577840"/>
          </a:xfrm>
          <a:prstGeom prst="rect">
            <a:avLst/>
          </a:prstGeom>
        </p:spPr>
      </p:pic>
      <p:graphicFrame>
        <p:nvGraphicFramePr>
          <p:cNvPr id="5" name="Content Placeholder 2">
            <a:extLst>
              <a:ext uri="{FF2B5EF4-FFF2-40B4-BE49-F238E27FC236}">
                <a16:creationId xmlns:a16="http://schemas.microsoft.com/office/drawing/2014/main" id="{3558F990-9CBB-CAEA-7CEB-64840DB32C9B}"/>
              </a:ext>
            </a:extLst>
          </p:cNvPr>
          <p:cNvGraphicFramePr>
            <a:graphicFrameLocks noGrp="1"/>
          </p:cNvGraphicFramePr>
          <p:nvPr>
            <p:ph idx="1"/>
          </p:nvPr>
        </p:nvGraphicFramePr>
        <p:xfrm>
          <a:off x="479452" y="3355848"/>
          <a:ext cx="4683718" cy="2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910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700E0E-8D98-7AE3-CFAC-FB2EC5416D6C}"/>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45" name="Rectangle 44">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7" name="Rectangle 46">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2E693C54-6BB5-A685-BBA3-0816C9C685AD}"/>
              </a:ext>
            </a:extLst>
          </p:cNvPr>
          <p:cNvSpPr txBox="1">
            <a:spLocks/>
          </p:cNvSpPr>
          <p:nvPr/>
        </p:nvSpPr>
        <p:spPr>
          <a:xfrm>
            <a:off x="566613" y="2459116"/>
            <a:ext cx="2776934" cy="3524823"/>
          </a:xfrm>
          <a:prstGeom prst="rect">
            <a:avLst/>
          </a:prstGeom>
        </p:spPr>
        <p:txBody>
          <a:bodyPr vert="horz" lIns="91440" tIns="45720" rIns="91440" bIns="45720" rtlCol="0"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450"/>
              </a:spcAft>
              <a:buClr>
                <a:schemeClr val="accent2"/>
              </a:buClr>
            </a:pPr>
            <a:r>
              <a:rPr lang="en-US" sz="1700" b="1">
                <a:solidFill>
                  <a:srgbClr val="FFFFFF"/>
                </a:solidFill>
                <a:latin typeface="+mn-lt"/>
                <a:ea typeface="+mn-ea"/>
                <a:cs typeface="+mn-cs"/>
              </a:rPr>
              <a:t>Παραδειγματα κοινωνικου αντικτυπου</a:t>
            </a:r>
            <a:r>
              <a:rPr lang="el-GR" sz="1700" b="1">
                <a:solidFill>
                  <a:srgbClr val="FFFFFF"/>
                </a:solidFill>
                <a:latin typeface="+mn-lt"/>
                <a:ea typeface="+mn-ea"/>
                <a:cs typeface="+mn-cs"/>
              </a:rPr>
              <a:t> κ.αλ.ο.</a:t>
            </a:r>
            <a:endParaRPr lang="en-US" sz="1700" b="1" dirty="0">
              <a:solidFill>
                <a:srgbClr val="FFFFFF"/>
              </a:solidFill>
              <a:latin typeface="+mn-lt"/>
              <a:ea typeface="+mn-ea"/>
              <a:cs typeface="+mn-cs"/>
            </a:endParaRPr>
          </a:p>
        </p:txBody>
      </p:sp>
      <p:graphicFrame>
        <p:nvGraphicFramePr>
          <p:cNvPr id="3" name="Πίνακας 2">
            <a:extLst>
              <a:ext uri="{FF2B5EF4-FFF2-40B4-BE49-F238E27FC236}">
                <a16:creationId xmlns:a16="http://schemas.microsoft.com/office/drawing/2014/main" id="{73FBC0B0-AD56-E11A-3119-1A4DF9DB99EB}"/>
              </a:ext>
            </a:extLst>
          </p:cNvPr>
          <p:cNvGraphicFramePr>
            <a:graphicFrameLocks noGrp="1"/>
          </p:cNvGraphicFramePr>
          <p:nvPr>
            <p:extLst>
              <p:ext uri="{D42A27DB-BD31-4B8C-83A1-F6EECF244321}">
                <p14:modId xmlns:p14="http://schemas.microsoft.com/office/powerpoint/2010/main" val="4034455204"/>
              </p:ext>
            </p:extLst>
          </p:nvPr>
        </p:nvGraphicFramePr>
        <p:xfrm>
          <a:off x="4036979" y="271227"/>
          <a:ext cx="5000016" cy="6347292"/>
        </p:xfrm>
        <a:graphic>
          <a:graphicData uri="http://schemas.openxmlformats.org/drawingml/2006/table">
            <a:tbl>
              <a:tblPr>
                <a:tableStyleId>{2D5ABB26-0587-4C30-8999-92F81FD0307C}</a:tableStyleId>
              </a:tblPr>
              <a:tblGrid>
                <a:gridCol w="920884">
                  <a:extLst>
                    <a:ext uri="{9D8B030D-6E8A-4147-A177-3AD203B41FA5}">
                      <a16:colId xmlns:a16="http://schemas.microsoft.com/office/drawing/2014/main" val="303962316"/>
                    </a:ext>
                  </a:extLst>
                </a:gridCol>
                <a:gridCol w="706876">
                  <a:extLst>
                    <a:ext uri="{9D8B030D-6E8A-4147-A177-3AD203B41FA5}">
                      <a16:colId xmlns:a16="http://schemas.microsoft.com/office/drawing/2014/main" val="3817051473"/>
                    </a:ext>
                  </a:extLst>
                </a:gridCol>
                <a:gridCol w="1549468">
                  <a:extLst>
                    <a:ext uri="{9D8B030D-6E8A-4147-A177-3AD203B41FA5}">
                      <a16:colId xmlns:a16="http://schemas.microsoft.com/office/drawing/2014/main" val="3780223965"/>
                    </a:ext>
                  </a:extLst>
                </a:gridCol>
                <a:gridCol w="1822788">
                  <a:extLst>
                    <a:ext uri="{9D8B030D-6E8A-4147-A177-3AD203B41FA5}">
                      <a16:colId xmlns:a16="http://schemas.microsoft.com/office/drawing/2014/main" val="964800789"/>
                    </a:ext>
                  </a:extLst>
                </a:gridCol>
              </a:tblGrid>
              <a:tr h="193670">
                <a:tc>
                  <a:txBody>
                    <a:bodyPr/>
                    <a:lstStyle/>
                    <a:p>
                      <a:pPr>
                        <a:buNone/>
                      </a:pPr>
                      <a:r>
                        <a:rPr lang="el-GR" sz="1000" b="1" cap="none" spc="0" dirty="0">
                          <a:solidFill>
                            <a:schemeClr val="tx1"/>
                          </a:solidFill>
                        </a:rPr>
                        <a:t>Επίπεδο</a:t>
                      </a:r>
                      <a:endParaRPr lang="el-GR" sz="1000" cap="none" spc="0" dirty="0">
                        <a:solidFill>
                          <a:schemeClr val="tx1"/>
                        </a:solidFill>
                      </a:endParaRPr>
                    </a:p>
                  </a:txBody>
                  <a:tcPr marL="1454" marR="1454" marT="727" marB="25952" anchor="ctr"/>
                </a:tc>
                <a:tc>
                  <a:txBody>
                    <a:bodyPr/>
                    <a:lstStyle/>
                    <a:p>
                      <a:pPr>
                        <a:buNone/>
                      </a:pPr>
                      <a:r>
                        <a:rPr lang="el-GR" sz="1000" b="1" cap="none" spc="0" dirty="0">
                          <a:solidFill>
                            <a:schemeClr val="tx1"/>
                          </a:solidFill>
                        </a:rPr>
                        <a:t>Περιγραφή</a:t>
                      </a:r>
                      <a:endParaRPr lang="el-GR" sz="1000" cap="none" spc="0" dirty="0">
                        <a:solidFill>
                          <a:schemeClr val="tx1"/>
                        </a:solidFill>
                      </a:endParaRPr>
                    </a:p>
                  </a:txBody>
                  <a:tcPr marL="1454" marR="1454" marT="727" marB="25952" anchor="ctr"/>
                </a:tc>
                <a:tc>
                  <a:txBody>
                    <a:bodyPr/>
                    <a:lstStyle/>
                    <a:p>
                      <a:pPr>
                        <a:buNone/>
                      </a:pPr>
                      <a:r>
                        <a:rPr lang="el-GR" sz="1000" b="1" cap="none" spc="0" dirty="0">
                          <a:solidFill>
                            <a:schemeClr val="tx1"/>
                          </a:solidFill>
                        </a:rPr>
                        <a:t>Δράσεις / Πρακτικές</a:t>
                      </a:r>
                      <a:endParaRPr lang="el-GR" sz="1000" cap="none" spc="0" dirty="0">
                        <a:solidFill>
                          <a:schemeClr val="tx1"/>
                        </a:solidFill>
                      </a:endParaRPr>
                    </a:p>
                  </a:txBody>
                  <a:tcPr marL="1454" marR="1454" marT="727" marB="25952" anchor="ctr"/>
                </a:tc>
                <a:tc>
                  <a:txBody>
                    <a:bodyPr/>
                    <a:lstStyle/>
                    <a:p>
                      <a:pPr>
                        <a:buNone/>
                      </a:pPr>
                      <a:r>
                        <a:rPr lang="el-GR" sz="1000" b="1" cap="none" spc="0" dirty="0">
                          <a:solidFill>
                            <a:schemeClr val="tx1"/>
                          </a:solidFill>
                        </a:rPr>
                        <a:t>Πραγματικά Παραδείγματα</a:t>
                      </a:r>
                      <a:endParaRPr lang="el-GR" sz="1000" cap="none" spc="0" dirty="0">
                        <a:solidFill>
                          <a:schemeClr val="tx1"/>
                        </a:solidFill>
                      </a:endParaRPr>
                    </a:p>
                  </a:txBody>
                  <a:tcPr marL="1454" marR="1454" marT="727" marB="25952" anchor="ctr"/>
                </a:tc>
                <a:extLst>
                  <a:ext uri="{0D108BD9-81ED-4DB2-BD59-A6C34878D82A}">
                    <a16:rowId xmlns:a16="http://schemas.microsoft.com/office/drawing/2014/main" val="3032006662"/>
                  </a:ext>
                </a:extLst>
              </a:tr>
              <a:tr h="2374883">
                <a:tc>
                  <a:txBody>
                    <a:bodyPr/>
                    <a:lstStyle/>
                    <a:p>
                      <a:pPr>
                        <a:buNone/>
                      </a:pPr>
                      <a:r>
                        <a:rPr lang="el-GR" sz="1000" b="1" cap="none" spc="0" dirty="0">
                          <a:solidFill>
                            <a:schemeClr val="tx1"/>
                          </a:solidFill>
                        </a:rPr>
                        <a:t>Οικονομικό</a:t>
                      </a:r>
                      <a:endParaRPr lang="el-GR" sz="1000" cap="none" spc="0" dirty="0">
                        <a:solidFill>
                          <a:schemeClr val="tx1"/>
                        </a:solidFill>
                      </a:endParaRPr>
                    </a:p>
                  </a:txBody>
                  <a:tcPr marL="1454" marR="1454" marT="727" marB="25952" anchor="ctr"/>
                </a:tc>
                <a:tc>
                  <a:txBody>
                    <a:bodyPr/>
                    <a:lstStyle/>
                    <a:p>
                      <a:pPr>
                        <a:buNone/>
                      </a:pPr>
                      <a:r>
                        <a:rPr lang="el-GR" sz="1000" cap="none" spc="0" dirty="0">
                          <a:solidFill>
                            <a:schemeClr val="tx1"/>
                          </a:solidFill>
                        </a:rPr>
                        <a:t>Ενίσχυση της τοπικής οικονομίας, καταπολέμηση της ανεργίας και δημιουργία νέων και καλών θέσεων εργασίας.</a:t>
                      </a:r>
                    </a:p>
                  </a:txBody>
                  <a:tcPr marL="1454" marR="1454" marT="727" marB="25952" anchor="ctr"/>
                </a:tc>
                <a:tc>
                  <a:txBody>
                    <a:bodyPr/>
                    <a:lstStyle/>
                    <a:p>
                      <a:pPr>
                        <a:buNone/>
                      </a:pPr>
                      <a:r>
                        <a:rPr lang="el-GR" sz="1000" cap="none" spc="0" dirty="0">
                          <a:solidFill>
                            <a:schemeClr val="tx1"/>
                          </a:solidFill>
                        </a:rPr>
                        <a:t>- </a:t>
                      </a:r>
                      <a:r>
                        <a:rPr lang="el-GR" sz="1000" b="1" cap="none" spc="0" dirty="0">
                          <a:solidFill>
                            <a:schemeClr val="tx1"/>
                          </a:solidFill>
                        </a:rPr>
                        <a:t>Δημιουργία θέσεων εργασίας</a:t>
                      </a:r>
                      <a:r>
                        <a:rPr lang="el-GR" sz="1000" cap="none" spc="0" dirty="0">
                          <a:solidFill>
                            <a:schemeClr val="tx1"/>
                          </a:solidFill>
                        </a:rPr>
                        <a:t> για ανέργους, ΑμεΑ, γυναίκες, νέους.- Στήριξη μικρών παραγωγών και τοπικών προϊόντων.- Βραχείες αλυσίδες εφοδιασμού.- Τοπικά συστήματα ανταλλαγής και συνεργασίες.</a:t>
                      </a:r>
                    </a:p>
                  </a:txBody>
                  <a:tcPr marL="1454" marR="1454" marT="727" marB="25952" anchor="ctr"/>
                </a:tc>
                <a:tc>
                  <a:txBody>
                    <a:bodyPr/>
                    <a:lstStyle/>
                    <a:p>
                      <a:pPr>
                        <a:buNone/>
                      </a:pPr>
                      <a:r>
                        <a:rPr lang="el-GR" sz="1000" cap="none" spc="0" dirty="0">
                          <a:solidFill>
                            <a:schemeClr val="tx1"/>
                          </a:solidFill>
                        </a:rPr>
                        <a:t>- </a:t>
                      </a:r>
                      <a:r>
                        <a:rPr lang="el-GR" sz="1000" b="1" cap="none" spc="0" dirty="0">
                          <a:solidFill>
                            <a:schemeClr val="tx1"/>
                          </a:solidFill>
                        </a:rPr>
                        <a:t>«Σχεδία» (Αθήνα)</a:t>
                      </a:r>
                      <a:r>
                        <a:rPr lang="el-GR" sz="1000" cap="none" spc="0" dirty="0">
                          <a:solidFill>
                            <a:schemeClr val="tx1"/>
                          </a:solidFill>
                        </a:rPr>
                        <a:t>: περιοδικό δρόμου που προσφέρει εισόδημα και κοινωνική ένταξη σε άστεγους και ευάλωτες ομάδες.- </a:t>
                      </a:r>
                      <a:r>
                        <a:rPr lang="el-GR" sz="1000" b="1" cap="none" spc="0" dirty="0">
                          <a:solidFill>
                            <a:schemeClr val="tx1"/>
                          </a:solidFill>
                        </a:rPr>
                        <a:t>«Από Κοινού» (Ηράκλειο Κρήτης)</a:t>
                      </a:r>
                      <a:r>
                        <a:rPr lang="el-GR" sz="1000" cap="none" spc="0" dirty="0">
                          <a:solidFill>
                            <a:schemeClr val="tx1"/>
                          </a:solidFill>
                        </a:rPr>
                        <a:t>: συνεταιριστικό καφενείο που λειτουργεί συλλογικά, στηρίζοντας την τοπική απασχόληση και οικονομία.- </a:t>
                      </a:r>
                      <a:r>
                        <a:rPr lang="el-GR" sz="1000" b="1" cap="none" spc="0" dirty="0" err="1">
                          <a:solidFill>
                            <a:schemeClr val="tx1"/>
                          </a:solidFill>
                        </a:rPr>
                        <a:t>Terra</a:t>
                      </a:r>
                      <a:r>
                        <a:rPr lang="el-GR" sz="1000" b="1" cap="none" spc="0" dirty="0">
                          <a:solidFill>
                            <a:schemeClr val="tx1"/>
                          </a:solidFill>
                        </a:rPr>
                        <a:t> </a:t>
                      </a:r>
                      <a:r>
                        <a:rPr lang="el-GR" sz="1000" b="1" cap="none" spc="0" dirty="0" err="1">
                          <a:solidFill>
                            <a:schemeClr val="tx1"/>
                          </a:solidFill>
                        </a:rPr>
                        <a:t>Verde</a:t>
                      </a:r>
                      <a:r>
                        <a:rPr lang="el-GR" sz="1000" b="1" cap="none" spc="0" dirty="0">
                          <a:solidFill>
                            <a:schemeClr val="tx1"/>
                          </a:solidFill>
                        </a:rPr>
                        <a:t> (Χανιά Κρήτης)</a:t>
                      </a:r>
                      <a:r>
                        <a:rPr lang="el-GR" sz="1000" cap="none" spc="0" dirty="0">
                          <a:solidFill>
                            <a:schemeClr val="tx1"/>
                          </a:solidFill>
                        </a:rPr>
                        <a:t>: κοινωνικό εγχείρημα που προωθεί οικολογικά προϊόντα, δίκαιο εμπόριο και συνεργατική επιχειρηματικότητα.</a:t>
                      </a:r>
                    </a:p>
                  </a:txBody>
                  <a:tcPr marL="1454" marR="1454" marT="727" marB="25952" anchor="ctr"/>
                </a:tc>
                <a:extLst>
                  <a:ext uri="{0D108BD9-81ED-4DB2-BD59-A6C34878D82A}">
                    <a16:rowId xmlns:a16="http://schemas.microsoft.com/office/drawing/2014/main" val="3553102592"/>
                  </a:ext>
                </a:extLst>
              </a:tr>
              <a:tr h="1493940">
                <a:tc>
                  <a:txBody>
                    <a:bodyPr/>
                    <a:lstStyle/>
                    <a:p>
                      <a:pPr>
                        <a:buNone/>
                      </a:pPr>
                      <a:r>
                        <a:rPr lang="el-GR" sz="1000" b="1" cap="none" spc="0" dirty="0">
                          <a:solidFill>
                            <a:schemeClr val="tx1"/>
                          </a:solidFill>
                        </a:rPr>
                        <a:t>Περιβαλλοντικό</a:t>
                      </a:r>
                      <a:endParaRPr lang="el-GR" sz="1000" cap="none" spc="0" dirty="0">
                        <a:solidFill>
                          <a:schemeClr val="tx1"/>
                        </a:solidFill>
                      </a:endParaRPr>
                    </a:p>
                  </a:txBody>
                  <a:tcPr marL="1454" marR="1454" marT="727" marB="25952" anchor="ctr"/>
                </a:tc>
                <a:tc>
                  <a:txBody>
                    <a:bodyPr/>
                    <a:lstStyle/>
                    <a:p>
                      <a:pPr>
                        <a:buNone/>
                      </a:pPr>
                      <a:r>
                        <a:rPr lang="el-GR" sz="1000" cap="none" spc="0" dirty="0">
                          <a:solidFill>
                            <a:schemeClr val="tx1"/>
                          </a:solidFill>
                        </a:rPr>
                        <a:t>Εφαρμογή πρακτικών φιλικών προς το περιβάλλον, βιώσιμη διαχείριση πόρων και κυκλική οικονομία.</a:t>
                      </a:r>
                    </a:p>
                  </a:txBody>
                  <a:tcPr marL="1454" marR="1454" marT="727" marB="25952" anchor="ctr"/>
                </a:tc>
                <a:tc>
                  <a:txBody>
                    <a:bodyPr/>
                    <a:lstStyle/>
                    <a:p>
                      <a:pPr>
                        <a:buNone/>
                      </a:pPr>
                      <a:r>
                        <a:rPr lang="el-GR" sz="1000" cap="none" spc="0" dirty="0">
                          <a:solidFill>
                            <a:schemeClr val="tx1"/>
                          </a:solidFill>
                        </a:rPr>
                        <a:t>- Ανακύκλωση, επαναχρησιμοποίηση και </a:t>
                      </a:r>
                      <a:r>
                        <a:rPr lang="el-GR" sz="1000" cap="none" spc="0" dirty="0" err="1">
                          <a:solidFill>
                            <a:schemeClr val="tx1"/>
                          </a:solidFill>
                        </a:rPr>
                        <a:t>κομποστοποίηση</a:t>
                      </a:r>
                      <a:r>
                        <a:rPr lang="el-GR" sz="1000" cap="none" spc="0" dirty="0">
                          <a:solidFill>
                            <a:schemeClr val="tx1"/>
                          </a:solidFill>
                        </a:rPr>
                        <a:t>.- </a:t>
                      </a:r>
                      <a:r>
                        <a:rPr lang="el-GR" sz="1000" b="1" cap="none" spc="0" dirty="0">
                          <a:solidFill>
                            <a:schemeClr val="tx1"/>
                          </a:solidFill>
                        </a:rPr>
                        <a:t>Βιώσιμη γεωργία και οικολογική παραγωγή</a:t>
                      </a:r>
                      <a:r>
                        <a:rPr lang="el-GR" sz="1000" cap="none" spc="0" dirty="0">
                          <a:solidFill>
                            <a:schemeClr val="tx1"/>
                          </a:solidFill>
                        </a:rPr>
                        <a:t>.- </a:t>
                      </a:r>
                      <a:r>
                        <a:rPr lang="el-GR" sz="1000" b="1" cap="none" spc="0" dirty="0">
                          <a:solidFill>
                            <a:schemeClr val="tx1"/>
                          </a:solidFill>
                        </a:rPr>
                        <a:t>Δίκαιο εμπόριο </a:t>
                      </a:r>
                      <a:r>
                        <a:rPr lang="el-GR" sz="1000" cap="none" spc="0" dirty="0">
                          <a:solidFill>
                            <a:schemeClr val="tx1"/>
                          </a:solidFill>
                        </a:rPr>
                        <a:t>και στήριξη τοπικών </a:t>
                      </a:r>
                      <a:r>
                        <a:rPr lang="el-GR" sz="1000" cap="none" spc="0" dirty="0" err="1">
                          <a:solidFill>
                            <a:schemeClr val="tx1"/>
                          </a:solidFill>
                        </a:rPr>
                        <a:t>βιοπαραγωγών</a:t>
                      </a:r>
                      <a:r>
                        <a:rPr lang="el-GR" sz="1000" cap="none" spc="0" dirty="0">
                          <a:solidFill>
                            <a:schemeClr val="tx1"/>
                          </a:solidFill>
                        </a:rPr>
                        <a:t>.- Μείωση οικολογικού αποτυπώματος.</a:t>
                      </a:r>
                    </a:p>
                  </a:txBody>
                  <a:tcPr marL="1454" marR="1454" marT="727" marB="25952" anchor="ctr"/>
                </a:tc>
                <a:tc>
                  <a:txBody>
                    <a:bodyPr/>
                    <a:lstStyle/>
                    <a:p>
                      <a:pPr>
                        <a:buNone/>
                      </a:pPr>
                      <a:r>
                        <a:rPr lang="el-GR" sz="1000" cap="none" spc="0" dirty="0">
                          <a:solidFill>
                            <a:schemeClr val="tx1"/>
                          </a:solidFill>
                        </a:rPr>
                        <a:t>- </a:t>
                      </a:r>
                      <a:r>
                        <a:rPr lang="el-GR" sz="1000" b="1" cap="none" spc="0" dirty="0" err="1">
                          <a:solidFill>
                            <a:schemeClr val="tx1"/>
                          </a:solidFill>
                        </a:rPr>
                        <a:t>Terra</a:t>
                      </a:r>
                      <a:r>
                        <a:rPr lang="el-GR" sz="1000" b="1" cap="none" spc="0" dirty="0">
                          <a:solidFill>
                            <a:schemeClr val="tx1"/>
                          </a:solidFill>
                        </a:rPr>
                        <a:t> </a:t>
                      </a:r>
                      <a:r>
                        <a:rPr lang="el-GR" sz="1000" b="1" cap="none" spc="0" dirty="0" err="1">
                          <a:solidFill>
                            <a:schemeClr val="tx1"/>
                          </a:solidFill>
                        </a:rPr>
                        <a:t>Verde</a:t>
                      </a:r>
                      <a:r>
                        <a:rPr lang="el-GR" sz="1000" b="1" cap="none" spc="0" dirty="0">
                          <a:solidFill>
                            <a:schemeClr val="tx1"/>
                          </a:solidFill>
                        </a:rPr>
                        <a:t> (Χανιά Κρήτης)</a:t>
                      </a:r>
                      <a:r>
                        <a:rPr lang="el-GR" sz="1000" cap="none" spc="0" dirty="0">
                          <a:solidFill>
                            <a:schemeClr val="tx1"/>
                          </a:solidFill>
                        </a:rPr>
                        <a:t>: δίκτυο αλληλέγγυου και οικολογικού εμπορίου, προώθηση βιολογικών και τοπικών προϊόντων.- </a:t>
                      </a:r>
                      <a:r>
                        <a:rPr lang="el-GR" sz="1000" b="1" cap="none" spc="0" dirty="0">
                          <a:solidFill>
                            <a:schemeClr val="tx1"/>
                          </a:solidFill>
                        </a:rPr>
                        <a:t>Σχεδία </a:t>
                      </a:r>
                      <a:r>
                        <a:rPr lang="el-GR" sz="1000" b="1" cap="none" spc="0" dirty="0" err="1">
                          <a:solidFill>
                            <a:schemeClr val="tx1"/>
                          </a:solidFill>
                        </a:rPr>
                        <a:t>Home</a:t>
                      </a:r>
                      <a:r>
                        <a:rPr lang="el-GR" sz="1000" b="1" cap="none" spc="0" dirty="0">
                          <a:solidFill>
                            <a:schemeClr val="tx1"/>
                          </a:solidFill>
                        </a:rPr>
                        <a:t> (Αθήνα)</a:t>
                      </a:r>
                      <a:r>
                        <a:rPr lang="el-GR" sz="1000" cap="none" spc="0" dirty="0">
                          <a:solidFill>
                            <a:schemeClr val="tx1"/>
                          </a:solidFill>
                        </a:rPr>
                        <a:t>: χώρος κοινωνικής και περιβαλλοντικής καινοτομίας με δράσεις ανακύκλωσης και επαναχρησιμοποίησης.</a:t>
                      </a:r>
                    </a:p>
                  </a:txBody>
                  <a:tcPr marL="1454" marR="1454" marT="727" marB="25952" anchor="ctr"/>
                </a:tc>
                <a:extLst>
                  <a:ext uri="{0D108BD9-81ED-4DB2-BD59-A6C34878D82A}">
                    <a16:rowId xmlns:a16="http://schemas.microsoft.com/office/drawing/2014/main" val="1442027681"/>
                  </a:ext>
                </a:extLst>
              </a:tr>
              <a:tr h="2228060">
                <a:tc>
                  <a:txBody>
                    <a:bodyPr/>
                    <a:lstStyle/>
                    <a:p>
                      <a:pPr>
                        <a:buNone/>
                      </a:pPr>
                      <a:r>
                        <a:rPr lang="el-GR" sz="1000" b="1" cap="none" spc="0" dirty="0">
                          <a:solidFill>
                            <a:schemeClr val="tx1"/>
                          </a:solidFill>
                        </a:rPr>
                        <a:t>Κοινωνικό</a:t>
                      </a:r>
                      <a:endParaRPr lang="el-GR" sz="1000" cap="none" spc="0" dirty="0">
                        <a:solidFill>
                          <a:schemeClr val="tx1"/>
                        </a:solidFill>
                      </a:endParaRPr>
                    </a:p>
                  </a:txBody>
                  <a:tcPr marL="1454" marR="1454" marT="727" marB="25952" anchor="ctr"/>
                </a:tc>
                <a:tc>
                  <a:txBody>
                    <a:bodyPr/>
                    <a:lstStyle/>
                    <a:p>
                      <a:pPr>
                        <a:buNone/>
                      </a:pPr>
                      <a:r>
                        <a:rPr lang="el-GR" sz="1000" cap="none" spc="0" dirty="0">
                          <a:solidFill>
                            <a:schemeClr val="tx1"/>
                          </a:solidFill>
                        </a:rPr>
                        <a:t>Ενίσχυση κοινωνικής συνοχής, </a:t>
                      </a:r>
                      <a:r>
                        <a:rPr lang="el-GR" sz="1000" cap="none" spc="0" dirty="0" err="1">
                          <a:solidFill>
                            <a:schemeClr val="tx1"/>
                          </a:solidFill>
                        </a:rPr>
                        <a:t>συμμετοχικότητας</a:t>
                      </a:r>
                      <a:r>
                        <a:rPr lang="el-GR" sz="1000" cap="none" spc="0" dirty="0">
                          <a:solidFill>
                            <a:schemeClr val="tx1"/>
                          </a:solidFill>
                        </a:rPr>
                        <a:t> και παροχή κοινωνικών υπηρεσιών.</a:t>
                      </a:r>
                    </a:p>
                  </a:txBody>
                  <a:tcPr marL="1454" marR="1454" marT="727" marB="25952" anchor="ctr"/>
                </a:tc>
                <a:tc>
                  <a:txBody>
                    <a:bodyPr/>
                    <a:lstStyle/>
                    <a:p>
                      <a:pPr>
                        <a:buNone/>
                      </a:pPr>
                      <a:r>
                        <a:rPr lang="el-GR" sz="1000" cap="none" spc="0" dirty="0">
                          <a:solidFill>
                            <a:schemeClr val="tx1"/>
                          </a:solidFill>
                        </a:rPr>
                        <a:t>- </a:t>
                      </a:r>
                      <a:r>
                        <a:rPr lang="el-GR" sz="1000" b="1" cap="none" spc="0" dirty="0">
                          <a:solidFill>
                            <a:schemeClr val="tx1"/>
                          </a:solidFill>
                        </a:rPr>
                        <a:t>Ενδυνάμωση ευάλωτων ομάδω</a:t>
                      </a:r>
                      <a:r>
                        <a:rPr lang="el-GR" sz="1000" cap="none" spc="0" dirty="0">
                          <a:solidFill>
                            <a:schemeClr val="tx1"/>
                          </a:solidFill>
                        </a:rPr>
                        <a:t>ν.- Συλλογικοί χώροι πολιτισμού και συνεργασίας.- Κοινωνική και πολιτιστική ένταξη.- Δίκτυα αλληλεγγύης.</a:t>
                      </a:r>
                    </a:p>
                  </a:txBody>
                  <a:tcPr marL="1454" marR="1454" marT="727" marB="25952" anchor="ctr"/>
                </a:tc>
                <a:tc>
                  <a:txBody>
                    <a:bodyPr/>
                    <a:lstStyle/>
                    <a:p>
                      <a:pPr>
                        <a:buNone/>
                      </a:pPr>
                      <a:r>
                        <a:rPr lang="el-GR" sz="1000" cap="none" spc="0" dirty="0">
                          <a:solidFill>
                            <a:schemeClr val="tx1"/>
                          </a:solidFill>
                        </a:rPr>
                        <a:t>- </a:t>
                      </a:r>
                      <a:r>
                        <a:rPr lang="el-GR" sz="1000" b="1" cap="none" spc="0" dirty="0">
                          <a:solidFill>
                            <a:schemeClr val="tx1"/>
                          </a:solidFill>
                        </a:rPr>
                        <a:t>«Σχεδία»</a:t>
                      </a:r>
                      <a:r>
                        <a:rPr lang="el-GR" sz="1000" cap="none" spc="0" dirty="0">
                          <a:solidFill>
                            <a:schemeClr val="tx1"/>
                          </a:solidFill>
                        </a:rPr>
                        <a:t>: πέρα από το περιοδικό, αναπτύσσει κοινωνικές δράσεις για την αξιοπρέπεια και την κοινωνική συνοχή των πωλητών της.- </a:t>
                      </a:r>
                      <a:r>
                        <a:rPr lang="el-GR" sz="1000" b="1" cap="none" spc="0" dirty="0">
                          <a:solidFill>
                            <a:schemeClr val="tx1"/>
                          </a:solidFill>
                        </a:rPr>
                        <a:t>«Από Κοινού» (Ηράκλειο Κρήτης)</a:t>
                      </a:r>
                      <a:r>
                        <a:rPr lang="el-GR" sz="1000" cap="none" spc="0" dirty="0">
                          <a:solidFill>
                            <a:schemeClr val="tx1"/>
                          </a:solidFill>
                        </a:rPr>
                        <a:t>: πολιτιστικές και κοινωνικές εκδηλώσεις που ενισχύουν την τοπική κοινότητα.- </a:t>
                      </a:r>
                      <a:r>
                        <a:rPr lang="el-GR" sz="1000" b="1" cap="none" spc="0" dirty="0" err="1">
                          <a:solidFill>
                            <a:schemeClr val="tx1"/>
                          </a:solidFill>
                        </a:rPr>
                        <a:t>Terra</a:t>
                      </a:r>
                      <a:r>
                        <a:rPr lang="el-GR" sz="1000" b="1" cap="none" spc="0" dirty="0">
                          <a:solidFill>
                            <a:schemeClr val="tx1"/>
                          </a:solidFill>
                        </a:rPr>
                        <a:t> </a:t>
                      </a:r>
                      <a:r>
                        <a:rPr lang="el-GR" sz="1000" b="1" cap="none" spc="0" dirty="0" err="1">
                          <a:solidFill>
                            <a:schemeClr val="tx1"/>
                          </a:solidFill>
                        </a:rPr>
                        <a:t>Verde</a:t>
                      </a:r>
                      <a:r>
                        <a:rPr lang="el-GR" sz="1000" b="1" cap="none" spc="0" dirty="0">
                          <a:solidFill>
                            <a:schemeClr val="tx1"/>
                          </a:solidFill>
                        </a:rPr>
                        <a:t> (Χανιά Κρήτης)</a:t>
                      </a:r>
                      <a:r>
                        <a:rPr lang="el-GR" sz="1000" cap="none" spc="0" dirty="0">
                          <a:solidFill>
                            <a:schemeClr val="tx1"/>
                          </a:solidFill>
                        </a:rPr>
                        <a:t>: συλλογικές δράσεις ενημέρωσης, εκπαίδευσης και αλληλεγγύης γύρω από το περιβάλλον και την κοινωνική οικονομία.</a:t>
                      </a:r>
                    </a:p>
                  </a:txBody>
                  <a:tcPr marL="1454" marR="1454" marT="727" marB="25952" anchor="ctr"/>
                </a:tc>
                <a:extLst>
                  <a:ext uri="{0D108BD9-81ED-4DB2-BD59-A6C34878D82A}">
                    <a16:rowId xmlns:a16="http://schemas.microsoft.com/office/drawing/2014/main" val="3330972754"/>
                  </a:ext>
                </a:extLst>
              </a:tr>
            </a:tbl>
          </a:graphicData>
        </a:graphic>
      </p:graphicFrame>
    </p:spTree>
    <p:extLst>
      <p:ext uri="{BB962C8B-B14F-4D97-AF65-F5344CB8AC3E}">
        <p14:creationId xmlns:p14="http://schemas.microsoft.com/office/powerpoint/2010/main" val="310795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56851-82D1-B563-1901-4C1CC394CC90}"/>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32" name="Rectangle 3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4" name="Rectangle 3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0D0E2AAB-C0B6-DB88-ED1E-AC06C55EC4FA}"/>
              </a:ext>
            </a:extLst>
          </p:cNvPr>
          <p:cNvSpPr txBox="1">
            <a:spLocks/>
          </p:cNvSpPr>
          <p:nvPr/>
        </p:nvSpPr>
        <p:spPr>
          <a:xfrm>
            <a:off x="566613" y="2459116"/>
            <a:ext cx="2776934" cy="3524823"/>
          </a:xfrm>
          <a:prstGeom prst="roundRect">
            <a:avLst>
              <a:gd name="adj" fmla="val 14141"/>
            </a:avLst>
          </a:prstGeom>
        </p:spPr>
        <p:txBody>
          <a:bodyPr vert="horz" lIns="91440" tIns="45720" rIns="91440" bIns="45720" rtlCol="0"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spcAft>
                <a:spcPts val="450"/>
              </a:spcAft>
              <a:buClr>
                <a:schemeClr val="accent2"/>
              </a:buClr>
            </a:pPr>
            <a:r>
              <a:rPr lang="en-US" sz="1700" b="1" dirty="0" err="1">
                <a:solidFill>
                  <a:srgbClr val="FFFFFF"/>
                </a:solidFill>
                <a:latin typeface="+mn-lt"/>
                <a:ea typeface="+mn-ea"/>
                <a:cs typeface="+mn-cs"/>
              </a:rPr>
              <a:t>Λογικη</a:t>
            </a:r>
            <a:r>
              <a:rPr lang="en-US" sz="1700" b="1" dirty="0">
                <a:solidFill>
                  <a:srgbClr val="FFFFFF"/>
                </a:solidFill>
                <a:latin typeface="+mn-lt"/>
                <a:ea typeface="+mn-ea"/>
                <a:cs typeface="+mn-cs"/>
              </a:rPr>
              <a:t> και </a:t>
            </a:r>
            <a:r>
              <a:rPr lang="en-US" sz="1700" b="1" dirty="0" err="1">
                <a:solidFill>
                  <a:srgbClr val="FFFFFF"/>
                </a:solidFill>
                <a:latin typeface="+mn-lt"/>
                <a:ea typeface="+mn-ea"/>
                <a:cs typeface="+mn-cs"/>
              </a:rPr>
              <a:t>Δεικτες</a:t>
            </a:r>
            <a:r>
              <a:rPr lang="en-US" sz="1700" b="1" dirty="0">
                <a:solidFill>
                  <a:srgbClr val="FFFFFF"/>
                </a:solidFill>
                <a:latin typeface="+mn-lt"/>
                <a:ea typeface="+mn-ea"/>
                <a:cs typeface="+mn-cs"/>
              </a:rPr>
              <a:t> </a:t>
            </a:r>
            <a:r>
              <a:rPr lang="en-US" sz="1700" b="1" dirty="0" err="1">
                <a:solidFill>
                  <a:srgbClr val="FFFFFF"/>
                </a:solidFill>
                <a:latin typeface="+mn-lt"/>
                <a:ea typeface="+mn-ea"/>
                <a:cs typeface="+mn-cs"/>
              </a:rPr>
              <a:t>Κοινωνικου</a:t>
            </a:r>
            <a:r>
              <a:rPr lang="en-US" sz="1700" b="1" dirty="0">
                <a:solidFill>
                  <a:srgbClr val="FFFFFF"/>
                </a:solidFill>
                <a:latin typeface="+mn-lt"/>
                <a:ea typeface="+mn-ea"/>
                <a:cs typeface="+mn-cs"/>
              </a:rPr>
              <a:t> </a:t>
            </a:r>
            <a:r>
              <a:rPr lang="en-US" sz="1700" b="1" dirty="0" err="1">
                <a:solidFill>
                  <a:srgbClr val="FFFFFF"/>
                </a:solidFill>
                <a:latin typeface="+mn-lt"/>
                <a:ea typeface="+mn-ea"/>
                <a:cs typeface="+mn-cs"/>
              </a:rPr>
              <a:t>ΑντικτΥ</a:t>
            </a:r>
            <a:r>
              <a:rPr lang="en-US" sz="1700" b="1" dirty="0">
                <a:solidFill>
                  <a:srgbClr val="FFFFFF"/>
                </a:solidFill>
                <a:latin typeface="+mn-lt"/>
                <a:ea typeface="+mn-ea"/>
                <a:cs typeface="+mn-cs"/>
              </a:rPr>
              <a:t>που</a:t>
            </a:r>
            <a:r>
              <a:rPr lang="el-GR" sz="1700" b="1" dirty="0">
                <a:solidFill>
                  <a:srgbClr val="FFFFFF"/>
                </a:solidFill>
                <a:latin typeface="+mn-lt"/>
                <a:ea typeface="+mn-ea"/>
                <a:cs typeface="+mn-cs"/>
              </a:rPr>
              <a:t> (</a:t>
            </a:r>
            <a:r>
              <a:rPr lang="el-GR" sz="1700" b="1" dirty="0" err="1">
                <a:solidFill>
                  <a:srgbClr val="FFFFFF"/>
                </a:solidFill>
                <a:latin typeface="+mn-lt"/>
                <a:ea typeface="+mn-ea"/>
                <a:cs typeface="+mn-cs"/>
              </a:rPr>
              <a:t>Παραδειγματα</a:t>
            </a:r>
            <a:r>
              <a:rPr lang="el-GR" sz="1700" b="1" dirty="0">
                <a:solidFill>
                  <a:srgbClr val="FFFFFF"/>
                </a:solidFill>
                <a:latin typeface="+mn-lt"/>
                <a:ea typeface="+mn-ea"/>
                <a:cs typeface="+mn-cs"/>
              </a:rPr>
              <a:t> -Δεν </a:t>
            </a:r>
            <a:r>
              <a:rPr lang="el-GR" sz="1700" b="1" dirty="0" err="1">
                <a:solidFill>
                  <a:srgbClr val="FFFFFF"/>
                </a:solidFill>
                <a:latin typeface="+mn-lt"/>
                <a:ea typeface="+mn-ea"/>
                <a:cs typeface="+mn-cs"/>
              </a:rPr>
              <a:t>υπαρχουν</a:t>
            </a:r>
            <a:r>
              <a:rPr lang="el-GR" sz="1700" b="1" dirty="0">
                <a:solidFill>
                  <a:srgbClr val="FFFFFF"/>
                </a:solidFill>
                <a:latin typeface="+mn-lt"/>
                <a:ea typeface="+mn-ea"/>
                <a:cs typeface="+mn-cs"/>
              </a:rPr>
              <a:t> ΑΚΟΜΗ ΕΠΙΣΗΜΟΙ </a:t>
            </a:r>
            <a:r>
              <a:rPr lang="el-GR" sz="1700" b="1" dirty="0" err="1">
                <a:solidFill>
                  <a:srgbClr val="FFFFFF"/>
                </a:solidFill>
                <a:latin typeface="+mn-lt"/>
                <a:ea typeface="+mn-ea"/>
                <a:cs typeface="+mn-cs"/>
              </a:rPr>
              <a:t>δεικτεΣ</a:t>
            </a:r>
            <a:r>
              <a:rPr lang="el-GR" sz="1700" b="1" dirty="0">
                <a:solidFill>
                  <a:srgbClr val="FFFFFF"/>
                </a:solidFill>
                <a:latin typeface="+mn-lt"/>
                <a:ea typeface="+mn-ea"/>
                <a:cs typeface="+mn-cs"/>
              </a:rPr>
              <a:t>)</a:t>
            </a:r>
            <a:endParaRPr lang="en-US" sz="1700" b="1" dirty="0">
              <a:solidFill>
                <a:srgbClr val="FFFFFF"/>
              </a:solidFill>
              <a:latin typeface="+mn-lt"/>
              <a:ea typeface="+mn-ea"/>
              <a:cs typeface="+mn-cs"/>
            </a:endParaRPr>
          </a:p>
        </p:txBody>
      </p:sp>
      <p:graphicFrame>
        <p:nvGraphicFramePr>
          <p:cNvPr id="14" name="Πίνακας 13">
            <a:extLst>
              <a:ext uri="{FF2B5EF4-FFF2-40B4-BE49-F238E27FC236}">
                <a16:creationId xmlns:a16="http://schemas.microsoft.com/office/drawing/2014/main" id="{E60381DD-D2C8-3629-C0CD-A72A3FDD19B2}"/>
              </a:ext>
            </a:extLst>
          </p:cNvPr>
          <p:cNvGraphicFramePr>
            <a:graphicFrameLocks noGrp="1"/>
          </p:cNvGraphicFramePr>
          <p:nvPr>
            <p:extLst>
              <p:ext uri="{D42A27DB-BD31-4B8C-83A1-F6EECF244321}">
                <p14:modId xmlns:p14="http://schemas.microsoft.com/office/powerpoint/2010/main" val="1386026361"/>
              </p:ext>
            </p:extLst>
          </p:nvPr>
        </p:nvGraphicFramePr>
        <p:xfrm>
          <a:off x="4085617" y="233466"/>
          <a:ext cx="4857343" cy="6296724"/>
        </p:xfrm>
        <a:graphic>
          <a:graphicData uri="http://schemas.openxmlformats.org/drawingml/2006/table">
            <a:tbl>
              <a:tblPr>
                <a:noFill/>
                <a:tableStyleId>{9D7B26C5-4107-4FEC-AEDC-1716B250A1EF}</a:tableStyleId>
              </a:tblPr>
              <a:tblGrid>
                <a:gridCol w="772315">
                  <a:extLst>
                    <a:ext uri="{9D8B030D-6E8A-4147-A177-3AD203B41FA5}">
                      <a16:colId xmlns:a16="http://schemas.microsoft.com/office/drawing/2014/main" val="559605076"/>
                    </a:ext>
                  </a:extLst>
                </a:gridCol>
                <a:gridCol w="1175031">
                  <a:extLst>
                    <a:ext uri="{9D8B030D-6E8A-4147-A177-3AD203B41FA5}">
                      <a16:colId xmlns:a16="http://schemas.microsoft.com/office/drawing/2014/main" val="2924950115"/>
                    </a:ext>
                  </a:extLst>
                </a:gridCol>
                <a:gridCol w="1386057">
                  <a:extLst>
                    <a:ext uri="{9D8B030D-6E8A-4147-A177-3AD203B41FA5}">
                      <a16:colId xmlns:a16="http://schemas.microsoft.com/office/drawing/2014/main" val="2849673384"/>
                    </a:ext>
                  </a:extLst>
                </a:gridCol>
                <a:gridCol w="1523940">
                  <a:extLst>
                    <a:ext uri="{9D8B030D-6E8A-4147-A177-3AD203B41FA5}">
                      <a16:colId xmlns:a16="http://schemas.microsoft.com/office/drawing/2014/main" val="202242581"/>
                    </a:ext>
                  </a:extLst>
                </a:gridCol>
              </a:tblGrid>
              <a:tr h="595453">
                <a:tc>
                  <a:txBody>
                    <a:bodyPr/>
                    <a:lstStyle/>
                    <a:p>
                      <a:pPr algn="l">
                        <a:buNone/>
                      </a:pPr>
                      <a:r>
                        <a:rPr lang="el-GR" sz="800" b="1" cap="none" spc="0" dirty="0">
                          <a:solidFill>
                            <a:schemeClr val="tx1"/>
                          </a:solidFill>
                        </a:rPr>
                        <a:t>Επίπεδο Αντικτύπου</a:t>
                      </a:r>
                      <a:endParaRPr lang="el-GR" sz="800" cap="none" spc="0" dirty="0">
                        <a:solidFill>
                          <a:schemeClr val="tx1"/>
                        </a:solidFill>
                      </a:endParaRPr>
                    </a:p>
                  </a:txBody>
                  <a:tcPr marL="2950" marR="2950" marT="28301" marB="28301" anchor="ctr">
                    <a:lnL w="28575" cap="flat" cmpd="sng" algn="ctr">
                      <a:noFill/>
                      <a:prstDash val="solid"/>
                    </a:lnL>
                    <a:lnR w="12700" cmpd="sng">
                      <a:noFill/>
                      <a:prstDash val="solid"/>
                    </a:lnR>
                    <a:lnT w="28575" cap="flat" cmpd="sng" algn="ctr">
                      <a:noFill/>
                      <a:prstDash val="solid"/>
                    </a:lnT>
                    <a:lnB w="12700" cmpd="sng">
                      <a:noFill/>
                      <a:prstDash val="solid"/>
                    </a:lnB>
                    <a:noFill/>
                  </a:tcPr>
                </a:tc>
                <a:tc>
                  <a:txBody>
                    <a:bodyPr/>
                    <a:lstStyle/>
                    <a:p>
                      <a:pPr algn="l">
                        <a:buNone/>
                      </a:pPr>
                      <a:r>
                        <a:rPr lang="el-GR" sz="800" b="1" cap="none" spc="0">
                          <a:solidFill>
                            <a:schemeClr val="tx1"/>
                          </a:solidFill>
                        </a:rPr>
                        <a:t>Περιγραφή σύμφωνα με τον επίσημο ορισμό</a:t>
                      </a:r>
                      <a:endParaRPr lang="el-GR" sz="800" cap="none" spc="0">
                        <a:solidFill>
                          <a:schemeClr val="tx1"/>
                        </a:solidFill>
                      </a:endParaRPr>
                    </a:p>
                  </a:txBody>
                  <a:tcPr marL="2950" marR="2950" marT="28301" marB="28301" anchor="ctr">
                    <a:lnL w="12700" cmpd="sng">
                      <a:noFill/>
                      <a:prstDash val="solid"/>
                    </a:lnL>
                    <a:lnR w="12700" cmpd="sng">
                      <a:noFill/>
                      <a:prstDash val="solid"/>
                    </a:lnR>
                    <a:lnT w="28575" cap="flat" cmpd="sng" algn="ctr">
                      <a:noFill/>
                      <a:prstDash val="solid"/>
                    </a:lnT>
                    <a:lnB w="12700" cmpd="sng">
                      <a:noFill/>
                      <a:prstDash val="solid"/>
                    </a:lnB>
                    <a:noFill/>
                  </a:tcPr>
                </a:tc>
                <a:tc>
                  <a:txBody>
                    <a:bodyPr/>
                    <a:lstStyle/>
                    <a:p>
                      <a:pPr algn="l">
                        <a:buNone/>
                      </a:pPr>
                      <a:r>
                        <a:rPr lang="el-GR" sz="800" b="1" cap="none" spc="0">
                          <a:solidFill>
                            <a:schemeClr val="tx1"/>
                          </a:solidFill>
                        </a:rPr>
                        <a:t>Ενδεικτικοί Δείκτες / Πεδία Μέτρησης</a:t>
                      </a:r>
                      <a:endParaRPr lang="el-GR" sz="800" cap="none" spc="0">
                        <a:solidFill>
                          <a:schemeClr val="tx1"/>
                        </a:solidFill>
                      </a:endParaRPr>
                    </a:p>
                  </a:txBody>
                  <a:tcPr marL="2950" marR="2950" marT="28301" marB="28301" anchor="ctr">
                    <a:lnL w="12700" cmpd="sng">
                      <a:noFill/>
                      <a:prstDash val="solid"/>
                    </a:lnL>
                    <a:lnR w="12700" cmpd="sng">
                      <a:noFill/>
                      <a:prstDash val="solid"/>
                    </a:lnR>
                    <a:lnT w="28575" cap="flat" cmpd="sng" algn="ctr">
                      <a:noFill/>
                      <a:prstDash val="solid"/>
                    </a:lnT>
                    <a:lnB w="12700" cmpd="sng">
                      <a:noFill/>
                      <a:prstDash val="solid"/>
                    </a:lnB>
                    <a:noFill/>
                  </a:tcPr>
                </a:tc>
                <a:tc>
                  <a:txBody>
                    <a:bodyPr/>
                    <a:lstStyle/>
                    <a:p>
                      <a:pPr algn="l">
                        <a:buNone/>
                      </a:pPr>
                      <a:r>
                        <a:rPr lang="el-GR" sz="800" b="1" cap="none" spc="0">
                          <a:solidFill>
                            <a:schemeClr val="tx1"/>
                          </a:solidFill>
                        </a:rPr>
                        <a:t>Ενδεικτικά Αποτελέσματα / Μορφές Κοινωνικής Ωφέλειας στις Τοπικές Κοινωνίες</a:t>
                      </a:r>
                      <a:endParaRPr lang="el-GR" sz="800" cap="none" spc="0">
                        <a:solidFill>
                          <a:schemeClr val="tx1"/>
                        </a:solidFill>
                      </a:endParaRPr>
                    </a:p>
                  </a:txBody>
                  <a:tcPr marL="2950" marR="2950" marT="28301" marB="28301" anchor="ctr">
                    <a:lnL w="12700" cmpd="sng">
                      <a:noFill/>
                      <a:prstDash val="solid"/>
                    </a:lnL>
                    <a:lnR w="28575" cap="flat" cmpd="sng" algn="ctr">
                      <a:noFill/>
                      <a:prstDash val="solid"/>
                    </a:lnR>
                    <a:lnT w="28575" cap="flat" cmpd="sng" algn="ctr">
                      <a:noFill/>
                      <a:prstDash val="solid"/>
                    </a:lnT>
                    <a:lnB w="12700" cmpd="sng">
                      <a:noFill/>
                      <a:prstDash val="solid"/>
                    </a:lnB>
                    <a:noFill/>
                  </a:tcPr>
                </a:tc>
                <a:extLst>
                  <a:ext uri="{0D108BD9-81ED-4DB2-BD59-A6C34878D82A}">
                    <a16:rowId xmlns:a16="http://schemas.microsoft.com/office/drawing/2014/main" val="570145183"/>
                  </a:ext>
                </a:extLst>
              </a:tr>
              <a:tr h="1481018">
                <a:tc>
                  <a:txBody>
                    <a:bodyPr/>
                    <a:lstStyle/>
                    <a:p>
                      <a:pPr algn="l">
                        <a:buNone/>
                      </a:pPr>
                      <a:r>
                        <a:rPr lang="el-GR" sz="800" b="1" cap="none" spc="0" dirty="0">
                          <a:solidFill>
                            <a:schemeClr val="tx1"/>
                          </a:solidFill>
                        </a:rPr>
                        <a:t>Οικονομικό επίπεδο</a:t>
                      </a:r>
                      <a:endParaRPr lang="el-GR" sz="800" cap="none" spc="0" dirty="0">
                        <a:solidFill>
                          <a:schemeClr val="tx1"/>
                        </a:solidFill>
                      </a:endParaRPr>
                    </a:p>
                  </a:txBody>
                  <a:tcPr marL="2950" marR="2950" marT="28301" marB="28301"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cap="none" spc="0" dirty="0">
                          <a:solidFill>
                            <a:schemeClr val="tx1"/>
                          </a:solidFill>
                        </a:rPr>
                        <a:t>Η συμβολή των Φορέων </a:t>
                      </a:r>
                      <a:r>
                        <a:rPr lang="el-GR" sz="800" cap="none" spc="0" dirty="0" err="1">
                          <a:solidFill>
                            <a:schemeClr val="tx1"/>
                          </a:solidFill>
                        </a:rPr>
                        <a:t>Κ.Αλ.Ο</a:t>
                      </a:r>
                      <a:r>
                        <a:rPr lang="el-GR" sz="800" cap="none" spc="0" dirty="0">
                          <a:solidFill>
                            <a:schemeClr val="tx1"/>
                          </a:solidFill>
                        </a:rPr>
                        <a:t>. και ειδικότερα των </a:t>
                      </a:r>
                      <a:r>
                        <a:rPr lang="el-GR" sz="800" cap="none" spc="0" dirty="0" err="1">
                          <a:solidFill>
                            <a:schemeClr val="tx1"/>
                          </a:solidFill>
                        </a:rPr>
                        <a:t>Κοιν.Σ.Επ</a:t>
                      </a:r>
                      <a:r>
                        <a:rPr lang="el-GR" sz="800" cap="none" spc="0" dirty="0">
                          <a:solidFill>
                            <a:schemeClr val="tx1"/>
                          </a:solidFill>
                        </a:rPr>
                        <a:t>. στη </a:t>
                      </a:r>
                      <a:r>
                        <a:rPr lang="el-GR" sz="800" b="1" cap="none" spc="0" dirty="0">
                          <a:solidFill>
                            <a:schemeClr val="tx1"/>
                          </a:solidFill>
                        </a:rPr>
                        <a:t>βιώσιμη και δίκαιη οικονομική ανάπτυξη</a:t>
                      </a:r>
                      <a:r>
                        <a:rPr lang="el-GR" sz="800" cap="none" spc="0" dirty="0">
                          <a:solidFill>
                            <a:schemeClr val="tx1"/>
                          </a:solidFill>
                        </a:rPr>
                        <a:t> μέσω συλλογικών μορφών επιχειρηματικότητας που δεν έχουν σκοπό τη μεγιστοποίηση του κέρδους, αλλά τη </a:t>
                      </a:r>
                      <a:r>
                        <a:rPr lang="el-GR" sz="800" b="1" cap="none" spc="0" dirty="0">
                          <a:solidFill>
                            <a:schemeClr val="tx1"/>
                          </a:solidFill>
                        </a:rPr>
                        <a:t>δημιουργία οικονομικής αξίας με κοινωνικό πρόσημο</a:t>
                      </a:r>
                      <a:r>
                        <a:rPr lang="el-GR" sz="800" cap="none" spc="0" dirty="0">
                          <a:solidFill>
                            <a:schemeClr val="tx1"/>
                          </a:solidFill>
                        </a:rPr>
                        <a:t>.</a:t>
                      </a:r>
                    </a:p>
                  </a:txBody>
                  <a:tcPr marL="2950" marR="2950" marT="28301" marB="2830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cap="none" spc="0" dirty="0">
                          <a:solidFill>
                            <a:schemeClr val="tx1"/>
                          </a:solidFill>
                        </a:rPr>
                        <a:t>• Νέες θέσεις εργασίας (ιδίως για ανέργους, γυναίκες, νέους, ΑμεΑ).• Ποσοστό επανεπένδυσης κερδών στον κοινωνικό σκοπό (≥ 60%).• Ποσοστό κύκλου εργασιών που παραμένει στην τοπική οικονομία.• Δημιουργία νέων συνεταιριστικών επιχειρηματικών σχημάτων.• Συνεργασίες με τοπικούς παραγωγούς και επιχειρήσεις.</a:t>
                      </a:r>
                    </a:p>
                  </a:txBody>
                  <a:tcPr marL="2950" marR="2950" marT="28301" marB="2830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b="0" cap="none" spc="0" dirty="0">
                          <a:solidFill>
                            <a:schemeClr val="tx1"/>
                          </a:solidFill>
                        </a:rPr>
                        <a:t>• Ενίσχυση της τοπικής οικονομίας και της απασχόλησης.• Μείωση εισοδηματικών ανισοτήτων.• Προώθηση συλλογικών μορφών επιχειρηματικότητας.• Ανάπτυξη κυκλικής και κοινωνικής οικονομίας.</a:t>
                      </a:r>
                    </a:p>
                  </a:txBody>
                  <a:tcPr marL="2950" marR="2950" marT="28301" marB="28301"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931851869"/>
                  </a:ext>
                </a:extLst>
              </a:tr>
              <a:tr h="1657151">
                <a:tc>
                  <a:txBody>
                    <a:bodyPr/>
                    <a:lstStyle/>
                    <a:p>
                      <a:pPr algn="l">
                        <a:buNone/>
                      </a:pPr>
                      <a:r>
                        <a:rPr lang="el-GR" sz="800" b="1" cap="none" spc="0">
                          <a:solidFill>
                            <a:schemeClr val="tx1"/>
                          </a:solidFill>
                        </a:rPr>
                        <a:t>Κοινωνικό επίπεδο</a:t>
                      </a:r>
                      <a:endParaRPr lang="el-GR" sz="800" cap="none" spc="0">
                        <a:solidFill>
                          <a:schemeClr val="tx1"/>
                        </a:solidFill>
                      </a:endParaRPr>
                    </a:p>
                  </a:txBody>
                  <a:tcPr marL="2950" marR="2950" marT="28301" marB="28301" anchor="ctr">
                    <a:lnL w="28575" cap="flat" cmpd="sng" algn="ctr">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cap="none" spc="0" dirty="0">
                          <a:solidFill>
                            <a:schemeClr val="tx1"/>
                          </a:solidFill>
                        </a:rPr>
                        <a:t>Η συμβολή στην </a:t>
                      </a:r>
                      <a:r>
                        <a:rPr lang="el-GR" sz="800" b="1" cap="none" spc="0" dirty="0">
                          <a:solidFill>
                            <a:schemeClr val="tx1"/>
                          </a:solidFill>
                        </a:rPr>
                        <a:t>κοινωνική ένταξη, συμπερίληψη και συνοχή</a:t>
                      </a:r>
                      <a:r>
                        <a:rPr lang="el-GR" sz="800" cap="none" spc="0" dirty="0">
                          <a:solidFill>
                            <a:schemeClr val="tx1"/>
                          </a:solidFill>
                        </a:rPr>
                        <a:t>, μέσω της ενεργού συμμετοχής των πολιτών στην οικονομική δραστηριότητα και της δημιουργίας κοινωνικού κεφαλαίου, ισότητας και συνεργασίας.</a:t>
                      </a:r>
                    </a:p>
                  </a:txBody>
                  <a:tcPr marL="2950" marR="2950" marT="28301" marB="2830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cap="none" spc="0" dirty="0">
                          <a:solidFill>
                            <a:schemeClr val="tx1"/>
                          </a:solidFill>
                        </a:rPr>
                        <a:t>• Πλήθος ωφελούμενων από ευάλωτες ομάδες που εντάχθηκαν σε εργασία.• Ποσοστό συμμετοχής μελών στη λήψη αποφάσεων (1 μέλος = 1 ψήφος).• Ποσοστό γυναικών και νέων σε διοικητικές θέσεις.• Συνεργασίες με τοπικούς κοινωνικούς φορείς, Κέντρα Κοινότητας, Δήμους.• Επίπεδα κοινωνικής εμπιστοσύνης και συμμετοχής (μέσω ερευνών).• Δεδομένα Παρατηρητηρίων Κοινωνικής Ένταξης για φτώχεια και αποστέρηση.</a:t>
                      </a:r>
                    </a:p>
                  </a:txBody>
                  <a:tcPr marL="2950" marR="2950" marT="28301" marB="28301"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buNone/>
                      </a:pPr>
                      <a:r>
                        <a:rPr lang="el-GR" sz="800" b="0" cap="none" spc="0" dirty="0">
                          <a:solidFill>
                            <a:schemeClr val="tx1"/>
                          </a:solidFill>
                        </a:rPr>
                        <a:t>• Κοινωνική ένταξη και ενεργοποίηση ευάλωτων ομάδων.• Ενδυνάμωση πολιτών και συλλογικών δεσμών.• Ανάπτυξη κοινωνικού κεφαλαίου και συμμετοχής.• Ισότητα ευκαιριών και μείωση κοινωνικών ανισοτήτων.• Αναζωογόνηση τοπικών κοινοτήτων.</a:t>
                      </a:r>
                    </a:p>
                  </a:txBody>
                  <a:tcPr marL="2950" marR="2950" marT="28301" marB="28301" anchor="ctr">
                    <a:lnL w="12700" cmpd="sng">
                      <a:noFill/>
                      <a:prstDash val="solid"/>
                    </a:lnL>
                    <a:lnR w="28575" cap="flat" cmpd="sng" algn="ctr">
                      <a:noFill/>
                      <a:prstDash val="solid"/>
                    </a:lnR>
                    <a:lnT w="12700" cmpd="sng">
                      <a:noFill/>
                      <a:prstDash val="solid"/>
                    </a:lnT>
                    <a:lnB w="12700" cmpd="sng">
                      <a:noFill/>
                      <a:prstDash val="solid"/>
                    </a:lnB>
                    <a:noFill/>
                  </a:tcPr>
                </a:tc>
                <a:extLst>
                  <a:ext uri="{0D108BD9-81ED-4DB2-BD59-A6C34878D82A}">
                    <a16:rowId xmlns:a16="http://schemas.microsoft.com/office/drawing/2014/main" val="3054858341"/>
                  </a:ext>
                </a:extLst>
              </a:tr>
              <a:tr h="2174307">
                <a:tc>
                  <a:txBody>
                    <a:bodyPr/>
                    <a:lstStyle/>
                    <a:p>
                      <a:pPr algn="l">
                        <a:buNone/>
                      </a:pPr>
                      <a:r>
                        <a:rPr lang="el-GR" sz="800" b="1" cap="none" spc="0">
                          <a:solidFill>
                            <a:schemeClr val="tx1"/>
                          </a:solidFill>
                        </a:rPr>
                        <a:t>Περιβαλλοντικό επίπεδο</a:t>
                      </a:r>
                      <a:endParaRPr lang="el-GR" sz="800" cap="none" spc="0">
                        <a:solidFill>
                          <a:schemeClr val="tx1"/>
                        </a:solidFill>
                      </a:endParaRPr>
                    </a:p>
                  </a:txBody>
                  <a:tcPr marL="2950" marR="2950" marT="28301" marB="28301"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pPr algn="l">
                        <a:buNone/>
                      </a:pPr>
                      <a:r>
                        <a:rPr lang="el-GR" sz="800" cap="none" spc="0" dirty="0">
                          <a:solidFill>
                            <a:schemeClr val="tx1"/>
                          </a:solidFill>
                        </a:rPr>
                        <a:t>Η συμβολή των Φορέων </a:t>
                      </a:r>
                      <a:r>
                        <a:rPr lang="el-GR" sz="800" cap="none" spc="0" dirty="0" err="1">
                          <a:solidFill>
                            <a:schemeClr val="tx1"/>
                          </a:solidFill>
                        </a:rPr>
                        <a:t>Κ.Αλ.Ο</a:t>
                      </a:r>
                      <a:r>
                        <a:rPr lang="el-GR" sz="800" cap="none" spc="0" dirty="0">
                          <a:solidFill>
                            <a:schemeClr val="tx1"/>
                          </a:solidFill>
                        </a:rPr>
                        <a:t>. στη </a:t>
                      </a:r>
                      <a:r>
                        <a:rPr lang="el-GR" sz="800" b="1" cap="none" spc="0" dirty="0">
                          <a:solidFill>
                            <a:schemeClr val="tx1"/>
                          </a:solidFill>
                        </a:rPr>
                        <a:t>βιώσιμη διαχείριση φυσικών πόρων</a:t>
                      </a:r>
                      <a:r>
                        <a:rPr lang="el-GR" sz="800" cap="none" spc="0" dirty="0">
                          <a:solidFill>
                            <a:schemeClr val="tx1"/>
                          </a:solidFill>
                        </a:rPr>
                        <a:t>, την </a:t>
                      </a:r>
                      <a:r>
                        <a:rPr lang="el-GR" sz="800" b="1" cap="none" spc="0" dirty="0">
                          <a:solidFill>
                            <a:schemeClr val="tx1"/>
                          </a:solidFill>
                        </a:rPr>
                        <a:t>προστασία του περιβάλλοντος</a:t>
                      </a:r>
                      <a:r>
                        <a:rPr lang="el-GR" sz="800" cap="none" spc="0" dirty="0">
                          <a:solidFill>
                            <a:schemeClr val="tx1"/>
                          </a:solidFill>
                        </a:rPr>
                        <a:t> και την </a:t>
                      </a:r>
                      <a:r>
                        <a:rPr lang="el-GR" sz="800" b="1" cap="none" spc="0" dirty="0">
                          <a:solidFill>
                            <a:schemeClr val="tx1"/>
                          </a:solidFill>
                        </a:rPr>
                        <a:t>πράσινη μετάβαση</a:t>
                      </a:r>
                      <a:r>
                        <a:rPr lang="el-GR" sz="800" cap="none" spc="0" dirty="0">
                          <a:solidFill>
                            <a:schemeClr val="tx1"/>
                          </a:solidFill>
                        </a:rPr>
                        <a:t>, μέσω συνεργατικών και καινοτόμων πρακτικών.</a:t>
                      </a:r>
                    </a:p>
                  </a:txBody>
                  <a:tcPr marL="2950" marR="2950" marT="28301" marB="28301"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l">
                        <a:buNone/>
                      </a:pPr>
                      <a:r>
                        <a:rPr lang="el-GR" sz="800" cap="none" spc="0">
                          <a:solidFill>
                            <a:schemeClr val="tx1"/>
                          </a:solidFill>
                        </a:rPr>
                        <a:t>• Ποσοστό ανακύκλωσης, επαναχρησιμοποίησης ή κυκλικής αξιοποίησης υλικών.• Μείωση εκπομπών CO₂ / εξοικονόμηση ενέργειας.• Αριθμός “πράσινων” δράσεων (ανακύκλωση, καθαρή ενέργεια, οικοτουρισμός).• Προγράμματα ευαισθητοποίησης πολιτών για βιώσιμη κατανάλωση.• Αξιοποίηση φυσικών και πολιτιστικών πόρων με κοινωνικό τρόπο.</a:t>
                      </a:r>
                    </a:p>
                  </a:txBody>
                  <a:tcPr marL="2950" marR="2950" marT="28301" marB="28301" anchor="ctr">
                    <a:lnL w="12700" cmpd="sng">
                      <a:noFill/>
                      <a:prstDash val="solid"/>
                    </a:lnL>
                    <a:lnR w="12700" cmpd="sng">
                      <a:noFill/>
                      <a:prstDash val="solid"/>
                    </a:lnR>
                    <a:lnT w="12700" cmpd="sng">
                      <a:noFill/>
                      <a:prstDash val="solid"/>
                    </a:lnT>
                    <a:lnB w="28575" cap="flat" cmpd="sng" algn="ctr">
                      <a:noFill/>
                      <a:prstDash val="solid"/>
                    </a:lnB>
                    <a:noFill/>
                  </a:tcPr>
                </a:tc>
                <a:tc>
                  <a:txBody>
                    <a:bodyPr/>
                    <a:lstStyle/>
                    <a:p>
                      <a:pPr algn="l">
                        <a:buNone/>
                      </a:pPr>
                      <a:r>
                        <a:rPr lang="el-GR" sz="800" b="0" cap="none" spc="0" dirty="0">
                          <a:solidFill>
                            <a:schemeClr val="tx1"/>
                          </a:solidFill>
                        </a:rPr>
                        <a:t>• Περιβαλλοντική ευαισθητοποίηση των πολιτών.• Ενίσχυση της κυκλικής και πράσινης οικονομίας.• Ανάδειξη τοπικών οικοσυστημάτων και πολιτιστικής κληρονομιάς.• Προώθηση βιώσιμων μορφών ανάπτυξης.</a:t>
                      </a:r>
                    </a:p>
                  </a:txBody>
                  <a:tcPr marL="2950" marR="2950" marT="28301" marB="28301"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1894926452"/>
                  </a:ext>
                </a:extLst>
              </a:tr>
            </a:tbl>
          </a:graphicData>
        </a:graphic>
      </p:graphicFrame>
    </p:spTree>
    <p:extLst>
      <p:ext uri="{BB962C8B-B14F-4D97-AF65-F5344CB8AC3E}">
        <p14:creationId xmlns:p14="http://schemas.microsoft.com/office/powerpoint/2010/main" val="278449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E8D523-7F28-599E-83A2-05361D93BA2C}"/>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9A6E54E-534B-3AD0-823E-B64A7262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0">
            <a:extLst>
              <a:ext uri="{FF2B5EF4-FFF2-40B4-BE49-F238E27FC236}">
                <a16:creationId xmlns:a16="http://schemas.microsoft.com/office/drawing/2014/main" id="{F5900010-ECAA-2B74-B121-459D303DA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52A7072F-A79D-1E62-4F7A-83EFCAD8819D}"/>
              </a:ext>
            </a:extLst>
          </p:cNvPr>
          <p:cNvSpPr>
            <a:spLocks noGrp="1"/>
          </p:cNvSpPr>
          <p:nvPr>
            <p:ph type="title"/>
          </p:nvPr>
        </p:nvSpPr>
        <p:spPr>
          <a:xfrm>
            <a:off x="515125" y="1153572"/>
            <a:ext cx="2400300" cy="4461163"/>
          </a:xfrm>
        </p:spPr>
        <p:txBody>
          <a:bodyPr>
            <a:normAutofit/>
          </a:bodyPr>
          <a:lstStyle/>
          <a:p>
            <a:r>
              <a:rPr lang="el-GR" sz="3600" dirty="0">
                <a:solidFill>
                  <a:srgbClr val="FFFFFF"/>
                </a:solidFill>
              </a:rPr>
              <a:t>Κοινωνική Καινοτομία</a:t>
            </a:r>
          </a:p>
        </p:txBody>
      </p:sp>
      <p:sp>
        <p:nvSpPr>
          <p:cNvPr id="13" name="Arc 12">
            <a:extLst>
              <a:ext uri="{FF2B5EF4-FFF2-40B4-BE49-F238E27FC236}">
                <a16:creationId xmlns:a16="http://schemas.microsoft.com/office/drawing/2014/main" id="{8440637C-DCE4-7C59-37C5-F297B2DF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Θέση περιεχομένου 3">
            <a:extLst>
              <a:ext uri="{FF2B5EF4-FFF2-40B4-BE49-F238E27FC236}">
                <a16:creationId xmlns:a16="http://schemas.microsoft.com/office/drawing/2014/main" id="{9213C7EE-63E6-C4EF-BED1-CD1955407CFD}"/>
              </a:ext>
            </a:extLst>
          </p:cNvPr>
          <p:cNvSpPr>
            <a:spLocks noGrp="1"/>
          </p:cNvSpPr>
          <p:nvPr>
            <p:ph idx="1"/>
          </p:nvPr>
        </p:nvSpPr>
        <p:spPr>
          <a:xfrm>
            <a:off x="3335481" y="591344"/>
            <a:ext cx="5179868" cy="5585619"/>
          </a:xfrm>
        </p:spPr>
        <p:txBody>
          <a:bodyPr anchor="ctr">
            <a:normAutofit/>
          </a:bodyPr>
          <a:lstStyle/>
          <a:p>
            <a:pPr marL="0" indent="0">
              <a:buNone/>
            </a:pPr>
            <a:r>
              <a:rPr lang="el-GR" sz="1800" b="1" dirty="0"/>
              <a:t>Κοινωνική Καινοτομία (Ν. 4430/2016)</a:t>
            </a:r>
          </a:p>
          <a:p>
            <a:pPr marL="0" indent="0">
              <a:buNone/>
            </a:pPr>
            <a:r>
              <a:rPr lang="el-GR" sz="1800" dirty="0"/>
              <a:t>Η κοινωνική καινοτομία αφορά:</a:t>
            </a:r>
          </a:p>
          <a:p>
            <a:r>
              <a:rPr lang="el-GR" sz="1800" b="1" dirty="0"/>
              <a:t>Την παραγωγή προϊόντων και την παροχή υπηρεσιών</a:t>
            </a:r>
            <a:br>
              <a:rPr lang="el-GR" sz="1800" dirty="0"/>
            </a:br>
            <a:r>
              <a:rPr lang="el-GR" sz="1800" dirty="0"/>
              <a:t>που στοχεύουν στην </a:t>
            </a:r>
            <a:r>
              <a:rPr lang="el-GR" sz="1800" b="1" dirty="0"/>
              <a:t>ικανοποίηση κοινωνικών αναγκών</a:t>
            </a:r>
            <a:endParaRPr lang="el-GR" sz="1800" dirty="0"/>
          </a:p>
          <a:p>
            <a:r>
              <a:rPr lang="el-GR" sz="1800" b="1" dirty="0"/>
              <a:t>Τη συμφιλίωση παραγωγής και κατανάλωσης</a:t>
            </a:r>
            <a:endParaRPr lang="el-GR" sz="1800" dirty="0"/>
          </a:p>
          <a:p>
            <a:r>
              <a:rPr lang="el-GR" sz="1800" b="1" dirty="0"/>
              <a:t>Την εναρμόνιση προσφοράς και ζήτησης</a:t>
            </a:r>
            <a:endParaRPr lang="el-GR" sz="1800" dirty="0"/>
          </a:p>
          <a:p>
            <a:r>
              <a:rPr lang="el-GR" sz="1800" b="1" dirty="0"/>
              <a:t>Τη διαμόρφωση νέου τύπου κοινωνικών σχέσεων</a:t>
            </a:r>
            <a:endParaRPr lang="el-GR" sz="1800" dirty="0"/>
          </a:p>
          <a:p>
            <a:pPr marL="0" indent="0">
              <a:buNone/>
            </a:pPr>
            <a:r>
              <a:rPr lang="el-GR" sz="1800" dirty="0"/>
              <a:t>Οι σχέσεις αυτές βασίζονται:</a:t>
            </a:r>
          </a:p>
          <a:p>
            <a:r>
              <a:rPr lang="el-GR" sz="1800" dirty="0"/>
              <a:t>στη </a:t>
            </a:r>
            <a:r>
              <a:rPr lang="el-GR" sz="1800" b="1" dirty="0"/>
              <a:t>συλλογικότητα</a:t>
            </a:r>
            <a:endParaRPr lang="el-GR" sz="1800" dirty="0"/>
          </a:p>
          <a:p>
            <a:r>
              <a:rPr lang="el-GR" sz="1800" dirty="0"/>
              <a:t>στην </a:t>
            </a:r>
            <a:r>
              <a:rPr lang="el-GR" sz="1800" b="1" dirty="0"/>
              <a:t>ισοτιμία</a:t>
            </a:r>
            <a:endParaRPr lang="el-GR" sz="1800" dirty="0"/>
          </a:p>
          <a:p>
            <a:r>
              <a:rPr lang="el-GR" sz="1800" dirty="0"/>
              <a:t>και όχι στον </a:t>
            </a:r>
            <a:r>
              <a:rPr lang="el-GR" sz="1800" b="1" dirty="0"/>
              <a:t>ανταγωνισμό</a:t>
            </a:r>
            <a:endParaRPr lang="el-GR" sz="1800" dirty="0"/>
          </a:p>
          <a:p>
            <a:pPr marL="0" indent="0">
              <a:buNone/>
            </a:pPr>
            <a:r>
              <a:rPr lang="el-GR" sz="1800" dirty="0"/>
              <a:t>📌 Πηγή: </a:t>
            </a:r>
            <a:r>
              <a:rPr lang="el-GR" sz="1800" b="1" dirty="0"/>
              <a:t>Νόμος 4430/2016 για την Κοινωνική και Αλληλέγγυα Οικονομία</a:t>
            </a:r>
            <a:endParaRPr lang="el-GR" sz="1800" dirty="0"/>
          </a:p>
          <a:p>
            <a:endParaRPr lang="el-GR" dirty="0"/>
          </a:p>
        </p:txBody>
      </p:sp>
    </p:spTree>
    <p:extLst>
      <p:ext uri="{BB962C8B-B14F-4D97-AF65-F5344CB8AC3E}">
        <p14:creationId xmlns:p14="http://schemas.microsoft.com/office/powerpoint/2010/main" val="102025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DEE28745-7FA2-FBF8-BDDC-C040E326D53D}"/>
              </a:ext>
            </a:extLst>
          </p:cNvPr>
          <p:cNvSpPr>
            <a:spLocks noGrp="1"/>
          </p:cNvSpPr>
          <p:nvPr>
            <p:ph type="title"/>
          </p:nvPr>
        </p:nvSpPr>
        <p:spPr>
          <a:xfrm>
            <a:off x="515125" y="1153572"/>
            <a:ext cx="2400300" cy="4461163"/>
          </a:xfrm>
        </p:spPr>
        <p:txBody>
          <a:bodyPr>
            <a:normAutofit/>
          </a:bodyPr>
          <a:lstStyle/>
          <a:p>
            <a:r>
              <a:rPr lang="el-GR" sz="3600" dirty="0">
                <a:solidFill>
                  <a:srgbClr val="FFFFFF"/>
                </a:solidFill>
              </a:rPr>
              <a:t>Κοινωνική Καινοτομία</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Θέση περιεχομένου 3">
            <a:extLst>
              <a:ext uri="{FF2B5EF4-FFF2-40B4-BE49-F238E27FC236}">
                <a16:creationId xmlns:a16="http://schemas.microsoft.com/office/drawing/2014/main" id="{CAA184CA-E5DD-C7E7-45CF-AEF64DB2E8FF}"/>
              </a:ext>
            </a:extLst>
          </p:cNvPr>
          <p:cNvSpPr>
            <a:spLocks noGrp="1"/>
          </p:cNvSpPr>
          <p:nvPr>
            <p:ph idx="1"/>
          </p:nvPr>
        </p:nvSpPr>
        <p:spPr>
          <a:xfrm>
            <a:off x="3335481" y="703386"/>
            <a:ext cx="5179868" cy="5731486"/>
          </a:xfrm>
        </p:spPr>
        <p:txBody>
          <a:bodyPr anchor="ctr">
            <a:normAutofit/>
          </a:bodyPr>
          <a:lstStyle/>
          <a:p>
            <a:pPr marL="0" indent="0">
              <a:buNone/>
            </a:pPr>
            <a:r>
              <a:rPr lang="el-GR" sz="1700" b="1" dirty="0"/>
              <a:t>Κοινωνική Καινοτομία</a:t>
            </a:r>
          </a:p>
          <a:p>
            <a:pPr marL="0" indent="0">
              <a:buNone/>
            </a:pPr>
            <a:r>
              <a:rPr lang="el-GR" sz="1700" dirty="0"/>
              <a:t>💡 </a:t>
            </a:r>
            <a:r>
              <a:rPr lang="el-GR" sz="1700" b="1" dirty="0"/>
              <a:t>Νέοι τρόποι αντιμετώπισης κοινωνικών προβλημάτων</a:t>
            </a:r>
            <a:endParaRPr lang="el-GR" sz="1700" dirty="0"/>
          </a:p>
          <a:p>
            <a:r>
              <a:rPr lang="el-GR" sz="1700" dirty="0"/>
              <a:t>Νέες μορφές παραγωγής αγαθών και παροχής υπηρεσιών</a:t>
            </a:r>
          </a:p>
          <a:p>
            <a:r>
              <a:rPr lang="el-GR" sz="1700" dirty="0"/>
              <a:t>Νέες μορφές συμμετοχής των πολιτών</a:t>
            </a:r>
          </a:p>
          <a:p>
            <a:pPr marL="0" indent="0">
              <a:buNone/>
            </a:pPr>
            <a:r>
              <a:rPr lang="el-GR" sz="1700" dirty="0"/>
              <a:t>🤝 </a:t>
            </a:r>
            <a:r>
              <a:rPr lang="el-GR" sz="1700" b="1" dirty="0"/>
              <a:t>Αλλαγή στον τρόπο συνεργασίας στην κοινωνία</a:t>
            </a:r>
            <a:endParaRPr lang="el-GR" sz="1700" dirty="0"/>
          </a:p>
          <a:p>
            <a:r>
              <a:rPr lang="el-GR" sz="1700" dirty="0"/>
              <a:t>Μεταβάλλει τις κοινωνικές σχέσεις</a:t>
            </a:r>
          </a:p>
          <a:p>
            <a:r>
              <a:rPr lang="el-GR" sz="1700" dirty="0"/>
              <a:t>Εισάγει νέες προσεγγίσεις άσκησης δημόσιας πολιτικής</a:t>
            </a:r>
          </a:p>
          <a:p>
            <a:pPr marL="0" indent="0">
              <a:buNone/>
            </a:pPr>
            <a:r>
              <a:rPr lang="el-GR" sz="1700" dirty="0"/>
              <a:t>🌱 </a:t>
            </a:r>
            <a:r>
              <a:rPr lang="el-GR" sz="1700" b="1" dirty="0"/>
              <a:t>Ρόλος της Κοινωνικής Οικονομίας</a:t>
            </a:r>
            <a:endParaRPr lang="el-GR" sz="1700" dirty="0"/>
          </a:p>
          <a:p>
            <a:r>
              <a:rPr lang="el-GR" sz="1700" dirty="0"/>
              <a:t>Προσέγγιση </a:t>
            </a:r>
            <a:r>
              <a:rPr lang="el-GR" sz="1700" b="1" dirty="0"/>
              <a:t>«από τα κάτω προς τα πάνω» (</a:t>
            </a:r>
            <a:r>
              <a:rPr lang="el-GR" sz="1700" b="1" dirty="0" err="1"/>
              <a:t>bottom-up</a:t>
            </a:r>
            <a:r>
              <a:rPr lang="el-GR" sz="1700" b="1" dirty="0"/>
              <a:t>)</a:t>
            </a:r>
            <a:endParaRPr lang="el-GR" sz="1700" dirty="0"/>
          </a:p>
          <a:p>
            <a:r>
              <a:rPr lang="el-GR" sz="1700" dirty="0"/>
              <a:t>Στενή σχέση με κοινότητες και πολίτες</a:t>
            </a:r>
          </a:p>
          <a:p>
            <a:r>
              <a:rPr lang="el-GR" sz="1700" dirty="0"/>
              <a:t>Εντοπισμός </a:t>
            </a:r>
            <a:r>
              <a:rPr lang="el-GR" sz="1700" b="1" dirty="0"/>
              <a:t>καινοτόμων λύσεων σε πραγματικές ανάγκες</a:t>
            </a:r>
            <a:endParaRPr lang="el-GR" sz="1700" dirty="0"/>
          </a:p>
          <a:p>
            <a:pPr marL="0" indent="0">
              <a:buNone/>
            </a:pPr>
            <a:r>
              <a:rPr lang="el-GR" sz="1700" dirty="0"/>
              <a:t>📌 Πηγή: </a:t>
            </a:r>
            <a:r>
              <a:rPr lang="el-GR" sz="1700" i="1" dirty="0"/>
              <a:t>Εθνικό Σχέδιο Δράσης για την Κοινωνική Οικονομία και την Κοινωνική Καινοτομία, Υπουργείο Εργασίας και Κοινωνικών Υποθέσεων, 2023</a:t>
            </a:r>
            <a:endParaRPr lang="el-GR" sz="1700" dirty="0"/>
          </a:p>
          <a:p>
            <a:endParaRPr lang="el-GR" dirty="0"/>
          </a:p>
        </p:txBody>
      </p:sp>
    </p:spTree>
    <p:extLst>
      <p:ext uri="{BB962C8B-B14F-4D97-AF65-F5344CB8AC3E}">
        <p14:creationId xmlns:p14="http://schemas.microsoft.com/office/powerpoint/2010/main" val="32824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741771-7A49-F73F-077F-A4890C6AC6D6}"/>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9085321-855B-67D2-0C57-B3B8BE8CE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0">
            <a:extLst>
              <a:ext uri="{FF2B5EF4-FFF2-40B4-BE49-F238E27FC236}">
                <a16:creationId xmlns:a16="http://schemas.microsoft.com/office/drawing/2014/main" id="{491D9E07-A6E3-26B3-3A82-8E046C1F1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CE2ADB4A-16D8-62C8-689F-5BB5099A0DC4}"/>
              </a:ext>
            </a:extLst>
          </p:cNvPr>
          <p:cNvSpPr>
            <a:spLocks noGrp="1"/>
          </p:cNvSpPr>
          <p:nvPr>
            <p:ph type="title"/>
          </p:nvPr>
        </p:nvSpPr>
        <p:spPr>
          <a:xfrm>
            <a:off x="418624" y="1037618"/>
            <a:ext cx="2496801" cy="4577118"/>
          </a:xfrm>
        </p:spPr>
        <p:txBody>
          <a:bodyPr>
            <a:normAutofit/>
          </a:bodyPr>
          <a:lstStyle/>
          <a:p>
            <a:r>
              <a:rPr lang="el-GR" sz="3600" dirty="0">
                <a:solidFill>
                  <a:srgbClr val="FFFFFF"/>
                </a:solidFill>
              </a:rPr>
              <a:t>Κοινωνική Καινοτομία</a:t>
            </a:r>
            <a:br>
              <a:rPr lang="el-GR" sz="3600" dirty="0">
                <a:solidFill>
                  <a:srgbClr val="FFFFFF"/>
                </a:solidFill>
              </a:rPr>
            </a:br>
            <a:r>
              <a:rPr lang="el-GR" sz="3600" dirty="0">
                <a:solidFill>
                  <a:srgbClr val="FFFFFF"/>
                </a:solidFill>
              </a:rPr>
              <a:t>συγκριτικός πίνακας με καινοτομία</a:t>
            </a:r>
          </a:p>
        </p:txBody>
      </p:sp>
      <p:sp>
        <p:nvSpPr>
          <p:cNvPr id="13" name="Arc 12">
            <a:extLst>
              <a:ext uri="{FF2B5EF4-FFF2-40B4-BE49-F238E27FC236}">
                <a16:creationId xmlns:a16="http://schemas.microsoft.com/office/drawing/2014/main" id="{4B6AE564-E583-ADD5-A870-A6E96C021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7" name="Πίνακας 6">
            <a:extLst>
              <a:ext uri="{FF2B5EF4-FFF2-40B4-BE49-F238E27FC236}">
                <a16:creationId xmlns:a16="http://schemas.microsoft.com/office/drawing/2014/main" id="{906BAA3A-A05E-DE23-43A9-12A0B03D967A}"/>
              </a:ext>
            </a:extLst>
          </p:cNvPr>
          <p:cNvGraphicFramePr>
            <a:graphicFrameLocks noGrp="1"/>
          </p:cNvGraphicFramePr>
          <p:nvPr>
            <p:extLst>
              <p:ext uri="{D42A27DB-BD31-4B8C-83A1-F6EECF244321}">
                <p14:modId xmlns:p14="http://schemas.microsoft.com/office/powerpoint/2010/main" val="3301349183"/>
              </p:ext>
            </p:extLst>
          </p:nvPr>
        </p:nvGraphicFramePr>
        <p:xfrm>
          <a:off x="3376383" y="299633"/>
          <a:ext cx="5252492" cy="6172505"/>
        </p:xfrm>
        <a:graphic>
          <a:graphicData uri="http://schemas.openxmlformats.org/drawingml/2006/table">
            <a:tbl>
              <a:tblPr>
                <a:tableStyleId>{2D5ABB26-0587-4C30-8999-92F81FD0307C}</a:tableStyleId>
              </a:tblPr>
              <a:tblGrid>
                <a:gridCol w="822242">
                  <a:extLst>
                    <a:ext uri="{9D8B030D-6E8A-4147-A177-3AD203B41FA5}">
                      <a16:colId xmlns:a16="http://schemas.microsoft.com/office/drawing/2014/main" val="439229187"/>
                    </a:ext>
                  </a:extLst>
                </a:gridCol>
                <a:gridCol w="1454674">
                  <a:extLst>
                    <a:ext uri="{9D8B030D-6E8A-4147-A177-3AD203B41FA5}">
                      <a16:colId xmlns:a16="http://schemas.microsoft.com/office/drawing/2014/main" val="2116508751"/>
                    </a:ext>
                  </a:extLst>
                </a:gridCol>
                <a:gridCol w="1367924">
                  <a:extLst>
                    <a:ext uri="{9D8B030D-6E8A-4147-A177-3AD203B41FA5}">
                      <a16:colId xmlns:a16="http://schemas.microsoft.com/office/drawing/2014/main" val="4287745573"/>
                    </a:ext>
                  </a:extLst>
                </a:gridCol>
                <a:gridCol w="1607652">
                  <a:extLst>
                    <a:ext uri="{9D8B030D-6E8A-4147-A177-3AD203B41FA5}">
                      <a16:colId xmlns:a16="http://schemas.microsoft.com/office/drawing/2014/main" val="147935845"/>
                    </a:ext>
                  </a:extLst>
                </a:gridCol>
              </a:tblGrid>
              <a:tr h="497584">
                <a:tc>
                  <a:txBody>
                    <a:bodyPr/>
                    <a:lstStyle/>
                    <a:p>
                      <a:pPr algn="l">
                        <a:buNone/>
                      </a:pPr>
                      <a:r>
                        <a:rPr lang="el-GR" sz="900" b="1" cap="none" spc="0" dirty="0">
                          <a:solidFill>
                            <a:schemeClr val="tx1"/>
                          </a:solidFill>
                        </a:rPr>
                        <a:t>Διάσταση</a:t>
                      </a:r>
                      <a:endParaRPr lang="el-GR" sz="900" cap="none" spc="0" dirty="0">
                        <a:solidFill>
                          <a:schemeClr val="tx1"/>
                        </a:solidFill>
                      </a:endParaRPr>
                    </a:p>
                  </a:txBody>
                  <a:tcPr marL="9936" marR="7097" marT="4363" marB="14195" anchor="ctr"/>
                </a:tc>
                <a:tc>
                  <a:txBody>
                    <a:bodyPr/>
                    <a:lstStyle/>
                    <a:p>
                      <a:pPr algn="l">
                        <a:buNone/>
                      </a:pPr>
                      <a:r>
                        <a:rPr lang="el-GR" sz="900" b="1" cap="none" spc="0">
                          <a:solidFill>
                            <a:schemeClr val="tx1"/>
                          </a:solidFill>
                        </a:rPr>
                        <a:t>Καινοτομία</a:t>
                      </a:r>
                      <a:endParaRPr lang="el-GR" sz="900" cap="none" spc="0">
                        <a:solidFill>
                          <a:schemeClr val="tx1"/>
                        </a:solidFill>
                      </a:endParaRPr>
                    </a:p>
                  </a:txBody>
                  <a:tcPr marL="9936" marR="7097" marT="4363" marB="14195" anchor="ctr"/>
                </a:tc>
                <a:tc>
                  <a:txBody>
                    <a:bodyPr/>
                    <a:lstStyle/>
                    <a:p>
                      <a:pPr algn="l">
                        <a:buNone/>
                      </a:pPr>
                      <a:r>
                        <a:rPr lang="el-GR" sz="900" b="1" cap="none" spc="0">
                          <a:solidFill>
                            <a:schemeClr val="tx1"/>
                          </a:solidFill>
                        </a:rPr>
                        <a:t>Κοινωνική Καινοτομία</a:t>
                      </a:r>
                      <a:endParaRPr lang="el-GR" sz="900" cap="none" spc="0" dirty="0">
                        <a:solidFill>
                          <a:schemeClr val="tx1"/>
                        </a:solidFill>
                      </a:endParaRPr>
                    </a:p>
                  </a:txBody>
                  <a:tcPr marL="9936" marR="7097" marT="4363" marB="14195" anchor="ctr"/>
                </a:tc>
                <a:tc>
                  <a:txBody>
                    <a:bodyPr/>
                    <a:lstStyle/>
                    <a:p>
                      <a:pPr algn="l">
                        <a:buNone/>
                      </a:pPr>
                      <a:r>
                        <a:rPr lang="el-GR" sz="900" b="1" cap="none" spc="0">
                          <a:solidFill>
                            <a:schemeClr val="tx1"/>
                          </a:solidFill>
                        </a:rPr>
                        <a:t>Κοινωνική και Αλληλέγγυα Οικονομία (Κ.Αλ.Ο.)</a:t>
                      </a:r>
                      <a:endParaRPr lang="el-GR" sz="900" cap="none" spc="0" dirty="0">
                        <a:solidFill>
                          <a:schemeClr val="tx1"/>
                        </a:solidFill>
                      </a:endParaRPr>
                    </a:p>
                  </a:txBody>
                  <a:tcPr marL="9936" marR="7097" marT="4363" marB="14195" anchor="ctr"/>
                </a:tc>
                <a:extLst>
                  <a:ext uri="{0D108BD9-81ED-4DB2-BD59-A6C34878D82A}">
                    <a16:rowId xmlns:a16="http://schemas.microsoft.com/office/drawing/2014/main" val="698673875"/>
                  </a:ext>
                </a:extLst>
              </a:tr>
              <a:tr h="963638">
                <a:tc>
                  <a:txBody>
                    <a:bodyPr/>
                    <a:lstStyle/>
                    <a:p>
                      <a:pPr algn="l">
                        <a:buNone/>
                      </a:pPr>
                      <a:r>
                        <a:rPr lang="el-GR" sz="900" b="1" cap="none" spc="0" dirty="0">
                          <a:solidFill>
                            <a:schemeClr val="tx1"/>
                          </a:solidFill>
                        </a:rPr>
                        <a:t>Κύριος Σκοπός</a:t>
                      </a:r>
                      <a:endParaRPr lang="el-GR" sz="900" cap="none" spc="0" dirty="0">
                        <a:solidFill>
                          <a:schemeClr val="tx1"/>
                        </a:solidFill>
                      </a:endParaRP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Ενίσχυση ανταγωνιστικότητας και κερδοφορίας μέσω νέων προϊόντων, υπηρεσιών ή τεχνολογιών</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Αντιμετώπιση κοινωνικών προκλήσεων με νέους τρόπους, βελτίωση της ποιότητας ζωής</a:t>
                      </a:r>
                    </a:p>
                  </a:txBody>
                  <a:tcPr marL="9936" marR="7097" marT="4363" marB="14195" anchor="ctr">
                    <a:solidFill>
                      <a:schemeClr val="accent1">
                        <a:lumMod val="20000"/>
                        <a:lumOff val="80000"/>
                      </a:schemeClr>
                    </a:solidFill>
                  </a:tcPr>
                </a:tc>
                <a:tc>
                  <a:txBody>
                    <a:bodyPr/>
                    <a:lstStyle/>
                    <a:p>
                      <a:pPr algn="l">
                        <a:buNone/>
                      </a:pPr>
                      <a:r>
                        <a:rPr lang="el-GR" sz="900" cap="none" spc="0">
                          <a:solidFill>
                            <a:schemeClr val="tx1"/>
                          </a:solidFill>
                        </a:rPr>
                        <a:t>Συλλογική και δημοκρατική οικονομική δραστηριότητα για κοινωνικό όφελος και συνοχή</a:t>
                      </a:r>
                      <a:endParaRPr lang="el-GR" sz="900" cap="none" spc="0" dirty="0">
                        <a:solidFill>
                          <a:schemeClr val="tx1"/>
                        </a:solidFill>
                      </a:endParaRPr>
                    </a:p>
                  </a:txBody>
                  <a:tcPr marL="9936" marR="7097" marT="4363" marB="14195" anchor="ctr">
                    <a:solidFill>
                      <a:schemeClr val="accent1">
                        <a:lumMod val="20000"/>
                        <a:lumOff val="80000"/>
                      </a:schemeClr>
                    </a:solidFill>
                  </a:tcPr>
                </a:tc>
                <a:extLst>
                  <a:ext uri="{0D108BD9-81ED-4DB2-BD59-A6C34878D82A}">
                    <a16:rowId xmlns:a16="http://schemas.microsoft.com/office/drawing/2014/main" val="205015951"/>
                  </a:ext>
                </a:extLst>
              </a:tr>
              <a:tr h="497584">
                <a:tc>
                  <a:txBody>
                    <a:bodyPr/>
                    <a:lstStyle/>
                    <a:p>
                      <a:pPr algn="l">
                        <a:buNone/>
                      </a:pPr>
                      <a:r>
                        <a:rPr lang="el-GR" sz="900" b="1" cap="none" spc="0">
                          <a:solidFill>
                            <a:schemeClr val="tx1"/>
                          </a:solidFill>
                        </a:rPr>
                        <a:t>Φιλοσοφία / Αξίες</a:t>
                      </a:r>
                      <a:endParaRPr lang="el-GR" sz="900" cap="none" spc="0">
                        <a:solidFill>
                          <a:schemeClr val="tx1"/>
                        </a:solidFill>
                      </a:endParaRP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Ατομική πρωτοβουλία, ανταγωνισμός, αποδοτικότητα</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Συνεργασία, συμμετοχή, κοινωνική ωφέλεια</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Αλληλεγγύη, συλλογικότητα, δημοκρατική συμμετοχή</a:t>
                      </a:r>
                    </a:p>
                  </a:txBody>
                  <a:tcPr marL="9936" marR="7097" marT="4363" marB="14195" anchor="ctr">
                    <a:solidFill>
                      <a:schemeClr val="accent1">
                        <a:lumMod val="20000"/>
                        <a:lumOff val="80000"/>
                      </a:schemeClr>
                    </a:solidFill>
                  </a:tcPr>
                </a:tc>
                <a:extLst>
                  <a:ext uri="{0D108BD9-81ED-4DB2-BD59-A6C34878D82A}">
                    <a16:rowId xmlns:a16="http://schemas.microsoft.com/office/drawing/2014/main" val="3792120170"/>
                  </a:ext>
                </a:extLst>
              </a:tr>
              <a:tr h="497584">
                <a:tc>
                  <a:txBody>
                    <a:bodyPr/>
                    <a:lstStyle/>
                    <a:p>
                      <a:pPr algn="l">
                        <a:buNone/>
                      </a:pPr>
                      <a:r>
                        <a:rPr lang="el-GR" sz="900" b="1" cap="none" spc="0" dirty="0">
                          <a:solidFill>
                            <a:schemeClr val="tx1"/>
                          </a:solidFill>
                        </a:rPr>
                        <a:t>Τύπος Καινοτομίας</a:t>
                      </a:r>
                      <a:endParaRPr lang="el-GR" sz="900" cap="none" spc="0" dirty="0">
                        <a:solidFill>
                          <a:schemeClr val="tx1"/>
                        </a:solidFill>
                      </a:endParaRP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Τεχνολογική, επιχειρηματική, οργανωτική</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Κοινωνική, θεσμική, κοινοτική</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Οργανωτική και κοινωνική καινοτομία με θεσμική μορφή</a:t>
                      </a:r>
                    </a:p>
                  </a:txBody>
                  <a:tcPr marL="9936" marR="7097" marT="4363" marB="14195" anchor="ctr">
                    <a:solidFill>
                      <a:schemeClr val="accent1">
                        <a:lumMod val="20000"/>
                        <a:lumOff val="80000"/>
                      </a:schemeClr>
                    </a:solidFill>
                  </a:tcPr>
                </a:tc>
                <a:extLst>
                  <a:ext uri="{0D108BD9-81ED-4DB2-BD59-A6C34878D82A}">
                    <a16:rowId xmlns:a16="http://schemas.microsoft.com/office/drawing/2014/main" val="1899943660"/>
                  </a:ext>
                </a:extLst>
              </a:tr>
              <a:tr h="497584">
                <a:tc>
                  <a:txBody>
                    <a:bodyPr/>
                    <a:lstStyle/>
                    <a:p>
                      <a:pPr algn="l">
                        <a:buNone/>
                      </a:pPr>
                      <a:r>
                        <a:rPr lang="el-GR" sz="900" b="1" cap="none" spc="0">
                          <a:solidFill>
                            <a:schemeClr val="tx1"/>
                          </a:solidFill>
                        </a:rPr>
                        <a:t>Φορείς Υλοποίησης</a:t>
                      </a:r>
                      <a:endParaRPr lang="el-GR" sz="900" cap="none" spc="0">
                        <a:solidFill>
                          <a:schemeClr val="tx1"/>
                        </a:solidFill>
                      </a:endParaRP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Ιδιωτικές επιχειρήσεις, ερευνητικοί φορείς</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Κοινότητες, ΜΚΟ, κοινωνικές πρωτοβουλίες</a:t>
                      </a:r>
                    </a:p>
                  </a:txBody>
                  <a:tcPr marL="9936" marR="7097" marT="4363" marB="14195" anchor="ctr">
                    <a:solidFill>
                      <a:schemeClr val="accent1">
                        <a:lumMod val="20000"/>
                        <a:lumOff val="80000"/>
                      </a:schemeClr>
                    </a:solidFill>
                  </a:tcPr>
                </a:tc>
                <a:tc>
                  <a:txBody>
                    <a:bodyPr/>
                    <a:lstStyle/>
                    <a:p>
                      <a:pPr algn="l">
                        <a:buNone/>
                      </a:pPr>
                      <a:r>
                        <a:rPr lang="el-GR" sz="900" cap="none" spc="0" dirty="0">
                          <a:solidFill>
                            <a:schemeClr val="tx1"/>
                          </a:solidFill>
                        </a:rPr>
                        <a:t>Κοινωνικοί φορείς, συλλογικά σχήματα, συνεταιρισμοί</a:t>
                      </a:r>
                    </a:p>
                  </a:txBody>
                  <a:tcPr marL="9936" marR="7097" marT="4363" marB="14195" anchor="ctr">
                    <a:solidFill>
                      <a:schemeClr val="accent1">
                        <a:lumMod val="20000"/>
                        <a:lumOff val="80000"/>
                      </a:schemeClr>
                    </a:solidFill>
                  </a:tcPr>
                </a:tc>
                <a:extLst>
                  <a:ext uri="{0D108BD9-81ED-4DB2-BD59-A6C34878D82A}">
                    <a16:rowId xmlns:a16="http://schemas.microsoft.com/office/drawing/2014/main" val="1323649777"/>
                  </a:ext>
                </a:extLst>
              </a:tr>
              <a:tr h="497584">
                <a:tc>
                  <a:txBody>
                    <a:bodyPr/>
                    <a:lstStyle/>
                    <a:p>
                      <a:pPr algn="l">
                        <a:buNone/>
                      </a:pPr>
                      <a:r>
                        <a:rPr lang="el-GR" sz="900" b="1" cap="none" spc="0">
                          <a:solidFill>
                            <a:schemeClr val="tx1"/>
                          </a:solidFill>
                        </a:rPr>
                        <a:t>Μορφή Διακυβέρνησης</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Ιεραρχική, συγκεντρωτική</a:t>
                      </a:r>
                    </a:p>
                  </a:txBody>
                  <a:tcPr marL="9936" marR="7097" marT="4363" marB="14195" anchor="ctr"/>
                </a:tc>
                <a:tc>
                  <a:txBody>
                    <a:bodyPr/>
                    <a:lstStyle/>
                    <a:p>
                      <a:pPr algn="l">
                        <a:buNone/>
                      </a:pPr>
                      <a:r>
                        <a:rPr lang="el-GR" sz="900" cap="none" spc="0" dirty="0">
                          <a:solidFill>
                            <a:schemeClr val="tx1"/>
                          </a:solidFill>
                        </a:rPr>
                        <a:t>Συμμετοχική, δικτυακή</a:t>
                      </a:r>
                    </a:p>
                  </a:txBody>
                  <a:tcPr marL="9936" marR="7097" marT="4363" marB="14195" anchor="ctr"/>
                </a:tc>
                <a:tc>
                  <a:txBody>
                    <a:bodyPr/>
                    <a:lstStyle/>
                    <a:p>
                      <a:pPr algn="l">
                        <a:buNone/>
                      </a:pPr>
                      <a:r>
                        <a:rPr lang="el-GR" sz="900" cap="none" spc="0">
                          <a:solidFill>
                            <a:schemeClr val="tx1"/>
                          </a:solidFill>
                        </a:rPr>
                        <a:t>Δημοκρατική, συλλογική</a:t>
                      </a:r>
                    </a:p>
                  </a:txBody>
                  <a:tcPr marL="9936" marR="7097" marT="4363" marB="14195" anchor="ctr"/>
                </a:tc>
                <a:extLst>
                  <a:ext uri="{0D108BD9-81ED-4DB2-BD59-A6C34878D82A}">
                    <a16:rowId xmlns:a16="http://schemas.microsoft.com/office/drawing/2014/main" val="2164721251"/>
                  </a:ext>
                </a:extLst>
              </a:tr>
              <a:tr h="730611">
                <a:tc>
                  <a:txBody>
                    <a:bodyPr/>
                    <a:lstStyle/>
                    <a:p>
                      <a:pPr algn="l">
                        <a:buNone/>
                      </a:pPr>
                      <a:r>
                        <a:rPr lang="el-GR" sz="900" b="1" cap="none" spc="0">
                          <a:solidFill>
                            <a:schemeClr val="tx1"/>
                          </a:solidFill>
                        </a:rPr>
                        <a:t>Διαχείριση Κερδών</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Ιδιωτική απόδοση, επανεπένδυση για μεγιστοποίηση κέρδους</a:t>
                      </a:r>
                    </a:p>
                  </a:txBody>
                  <a:tcPr marL="9936" marR="7097" marT="4363" marB="14195" anchor="ctr"/>
                </a:tc>
                <a:tc>
                  <a:txBody>
                    <a:bodyPr/>
                    <a:lstStyle/>
                    <a:p>
                      <a:pPr algn="l">
                        <a:buNone/>
                      </a:pPr>
                      <a:r>
                        <a:rPr lang="el-GR" sz="900" cap="none" spc="0">
                          <a:solidFill>
                            <a:schemeClr val="tx1"/>
                          </a:solidFill>
                        </a:rPr>
                        <a:t>Μερική κοινωνική επανεπένδυση ή αναδιανομή</a:t>
                      </a:r>
                    </a:p>
                  </a:txBody>
                  <a:tcPr marL="9936" marR="7097" marT="4363" marB="14195" anchor="ctr"/>
                </a:tc>
                <a:tc>
                  <a:txBody>
                    <a:bodyPr/>
                    <a:lstStyle/>
                    <a:p>
                      <a:pPr algn="l">
                        <a:buNone/>
                      </a:pPr>
                      <a:r>
                        <a:rPr lang="el-GR" sz="900" cap="none" spc="0" dirty="0">
                          <a:solidFill>
                            <a:schemeClr val="tx1"/>
                          </a:solidFill>
                        </a:rPr>
                        <a:t>Επανεπένδυση για κοινωνικούς σκοπούς ή ενίσχυση της συλλογικότητας</a:t>
                      </a:r>
                    </a:p>
                  </a:txBody>
                  <a:tcPr marL="9936" marR="7097" marT="4363" marB="14195" anchor="ctr"/>
                </a:tc>
                <a:extLst>
                  <a:ext uri="{0D108BD9-81ED-4DB2-BD59-A6C34878D82A}">
                    <a16:rowId xmlns:a16="http://schemas.microsoft.com/office/drawing/2014/main" val="3950094555"/>
                  </a:ext>
                </a:extLst>
              </a:tr>
              <a:tr h="497584">
                <a:tc>
                  <a:txBody>
                    <a:bodyPr/>
                    <a:lstStyle/>
                    <a:p>
                      <a:pPr algn="l">
                        <a:buNone/>
                      </a:pPr>
                      <a:r>
                        <a:rPr lang="el-GR" sz="900" b="1" cap="none" spc="0">
                          <a:solidFill>
                            <a:schemeClr val="tx1"/>
                          </a:solidFill>
                        </a:rPr>
                        <a:t>Αποδέκτες / Ωφελούμενοι</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Καταναλωτές, επενδυτές, μέτοχοι</a:t>
                      </a:r>
                    </a:p>
                  </a:txBody>
                  <a:tcPr marL="9936" marR="7097" marT="4363" marB="14195" anchor="ctr"/>
                </a:tc>
                <a:tc>
                  <a:txBody>
                    <a:bodyPr/>
                    <a:lstStyle/>
                    <a:p>
                      <a:pPr algn="l">
                        <a:buNone/>
                      </a:pPr>
                      <a:r>
                        <a:rPr lang="el-GR" sz="900" cap="none" spc="0">
                          <a:solidFill>
                            <a:schemeClr val="tx1"/>
                          </a:solidFill>
                        </a:rPr>
                        <a:t>Κοινότητες, κοινωνικές ομάδες</a:t>
                      </a:r>
                    </a:p>
                  </a:txBody>
                  <a:tcPr marL="9936" marR="7097" marT="4363" marB="14195" anchor="ctr"/>
                </a:tc>
                <a:tc>
                  <a:txBody>
                    <a:bodyPr/>
                    <a:lstStyle/>
                    <a:p>
                      <a:pPr algn="l">
                        <a:buNone/>
                      </a:pPr>
                      <a:r>
                        <a:rPr lang="el-GR" sz="900" cap="none" spc="0">
                          <a:solidFill>
                            <a:schemeClr val="tx1"/>
                          </a:solidFill>
                        </a:rPr>
                        <a:t>Κοινότητες, ευάλωτες ομάδες, τοπική κοινωνία</a:t>
                      </a:r>
                    </a:p>
                  </a:txBody>
                  <a:tcPr marL="9936" marR="7097" marT="4363" marB="14195" anchor="ctr"/>
                </a:tc>
                <a:extLst>
                  <a:ext uri="{0D108BD9-81ED-4DB2-BD59-A6C34878D82A}">
                    <a16:rowId xmlns:a16="http://schemas.microsoft.com/office/drawing/2014/main" val="182162394"/>
                  </a:ext>
                </a:extLst>
              </a:tr>
              <a:tr h="497584">
                <a:tc>
                  <a:txBody>
                    <a:bodyPr/>
                    <a:lstStyle/>
                    <a:p>
                      <a:pPr algn="l">
                        <a:buNone/>
                      </a:pPr>
                      <a:r>
                        <a:rPr lang="el-GR" sz="900" b="1" cap="none" spc="0">
                          <a:solidFill>
                            <a:schemeClr val="tx1"/>
                          </a:solidFill>
                        </a:rPr>
                        <a:t>Σχέση με την Κοινωνία</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Έμμεση (μέσω αγοράς και απασχόλησης)</a:t>
                      </a:r>
                    </a:p>
                  </a:txBody>
                  <a:tcPr marL="9936" marR="7097" marT="4363" marB="14195" anchor="ctr"/>
                </a:tc>
                <a:tc>
                  <a:txBody>
                    <a:bodyPr/>
                    <a:lstStyle/>
                    <a:p>
                      <a:pPr algn="l">
                        <a:buNone/>
                      </a:pPr>
                      <a:r>
                        <a:rPr lang="el-GR" sz="900" cap="none" spc="0">
                          <a:solidFill>
                            <a:schemeClr val="tx1"/>
                          </a:solidFill>
                        </a:rPr>
                        <a:t>Άμεση (μέσω κοινωνικής δράσης)</a:t>
                      </a:r>
                    </a:p>
                  </a:txBody>
                  <a:tcPr marL="9936" marR="7097" marT="4363" marB="14195" anchor="ctr"/>
                </a:tc>
                <a:tc>
                  <a:txBody>
                    <a:bodyPr/>
                    <a:lstStyle/>
                    <a:p>
                      <a:pPr algn="l">
                        <a:buNone/>
                      </a:pPr>
                      <a:r>
                        <a:rPr lang="el-GR" sz="900" cap="none" spc="0">
                          <a:solidFill>
                            <a:schemeClr val="tx1"/>
                          </a:solidFill>
                        </a:rPr>
                        <a:t>Συστημική, προωθεί νέα κοινωνικά μοντέλα συνεργασίας</a:t>
                      </a:r>
                    </a:p>
                  </a:txBody>
                  <a:tcPr marL="9936" marR="7097" marT="4363" marB="14195" anchor="ctr"/>
                </a:tc>
                <a:extLst>
                  <a:ext uri="{0D108BD9-81ED-4DB2-BD59-A6C34878D82A}">
                    <a16:rowId xmlns:a16="http://schemas.microsoft.com/office/drawing/2014/main" val="3089938967"/>
                  </a:ext>
                </a:extLst>
              </a:tr>
              <a:tr h="497584">
                <a:tc>
                  <a:txBody>
                    <a:bodyPr/>
                    <a:lstStyle/>
                    <a:p>
                      <a:pPr algn="l">
                        <a:buNone/>
                      </a:pPr>
                      <a:r>
                        <a:rPr lang="el-GR" sz="900" b="1" cap="none" spc="0">
                          <a:solidFill>
                            <a:schemeClr val="tx1"/>
                          </a:solidFill>
                        </a:rPr>
                        <a:t>Καινοτομικό Στοιχείο</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Νέο προϊόν ή διαδικασία παραγωγής</a:t>
                      </a:r>
                    </a:p>
                  </a:txBody>
                  <a:tcPr marL="9936" marR="7097" marT="4363" marB="14195" anchor="ctr"/>
                </a:tc>
                <a:tc>
                  <a:txBody>
                    <a:bodyPr/>
                    <a:lstStyle/>
                    <a:p>
                      <a:pPr algn="l">
                        <a:buNone/>
                      </a:pPr>
                      <a:r>
                        <a:rPr lang="el-GR" sz="900" cap="none" spc="0">
                          <a:solidFill>
                            <a:schemeClr val="tx1"/>
                          </a:solidFill>
                        </a:rPr>
                        <a:t>Νέα κοινωνική πρακτική ή θεσμός</a:t>
                      </a:r>
                    </a:p>
                  </a:txBody>
                  <a:tcPr marL="9936" marR="7097" marT="4363" marB="14195" anchor="ctr"/>
                </a:tc>
                <a:tc>
                  <a:txBody>
                    <a:bodyPr/>
                    <a:lstStyle/>
                    <a:p>
                      <a:pPr algn="l">
                        <a:buNone/>
                      </a:pPr>
                      <a:r>
                        <a:rPr lang="el-GR" sz="900" cap="none" spc="0" dirty="0">
                          <a:solidFill>
                            <a:schemeClr val="tx1"/>
                          </a:solidFill>
                        </a:rPr>
                        <a:t>Νέα θεσμική μορφή κοινωνικής οικονομίας</a:t>
                      </a:r>
                    </a:p>
                  </a:txBody>
                  <a:tcPr marL="9936" marR="7097" marT="4363" marB="14195" anchor="ctr"/>
                </a:tc>
                <a:extLst>
                  <a:ext uri="{0D108BD9-81ED-4DB2-BD59-A6C34878D82A}">
                    <a16:rowId xmlns:a16="http://schemas.microsoft.com/office/drawing/2014/main" val="396013035"/>
                  </a:ext>
                </a:extLst>
              </a:tr>
              <a:tr h="497584">
                <a:tc>
                  <a:txBody>
                    <a:bodyPr/>
                    <a:lstStyle/>
                    <a:p>
                      <a:pPr algn="l">
                        <a:buNone/>
                      </a:pPr>
                      <a:r>
                        <a:rPr lang="el-GR" sz="900" b="1" cap="none" spc="0">
                          <a:solidFill>
                            <a:schemeClr val="tx1"/>
                          </a:solidFill>
                        </a:rPr>
                        <a:t>Αποτέλεσμα / Αντίκτυπος</a:t>
                      </a:r>
                      <a:endParaRPr lang="el-GR" sz="900" cap="none" spc="0">
                        <a:solidFill>
                          <a:schemeClr val="tx1"/>
                        </a:solidFill>
                      </a:endParaRPr>
                    </a:p>
                  </a:txBody>
                  <a:tcPr marL="9936" marR="7097" marT="4363" marB="14195" anchor="ctr"/>
                </a:tc>
                <a:tc>
                  <a:txBody>
                    <a:bodyPr/>
                    <a:lstStyle/>
                    <a:p>
                      <a:pPr algn="l">
                        <a:buNone/>
                      </a:pPr>
                      <a:r>
                        <a:rPr lang="el-GR" sz="900" cap="none" spc="0">
                          <a:solidFill>
                            <a:schemeClr val="tx1"/>
                          </a:solidFill>
                        </a:rPr>
                        <a:t>Οικονομική ανάπτυξη, αύξηση παραγωγικότητας</a:t>
                      </a:r>
                    </a:p>
                  </a:txBody>
                  <a:tcPr marL="9936" marR="7097" marT="4363" marB="14195" anchor="ctr"/>
                </a:tc>
                <a:tc>
                  <a:txBody>
                    <a:bodyPr/>
                    <a:lstStyle/>
                    <a:p>
                      <a:pPr algn="l">
                        <a:buNone/>
                      </a:pPr>
                      <a:r>
                        <a:rPr lang="el-GR" sz="900" cap="none" spc="0" dirty="0">
                          <a:solidFill>
                            <a:schemeClr val="tx1"/>
                          </a:solidFill>
                        </a:rPr>
                        <a:t>Κοινωνική ενδυνάμωση, συνοχή, νέες συνεργασίες</a:t>
                      </a:r>
                    </a:p>
                  </a:txBody>
                  <a:tcPr marL="9936" marR="7097" marT="4363" marB="14195" anchor="ctr"/>
                </a:tc>
                <a:tc>
                  <a:txBody>
                    <a:bodyPr/>
                    <a:lstStyle/>
                    <a:p>
                      <a:pPr algn="l">
                        <a:buNone/>
                      </a:pPr>
                      <a:r>
                        <a:rPr lang="el-GR" sz="900" cap="none" spc="0" dirty="0">
                          <a:solidFill>
                            <a:schemeClr val="tx1"/>
                          </a:solidFill>
                        </a:rPr>
                        <a:t>Βιώσιμη ανάπτυξη, κοινωνική ένταξη, αλληλεγγύη</a:t>
                      </a:r>
                    </a:p>
                  </a:txBody>
                  <a:tcPr marL="9936" marR="7097" marT="4363" marB="14195" anchor="ctr"/>
                </a:tc>
                <a:extLst>
                  <a:ext uri="{0D108BD9-81ED-4DB2-BD59-A6C34878D82A}">
                    <a16:rowId xmlns:a16="http://schemas.microsoft.com/office/drawing/2014/main" val="2739785290"/>
                  </a:ext>
                </a:extLst>
              </a:tr>
            </a:tbl>
          </a:graphicData>
        </a:graphic>
      </p:graphicFrame>
    </p:spTree>
    <p:extLst>
      <p:ext uri="{BB962C8B-B14F-4D97-AF65-F5344CB8AC3E}">
        <p14:creationId xmlns:p14="http://schemas.microsoft.com/office/powerpoint/2010/main" val="177264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4FC8CFB-E379-509D-0EE1-7BC4D3F73162}"/>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9143980" cy="6857990"/>
          </a:xfrm>
          <a:prstGeom prst="rect">
            <a:avLst/>
          </a:prstGeom>
        </p:spPr>
      </p:pic>
      <p:sp>
        <p:nvSpPr>
          <p:cNvPr id="34" name="Rectangle 3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13A1A-555A-4DB9-B80F-16BED4B8850A}"/>
              </a:ext>
            </a:extLst>
          </p:cNvPr>
          <p:cNvSpPr>
            <a:spLocks noGrp="1"/>
          </p:cNvSpPr>
          <p:nvPr>
            <p:ph type="title"/>
          </p:nvPr>
        </p:nvSpPr>
        <p:spPr>
          <a:xfrm>
            <a:off x="628650" y="365125"/>
            <a:ext cx="7886700" cy="1325563"/>
          </a:xfrm>
        </p:spPr>
        <p:txBody>
          <a:bodyPr>
            <a:normAutofit/>
          </a:bodyPr>
          <a:lstStyle/>
          <a:p>
            <a:pPr>
              <a:lnSpc>
                <a:spcPct val="90000"/>
              </a:lnSpc>
            </a:pPr>
            <a:r>
              <a:rPr lang="el-GR" sz="3400" dirty="0"/>
              <a:t>ΘΕΜΑΤΑ ΟΡΓΑΝΩΣΗΣ ΚΑΙ ΛΕΙΤΟΥΡΓΙΑΣ ΤΩΝ  </a:t>
            </a:r>
            <a:r>
              <a:rPr lang="el-GR" sz="3400" dirty="0" err="1"/>
              <a:t>Κοιν.Σ.Επ</a:t>
            </a:r>
            <a:r>
              <a:rPr lang="el-GR" sz="3400" dirty="0"/>
              <a:t>.: ΣΥΣΤΑΣΗ ΝΟΜΙΚΟΥ ΠΡΟΣΩΠΟΥ</a:t>
            </a:r>
          </a:p>
        </p:txBody>
      </p:sp>
      <p:graphicFrame>
        <p:nvGraphicFramePr>
          <p:cNvPr id="11" name="Diagram 10">
            <a:extLst>
              <a:ext uri="{FF2B5EF4-FFF2-40B4-BE49-F238E27FC236}">
                <a16:creationId xmlns:a16="http://schemas.microsoft.com/office/drawing/2014/main" id="{E9DBF3F4-7DD0-4916-8FA7-6C698D1CF95C}"/>
              </a:ext>
            </a:extLst>
          </p:cNvPr>
          <p:cNvGraphicFramePr/>
          <p:nvPr>
            <p:extLst>
              <p:ext uri="{D42A27DB-BD31-4B8C-83A1-F6EECF244321}">
                <p14:modId xmlns:p14="http://schemas.microsoft.com/office/powerpoint/2010/main" val="13389266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43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6668EEF-CD38-2D62-56B7-39A9DAC8C742}"/>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13A1A-555A-4DB9-B80F-16BED4B8850A}"/>
              </a:ext>
            </a:extLst>
          </p:cNvPr>
          <p:cNvSpPr>
            <a:spLocks noGrp="1"/>
          </p:cNvSpPr>
          <p:nvPr>
            <p:ph type="title"/>
          </p:nvPr>
        </p:nvSpPr>
        <p:spPr>
          <a:xfrm>
            <a:off x="628650" y="365125"/>
            <a:ext cx="7886700" cy="1325563"/>
          </a:xfrm>
        </p:spPr>
        <p:txBody>
          <a:bodyPr>
            <a:normAutofit fontScale="90000"/>
          </a:bodyPr>
          <a:lstStyle/>
          <a:p>
            <a:pPr>
              <a:lnSpc>
                <a:spcPct val="90000"/>
              </a:lnSpc>
            </a:pPr>
            <a:r>
              <a:rPr lang="el-GR" sz="4100" dirty="0"/>
              <a:t>ΘΕΜΑΤΑ ΟΡΓΑΝΩΣΗΣ &amp; ΛΕΙΤΟΥΡΓΙΑΣ ΤΩΝ ΚΟΙΝΣΕΠ: ΣΥΜΜΕΤΟΧΗ ΜΕΛΩΝ</a:t>
            </a:r>
          </a:p>
        </p:txBody>
      </p:sp>
      <p:graphicFrame>
        <p:nvGraphicFramePr>
          <p:cNvPr id="11" name="Diagram 10">
            <a:extLst>
              <a:ext uri="{FF2B5EF4-FFF2-40B4-BE49-F238E27FC236}">
                <a16:creationId xmlns:a16="http://schemas.microsoft.com/office/drawing/2014/main" id="{E9DBF3F4-7DD0-4916-8FA7-6C698D1CF95C}"/>
              </a:ext>
            </a:extLst>
          </p:cNvPr>
          <p:cNvGraphicFramePr/>
          <p:nvPr>
            <p:extLst>
              <p:ext uri="{D42A27DB-BD31-4B8C-83A1-F6EECF244321}">
                <p14:modId xmlns:p14="http://schemas.microsoft.com/office/powerpoint/2010/main" val="32383504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873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307284-C10C-E100-421F-1F77CD77597F}"/>
              </a:ext>
            </a:extLst>
          </p:cNvPr>
          <p:cNvPicPr>
            <a:picLocks noChangeAspect="1"/>
          </p:cNvPicPr>
          <p:nvPr/>
        </p:nvPicPr>
        <p:blipFill>
          <a:blip r:embed="rId2">
            <a:duotone>
              <a:schemeClr val="bg2">
                <a:shade val="45000"/>
                <a:satMod val="135000"/>
              </a:schemeClr>
              <a:prstClr val="white"/>
            </a:duotone>
          </a:blip>
          <a:srcRect l="5217" r="14783"/>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E7CA8-A921-4CFC-AAD8-C5BBD1550217}"/>
              </a:ext>
            </a:extLst>
          </p:cNvPr>
          <p:cNvSpPr>
            <a:spLocks noGrp="1"/>
          </p:cNvSpPr>
          <p:nvPr>
            <p:ph type="title"/>
          </p:nvPr>
        </p:nvSpPr>
        <p:spPr>
          <a:xfrm>
            <a:off x="628650" y="365125"/>
            <a:ext cx="7886700" cy="1325563"/>
          </a:xfrm>
        </p:spPr>
        <p:txBody>
          <a:bodyPr>
            <a:normAutofit fontScale="90000"/>
          </a:bodyPr>
          <a:lstStyle/>
          <a:p>
            <a:pPr>
              <a:lnSpc>
                <a:spcPct val="90000"/>
              </a:lnSpc>
            </a:pPr>
            <a:r>
              <a:rPr lang="el-GR" sz="4100" dirty="0"/>
              <a:t>ΘΕΜΑΤΑ ΟΡΓΑΝΩΣΗΣ &amp; ΛΕΙΤΟΥΡΓΙΑΣ ΤΩΝ ΚΟΙΝΣΕΠ: ΕΤΑΙΡΙΚΗ ΣΥΜΜΕΤΟΧΗ</a:t>
            </a:r>
          </a:p>
        </p:txBody>
      </p:sp>
      <p:graphicFrame>
        <p:nvGraphicFramePr>
          <p:cNvPr id="6" name="Diagram 5">
            <a:extLst>
              <a:ext uri="{FF2B5EF4-FFF2-40B4-BE49-F238E27FC236}">
                <a16:creationId xmlns:a16="http://schemas.microsoft.com/office/drawing/2014/main" id="{340CC89D-FC42-452D-AD63-72E9E2821850}"/>
              </a:ext>
            </a:extLst>
          </p:cNvPr>
          <p:cNvGraphicFramePr/>
          <p:nvPr>
            <p:extLst>
              <p:ext uri="{D42A27DB-BD31-4B8C-83A1-F6EECF244321}">
                <p14:modId xmlns:p14="http://schemas.microsoft.com/office/powerpoint/2010/main" val="376991550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0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EDD946-EE89-16B0-1250-23E2FE08DC01}"/>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2439F661-8F83-10E7-E233-28EA4C20870F}"/>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9143980" cy="6857990"/>
          </a:xfrm>
          <a:prstGeom prst="rect">
            <a:avLst/>
          </a:prstGeom>
        </p:spPr>
      </p:pic>
      <p:sp>
        <p:nvSpPr>
          <p:cNvPr id="34" name="Rectangle 33">
            <a:extLst>
              <a:ext uri="{FF2B5EF4-FFF2-40B4-BE49-F238E27FC236}">
                <a16:creationId xmlns:a16="http://schemas.microsoft.com/office/drawing/2014/main" id="{87182B65-5C54-5D26-4894-A4BE5148A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556CE-9C62-5753-F1CE-610E00525AE5}"/>
              </a:ext>
            </a:extLst>
          </p:cNvPr>
          <p:cNvSpPr>
            <a:spLocks noGrp="1"/>
          </p:cNvSpPr>
          <p:nvPr>
            <p:ph type="title"/>
          </p:nvPr>
        </p:nvSpPr>
        <p:spPr>
          <a:xfrm>
            <a:off x="628650" y="365125"/>
            <a:ext cx="7886700" cy="1325563"/>
          </a:xfrm>
        </p:spPr>
        <p:txBody>
          <a:bodyPr>
            <a:normAutofit/>
          </a:bodyPr>
          <a:lstStyle/>
          <a:p>
            <a:pPr lvl="0"/>
            <a:r>
              <a:rPr lang="el-GR" sz="3600" dirty="0"/>
              <a:t>ΘΕΜΑΤΑ ΟΡΓΑΝΩΣΗΣ &amp; ΛΕΙΤΟΥΡΓΙΑΣ ΤΩΝ ΚΟΙΝΣΕΠ: ΔΙΟΙΚΟΥΣΑ ΕΠΙΤΡΟΠΗ </a:t>
            </a:r>
          </a:p>
        </p:txBody>
      </p:sp>
      <p:graphicFrame>
        <p:nvGraphicFramePr>
          <p:cNvPr id="11" name="Diagram 10">
            <a:extLst>
              <a:ext uri="{FF2B5EF4-FFF2-40B4-BE49-F238E27FC236}">
                <a16:creationId xmlns:a16="http://schemas.microsoft.com/office/drawing/2014/main" id="{FAA9DD3F-CF1D-AEAC-8980-99E82AAB45ED}"/>
              </a:ext>
            </a:extLst>
          </p:cNvPr>
          <p:cNvGraphicFramePr/>
          <p:nvPr>
            <p:extLst>
              <p:ext uri="{D42A27DB-BD31-4B8C-83A1-F6EECF244321}">
                <p14:modId xmlns:p14="http://schemas.microsoft.com/office/powerpoint/2010/main" val="312079046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71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2B16FD-26FA-F03E-8AE2-A25CAC95ABC2}"/>
              </a:ext>
            </a:extLst>
          </p:cNvPr>
          <p:cNvPicPr>
            <a:picLocks noChangeAspect="1"/>
          </p:cNvPicPr>
          <p:nvPr/>
        </p:nvPicPr>
        <p:blipFill>
          <a:blip r:embed="rId2">
            <a:duotone>
              <a:schemeClr val="bg2">
                <a:shade val="45000"/>
                <a:satMod val="135000"/>
              </a:schemeClr>
              <a:prstClr val="white"/>
            </a:duotone>
          </a:blip>
          <a:srcRect t="9091" r="19091"/>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27D3D-A5A2-4431-9F7C-56A948428D47}"/>
              </a:ext>
            </a:extLst>
          </p:cNvPr>
          <p:cNvSpPr>
            <a:spLocks noGrp="1"/>
          </p:cNvSpPr>
          <p:nvPr>
            <p:ph type="title"/>
          </p:nvPr>
        </p:nvSpPr>
        <p:spPr>
          <a:xfrm>
            <a:off x="628650" y="365125"/>
            <a:ext cx="7886700" cy="1325563"/>
          </a:xfrm>
        </p:spPr>
        <p:txBody>
          <a:bodyPr vert="horz" lIns="205740" tIns="137160" rIns="205740" bIns="137160" rtlCol="0" anchorCtr="1">
            <a:normAutofit/>
          </a:bodyPr>
          <a:lstStyle/>
          <a:p>
            <a:pPr>
              <a:lnSpc>
                <a:spcPct val="90000"/>
              </a:lnSpc>
            </a:pPr>
            <a:r>
              <a:rPr lang="el-GR" sz="3700" b="1" dirty="0"/>
              <a:t>Αριθμός εργαζομένων </a:t>
            </a:r>
            <a:r>
              <a:rPr lang="en-US" sz="3700" b="1" dirty="0" err="1"/>
              <a:t>Κοιν.Σ.Ε</a:t>
            </a:r>
            <a:r>
              <a:rPr lang="en-US" sz="3700" b="1" dirty="0"/>
              <a:t>π. </a:t>
            </a:r>
            <a:br>
              <a:rPr lang="en-US" sz="3700" b="1" dirty="0"/>
            </a:br>
            <a:endParaRPr lang="en-US" sz="3700" dirty="0"/>
          </a:p>
        </p:txBody>
      </p:sp>
      <p:graphicFrame>
        <p:nvGraphicFramePr>
          <p:cNvPr id="6" name="Diagram 5">
            <a:extLst>
              <a:ext uri="{FF2B5EF4-FFF2-40B4-BE49-F238E27FC236}">
                <a16:creationId xmlns:a16="http://schemas.microsoft.com/office/drawing/2014/main" id="{A674468B-1B9E-471F-BF5F-DDC92FAD1590}"/>
              </a:ext>
            </a:extLst>
          </p:cNvPr>
          <p:cNvGraphicFramePr/>
          <p:nvPr>
            <p:extLst>
              <p:ext uri="{D42A27DB-BD31-4B8C-83A1-F6EECF244321}">
                <p14:modId xmlns:p14="http://schemas.microsoft.com/office/powerpoint/2010/main" val="10567565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61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1078992"/>
            <a:ext cx="4701577" cy="1536192"/>
          </a:xfrm>
        </p:spPr>
        <p:txBody>
          <a:bodyPr anchor="b">
            <a:normAutofit/>
          </a:bodyPr>
          <a:lstStyle/>
          <a:p>
            <a:r>
              <a:rPr lang="el-GR" sz="4500" dirty="0"/>
              <a:t>Δομή Εκπαίδευσης</a:t>
            </a:r>
          </a:p>
        </p:txBody>
      </p:sp>
      <p:sp>
        <p:nvSpPr>
          <p:cNvPr id="39" name="Rectangle 3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0758"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87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Εικόνα που περιέχει ασπρόμαυρο, τέχνη&#10;&#10;Το περιεχόμενο που δημιουργείται από AI ενδέχεται να είναι εσφαλμένο.">
            <a:extLst>
              <a:ext uri="{FF2B5EF4-FFF2-40B4-BE49-F238E27FC236}">
                <a16:creationId xmlns:a16="http://schemas.microsoft.com/office/drawing/2014/main" id="{CA87BC49-9C1F-C687-1D0E-7748AD776193}"/>
              </a:ext>
            </a:extLst>
          </p:cNvPr>
          <p:cNvPicPr>
            <a:picLocks noChangeAspect="1"/>
          </p:cNvPicPr>
          <p:nvPr/>
        </p:nvPicPr>
        <p:blipFill>
          <a:blip r:embed="rId2"/>
          <a:srcRect l="37349" r="26295" b="1"/>
          <a:stretch>
            <a:fillRect/>
          </a:stretch>
        </p:blipFill>
        <p:spPr>
          <a:xfrm>
            <a:off x="5763005" y="603504"/>
            <a:ext cx="3038094" cy="5577840"/>
          </a:xfrm>
          <a:prstGeom prst="rect">
            <a:avLst/>
          </a:prstGeom>
        </p:spPr>
      </p:pic>
      <p:graphicFrame>
        <p:nvGraphicFramePr>
          <p:cNvPr id="5" name="Content Placeholder 2">
            <a:extLst>
              <a:ext uri="{FF2B5EF4-FFF2-40B4-BE49-F238E27FC236}">
                <a16:creationId xmlns:a16="http://schemas.microsoft.com/office/drawing/2014/main" id="{A58A72B9-75EB-3733-E034-C4A955A63FAB}"/>
              </a:ext>
            </a:extLst>
          </p:cNvPr>
          <p:cNvGraphicFramePr>
            <a:graphicFrameLocks noGrp="1"/>
          </p:cNvGraphicFramePr>
          <p:nvPr>
            <p:ph idx="1"/>
            <p:extLst>
              <p:ext uri="{D42A27DB-BD31-4B8C-83A1-F6EECF244321}">
                <p14:modId xmlns:p14="http://schemas.microsoft.com/office/powerpoint/2010/main" val="1824581709"/>
              </p:ext>
            </p:extLst>
          </p:nvPr>
        </p:nvGraphicFramePr>
        <p:xfrm>
          <a:off x="479452" y="3355848"/>
          <a:ext cx="4683718" cy="282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E513FA-4194-1603-0839-4A9252DD5FF5}"/>
              </a:ext>
            </a:extLst>
          </p:cNvPr>
          <p:cNvPicPr>
            <a:picLocks noChangeAspect="1"/>
          </p:cNvPicPr>
          <p:nvPr/>
        </p:nvPicPr>
        <p:blipFill>
          <a:blip r:embed="rId2">
            <a:duotone>
              <a:schemeClr val="bg2">
                <a:shade val="45000"/>
                <a:satMod val="135000"/>
              </a:schemeClr>
              <a:prstClr val="white"/>
            </a:duotone>
          </a:blip>
          <a:srcRect r="12668" b="2"/>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5B711-7DDA-447D-8B60-FC99EE58C0CB}"/>
              </a:ext>
            </a:extLst>
          </p:cNvPr>
          <p:cNvSpPr>
            <a:spLocks noGrp="1"/>
          </p:cNvSpPr>
          <p:nvPr>
            <p:ph type="title"/>
          </p:nvPr>
        </p:nvSpPr>
        <p:spPr>
          <a:xfrm>
            <a:off x="628650" y="365125"/>
            <a:ext cx="7886700" cy="1325563"/>
          </a:xfrm>
        </p:spPr>
        <p:txBody>
          <a:bodyPr>
            <a:normAutofit/>
          </a:bodyPr>
          <a:lstStyle/>
          <a:p>
            <a:pPr>
              <a:lnSpc>
                <a:spcPct val="90000"/>
              </a:lnSpc>
            </a:pPr>
            <a:r>
              <a:rPr lang="el-GR" b="1" dirty="0"/>
              <a:t>Συνεταιρισμοί Εργαζομένων</a:t>
            </a:r>
            <a:br>
              <a:rPr lang="el-GR" b="1" dirty="0"/>
            </a:br>
            <a:endParaRPr lang="el-GR" dirty="0"/>
          </a:p>
        </p:txBody>
      </p:sp>
      <p:graphicFrame>
        <p:nvGraphicFramePr>
          <p:cNvPr id="12" name="Content Placeholder 2">
            <a:extLst>
              <a:ext uri="{FF2B5EF4-FFF2-40B4-BE49-F238E27FC236}">
                <a16:creationId xmlns:a16="http://schemas.microsoft.com/office/drawing/2014/main" id="{68FF8D8B-2FE4-79EE-5858-C18F08DD31F8}"/>
              </a:ext>
            </a:extLst>
          </p:cNvPr>
          <p:cNvGraphicFramePr>
            <a:graphicFrameLocks noGrp="1"/>
          </p:cNvGraphicFramePr>
          <p:nvPr>
            <p:ph idx="1"/>
            <p:extLst>
              <p:ext uri="{D42A27DB-BD31-4B8C-83A1-F6EECF244321}">
                <p14:modId xmlns:p14="http://schemas.microsoft.com/office/powerpoint/2010/main" val="421224875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63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3DF07D-D22D-C5EF-D929-9EF6EE6FCE38}"/>
              </a:ext>
            </a:extLst>
          </p:cNvPr>
          <p:cNvPicPr>
            <a:picLocks noChangeAspect="1"/>
          </p:cNvPicPr>
          <p:nvPr/>
        </p:nvPicPr>
        <p:blipFill>
          <a:blip r:embed="rId2">
            <a:duotone>
              <a:schemeClr val="bg2">
                <a:shade val="45000"/>
                <a:satMod val="135000"/>
              </a:schemeClr>
              <a:prstClr val="white"/>
            </a:duotone>
          </a:blip>
          <a:srcRect l="9091" t="9091"/>
          <a:stretch>
            <a:fillRect/>
          </a:stretch>
        </p:blipFill>
        <p:spPr>
          <a:xfrm>
            <a:off x="20" y="10"/>
            <a:ext cx="9143980" cy="6857990"/>
          </a:xfrm>
          <a:prstGeom prst="rect">
            <a:avLst/>
          </a:prstGeom>
        </p:spPr>
      </p:pic>
      <p:sp>
        <p:nvSpPr>
          <p:cNvPr id="14"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6692A-538A-4AAD-ADE4-595BF0613AE2}"/>
              </a:ext>
            </a:extLst>
          </p:cNvPr>
          <p:cNvSpPr>
            <a:spLocks noGrp="1"/>
          </p:cNvSpPr>
          <p:nvPr>
            <p:ph type="title"/>
          </p:nvPr>
        </p:nvSpPr>
        <p:spPr>
          <a:xfrm>
            <a:off x="628650" y="365125"/>
            <a:ext cx="7886700" cy="1325563"/>
          </a:xfrm>
        </p:spPr>
        <p:txBody>
          <a:bodyPr>
            <a:normAutofit/>
          </a:bodyPr>
          <a:lstStyle/>
          <a:p>
            <a:pPr>
              <a:lnSpc>
                <a:spcPct val="90000"/>
              </a:lnSpc>
            </a:pPr>
            <a:r>
              <a:rPr lang="el-GR" dirty="0"/>
              <a:t>Σύσταση Συνεταιρισμού Εργαζομένων </a:t>
            </a:r>
          </a:p>
        </p:txBody>
      </p:sp>
      <p:graphicFrame>
        <p:nvGraphicFramePr>
          <p:cNvPr id="5" name="Content Placeholder 2">
            <a:extLst>
              <a:ext uri="{FF2B5EF4-FFF2-40B4-BE49-F238E27FC236}">
                <a16:creationId xmlns:a16="http://schemas.microsoft.com/office/drawing/2014/main" id="{1117C081-E310-4243-92D2-3E706A7FB36A}"/>
              </a:ext>
            </a:extLst>
          </p:cNvPr>
          <p:cNvGraphicFramePr>
            <a:graphicFrameLocks noGrp="1"/>
          </p:cNvGraphicFramePr>
          <p:nvPr>
            <p:ph idx="1"/>
            <p:extLst>
              <p:ext uri="{D42A27DB-BD31-4B8C-83A1-F6EECF244321}">
                <p14:modId xmlns:p14="http://schemas.microsoft.com/office/powerpoint/2010/main" val="40875581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19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831F27-26C1-9EE7-8BE0-7953F686BA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68FDDA8-C505-069E-4780-A222537E8554}"/>
              </a:ext>
            </a:extLst>
          </p:cNvPr>
          <p:cNvPicPr>
            <a:picLocks noChangeAspect="1"/>
          </p:cNvPicPr>
          <p:nvPr/>
        </p:nvPicPr>
        <p:blipFill>
          <a:blip r:embed="rId2">
            <a:duotone>
              <a:schemeClr val="bg2">
                <a:shade val="45000"/>
                <a:satMod val="135000"/>
              </a:schemeClr>
              <a:prstClr val="white"/>
            </a:duotone>
          </a:blip>
          <a:srcRect l="9091" t="9091"/>
          <a:stretch>
            <a:fillRect/>
          </a:stretch>
        </p:blipFill>
        <p:spPr>
          <a:xfrm>
            <a:off x="20" y="10"/>
            <a:ext cx="9143980" cy="6857990"/>
          </a:xfrm>
          <a:prstGeom prst="rect">
            <a:avLst/>
          </a:prstGeom>
        </p:spPr>
      </p:pic>
      <p:sp>
        <p:nvSpPr>
          <p:cNvPr id="14" name="Rectangle 11">
            <a:extLst>
              <a:ext uri="{FF2B5EF4-FFF2-40B4-BE49-F238E27FC236}">
                <a16:creationId xmlns:a16="http://schemas.microsoft.com/office/drawing/2014/main" id="{5545F03A-60BD-2366-099D-0E928FCE6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059C5-651D-2955-5E82-441AAB774924}"/>
              </a:ext>
            </a:extLst>
          </p:cNvPr>
          <p:cNvSpPr>
            <a:spLocks noGrp="1"/>
          </p:cNvSpPr>
          <p:nvPr>
            <p:ph type="title"/>
          </p:nvPr>
        </p:nvSpPr>
        <p:spPr>
          <a:xfrm>
            <a:off x="628650" y="365125"/>
            <a:ext cx="7886700" cy="1325563"/>
          </a:xfrm>
        </p:spPr>
        <p:txBody>
          <a:bodyPr>
            <a:normAutofit/>
          </a:bodyPr>
          <a:lstStyle/>
          <a:p>
            <a:pPr>
              <a:lnSpc>
                <a:spcPct val="90000"/>
              </a:lnSpc>
            </a:pPr>
            <a:r>
              <a:rPr lang="el-GR" dirty="0"/>
              <a:t>Εργαζόμενοι μη μέλη συνεταιρισμών εργαζομένων </a:t>
            </a:r>
          </a:p>
        </p:txBody>
      </p:sp>
      <p:graphicFrame>
        <p:nvGraphicFramePr>
          <p:cNvPr id="5" name="Content Placeholder 2">
            <a:extLst>
              <a:ext uri="{FF2B5EF4-FFF2-40B4-BE49-F238E27FC236}">
                <a16:creationId xmlns:a16="http://schemas.microsoft.com/office/drawing/2014/main" id="{A96406AE-FF00-6DE1-E2B5-6BC1AE4B28B8}"/>
              </a:ext>
            </a:extLst>
          </p:cNvPr>
          <p:cNvGraphicFramePr>
            <a:graphicFrameLocks noGrp="1"/>
          </p:cNvGraphicFramePr>
          <p:nvPr>
            <p:ph idx="1"/>
            <p:extLst>
              <p:ext uri="{D42A27DB-BD31-4B8C-83A1-F6EECF244321}">
                <p14:modId xmlns:p14="http://schemas.microsoft.com/office/powerpoint/2010/main" val="19512215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087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4D371-C925-4F14-B061-8CF6D1400DD3}"/>
              </a:ext>
            </a:extLst>
          </p:cNvPr>
          <p:cNvSpPr>
            <a:spLocks noGrp="1"/>
          </p:cNvSpPr>
          <p:nvPr>
            <p:ph type="title"/>
          </p:nvPr>
        </p:nvSpPr>
        <p:spPr>
          <a:xfrm>
            <a:off x="835357" y="3130041"/>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1500" dirty="0"/>
              <a:t>ΥΠΟΣΤΗΡΙΚΤΙΚΑ ΜΕΣΑ ΓΙΑ ΦΟΡΕΙΣ Κ.Α</a:t>
            </a:r>
            <a:r>
              <a:rPr lang="el-GR" sz="1500" dirty="0" err="1"/>
              <a:t>λ.Ο</a:t>
            </a:r>
            <a:r>
              <a:rPr lang="en-US" sz="1500" dirty="0"/>
              <a:t>.:</a:t>
            </a:r>
            <a:br>
              <a:rPr lang="el-GR" sz="1500" dirty="0"/>
            </a:br>
            <a:br>
              <a:rPr lang="el-GR" sz="1500" dirty="0"/>
            </a:br>
            <a:r>
              <a:rPr lang="el-GR" sz="1500" dirty="0"/>
              <a:t>Δ/</a:t>
            </a:r>
            <a:r>
              <a:rPr lang="el-GR" sz="1500" dirty="0" err="1"/>
              <a:t>νση</a:t>
            </a:r>
            <a:r>
              <a:rPr lang="el-GR" sz="1500" dirty="0"/>
              <a:t> ΚΑΛΟ Υπουργείο Κοινωνικής Συνοχής &amp; Οικογένειας </a:t>
            </a:r>
            <a:br>
              <a:rPr lang="en-US" sz="1500" dirty="0"/>
            </a:br>
            <a:br>
              <a:rPr lang="en-US" sz="1500" dirty="0"/>
            </a:br>
            <a:br>
              <a:rPr lang="en-US" sz="1500" dirty="0"/>
            </a:br>
            <a:endParaRPr lang="en-US" sz="1500" dirty="0"/>
          </a:p>
        </p:txBody>
      </p:sp>
      <p:sp>
        <p:nvSpPr>
          <p:cNvPr id="8" name="TextBox 7">
            <a:extLst>
              <a:ext uri="{FF2B5EF4-FFF2-40B4-BE49-F238E27FC236}">
                <a16:creationId xmlns:a16="http://schemas.microsoft.com/office/drawing/2014/main" id="{E31E5150-E46E-4D4D-9E0D-CBA9F335D036}"/>
              </a:ext>
            </a:extLst>
          </p:cNvPr>
          <p:cNvSpPr txBox="1"/>
          <p:nvPr/>
        </p:nvSpPr>
        <p:spPr>
          <a:xfrm>
            <a:off x="835356" y="1122362"/>
            <a:ext cx="3027250" cy="1709849"/>
          </a:xfrm>
          <a:prstGeom prst="rect">
            <a:avLst/>
          </a:prstGeom>
        </p:spPr>
        <p:txBody>
          <a:bodyPr vert="horz" lIns="91440" tIns="45720" rIns="91440" bIns="45720" rtlCol="0" anchor="b">
            <a:normAutofit/>
          </a:bodyPr>
          <a:lstStyle/>
          <a:p>
            <a:pPr defTabSz="914400">
              <a:lnSpc>
                <a:spcPct val="90000"/>
              </a:lnSpc>
              <a:spcBef>
                <a:spcPts val="1000"/>
              </a:spcBef>
              <a:buClr>
                <a:schemeClr val="accent2"/>
              </a:buClr>
            </a:pPr>
            <a:r>
              <a:rPr lang="en-US" sz="1700">
                <a:hlinkClick r:id="rId2"/>
              </a:rPr>
              <a:t>https://kalo.gov.gr/</a:t>
            </a:r>
            <a:r>
              <a:rPr lang="en-US" sz="1700"/>
              <a:t> </a:t>
            </a:r>
          </a:p>
        </p:txBody>
      </p:sp>
      <p:grpSp>
        <p:nvGrpSpPr>
          <p:cNvPr id="28" name="Group 2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29" name="Rectangle 2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Εικόνα 11" descr="Εικόνα που περιέχει κείμενο, στιγμιότυπο οθόνης, λογισμικό, ιστοσελίδα&#10;&#10;Το περιεχόμενο που δημιουργείται από AI ενδέχεται να είναι εσφαλμένο.">
            <a:extLst>
              <a:ext uri="{FF2B5EF4-FFF2-40B4-BE49-F238E27FC236}">
                <a16:creationId xmlns:a16="http://schemas.microsoft.com/office/drawing/2014/main" id="{7568A0F2-04F8-E204-33C5-C780EDBEDD71}"/>
              </a:ext>
            </a:extLst>
          </p:cNvPr>
          <p:cNvPicPr>
            <a:picLocks noChangeAspect="1"/>
          </p:cNvPicPr>
          <p:nvPr/>
        </p:nvPicPr>
        <p:blipFill>
          <a:blip r:embed="rId3">
            <a:extLst>
              <a:ext uri="{28A0092B-C50C-407E-A947-70E740481C1C}">
                <a14:useLocalDpi xmlns:a14="http://schemas.microsoft.com/office/drawing/2010/main" val="0"/>
              </a:ext>
            </a:extLst>
          </a:blip>
          <a:srcRect l="14270" r="15651" b="-3"/>
          <a:stretch>
            <a:fillRect/>
          </a:stretch>
        </p:blipFill>
        <p:spPr>
          <a:xfrm>
            <a:off x="4441869" y="666728"/>
            <a:ext cx="4152000" cy="5465791"/>
          </a:xfrm>
          <a:prstGeom prst="rect">
            <a:avLst/>
          </a:prstGeom>
        </p:spPr>
      </p:pic>
    </p:spTree>
    <p:extLst>
      <p:ext uri="{BB962C8B-B14F-4D97-AF65-F5344CB8AC3E}">
        <p14:creationId xmlns:p14="http://schemas.microsoft.com/office/powerpoint/2010/main" val="7646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4D371-C925-4F14-B061-8CF6D1400DD3}"/>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a:bodyPr>
          <a:lstStyle/>
          <a:p>
            <a:pPr algn="l" defTabSz="914400">
              <a:lnSpc>
                <a:spcPct val="90000"/>
              </a:lnSpc>
            </a:pPr>
            <a:r>
              <a:rPr lang="en-US" sz="1600" dirty="0"/>
              <a:t>ΥΠΟΣΤΗΡΙΚΤΙΚΑ ΜΕΣΑ ΓΙΑ ΦΟΡΕΙΣ Κ.Α</a:t>
            </a:r>
            <a:r>
              <a:rPr lang="el-GR" sz="1600" dirty="0" err="1"/>
              <a:t>λ.Ο</a:t>
            </a:r>
            <a:r>
              <a:rPr lang="en-US" sz="1600" dirty="0"/>
              <a:t>.</a:t>
            </a:r>
            <a:br>
              <a:rPr lang="el-GR" sz="1600" dirty="0"/>
            </a:br>
            <a:br>
              <a:rPr lang="el-GR" sz="1600" dirty="0"/>
            </a:br>
            <a:r>
              <a:rPr lang="el-GR" sz="1600" dirty="0"/>
              <a:t>Μητρώο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BA3B617A-1827-4405-A78B-0BC026F60BF6}"/>
              </a:ext>
            </a:extLst>
          </p:cNvPr>
          <p:cNvGraphicFramePr>
            <a:graphicFrameLocks noGrp="1"/>
          </p:cNvGraphicFramePr>
          <p:nvPr>
            <p:extLst>
              <p:ext uri="{D42A27DB-BD31-4B8C-83A1-F6EECF244321}">
                <p14:modId xmlns:p14="http://schemas.microsoft.com/office/powerpoint/2010/main" val="1117268916"/>
              </p:ext>
            </p:extLst>
          </p:nvPr>
        </p:nvGraphicFramePr>
        <p:xfrm>
          <a:off x="4441869" y="1554985"/>
          <a:ext cx="4152000" cy="3689279"/>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102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cap="none" spc="0">
                          <a:solidFill>
                            <a:schemeClr val="tx1"/>
                          </a:solidFill>
                        </a:rPr>
                        <a:t>Τμήμα Μητρώου Φορέων Κοινωνικής και Αλληλέγγυας Οικονομίας («Τμήμα Μητρώου») </a:t>
                      </a:r>
                    </a:p>
                  </a:txBody>
                  <a:tcPr marL="70528" marR="229153" marT="20151" marB="151131" anchor="b"/>
                </a:tc>
                <a:extLst>
                  <a:ext uri="{0D108BD9-81ED-4DB2-BD59-A6C34878D82A}">
                    <a16:rowId xmlns:a16="http://schemas.microsoft.com/office/drawing/2014/main" val="209198367"/>
                  </a:ext>
                </a:extLst>
              </a:tr>
              <a:tr h="619100">
                <a:tc>
                  <a:txBody>
                    <a:bodyPr/>
                    <a:lstStyle/>
                    <a:p>
                      <a:r>
                        <a:rPr lang="el-GR" sz="1300" cap="none" spc="0" dirty="0">
                          <a:solidFill>
                            <a:schemeClr val="tx1"/>
                          </a:solidFill>
                        </a:rPr>
                        <a:t>Υπουργείου Κοινωνικής Συνοχής και Οικογένειας</a:t>
                      </a:r>
                    </a:p>
                  </a:txBody>
                  <a:tcPr marL="70528" marR="229153" marT="20151" marB="151131"/>
                </a:tc>
                <a:extLst>
                  <a:ext uri="{0D108BD9-81ED-4DB2-BD59-A6C34878D82A}">
                    <a16:rowId xmlns:a16="http://schemas.microsoft.com/office/drawing/2014/main" val="2863616105"/>
                  </a:ext>
                </a:extLst>
              </a:tr>
              <a:tr h="204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00" cap="none" spc="0" dirty="0">
                          <a:solidFill>
                            <a:schemeClr val="tx1"/>
                          </a:solidFill>
                        </a:rPr>
                        <a:t>Αρμόδια διοικητική αρχή για τον έλεγχο νομιμότητας κατά τη σύσταση των Κοινωνικών Συνεταιριστικών Επιχειρήσεων και των Συνεταιρισμών Εργαζομένων, για την εποπτεία και τον έλεγχο νομιμότητας καθώς και για την απόδοση της ιδιότητας του Φορέα Κοινωνικής και Αλληλέγγυας Οικονομίας. </a:t>
                      </a:r>
                      <a:endParaRPr lang="el-GR" sz="1300" b="0" kern="1200" cap="none" spc="0" dirty="0">
                        <a:solidFill>
                          <a:schemeClr val="tx1"/>
                        </a:solidFill>
                        <a:effectLst/>
                        <a:latin typeface="+mj-lt"/>
                        <a:ea typeface="+mn-ea"/>
                        <a:cs typeface="Times New Roman" panose="02020603050405020304" pitchFamily="18" charset="0"/>
                      </a:endParaRPr>
                    </a:p>
                  </a:txBody>
                  <a:tcPr marL="70528" marR="229153" marT="20151" marB="151131"/>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174349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90238-6CD4-4889-98EB-2054C02B1777}"/>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br>
              <a:rPr lang="en-US" sz="1500" kern="1200" dirty="0">
                <a:solidFill>
                  <a:schemeClr val="tx1"/>
                </a:solidFill>
                <a:latin typeface="+mj-lt"/>
                <a:ea typeface="+mj-ea"/>
                <a:cs typeface="+mj-cs"/>
              </a:rPr>
            </a:br>
            <a:r>
              <a:rPr lang="en-US" sz="1800" dirty="0"/>
              <a:t>ΥΠΟΣΤΗΡΙΚΤΙΑ ΜΕΣΑ ΓΙΑ ΦΟΡΕΙΣ Κ.Α</a:t>
            </a:r>
            <a:r>
              <a:rPr lang="el-GR" sz="1800" dirty="0" err="1"/>
              <a:t>λ.Ο</a:t>
            </a:r>
            <a:r>
              <a:rPr lang="en-US" sz="1800" dirty="0"/>
              <a:t>. </a:t>
            </a:r>
            <a:br>
              <a:rPr lang="el-GR" sz="1800" dirty="0"/>
            </a:br>
            <a:br>
              <a:rPr lang="el-GR" sz="1800" dirty="0"/>
            </a:br>
            <a:r>
              <a:rPr lang="el-GR" sz="1800" dirty="0"/>
              <a:t>Ταμείο </a:t>
            </a:r>
            <a:br>
              <a:rPr lang="en-US" sz="1800" dirty="0"/>
            </a:br>
            <a:br>
              <a:rPr lang="en-US" sz="1500" kern="1200" dirty="0">
                <a:solidFill>
                  <a:schemeClr val="tx1"/>
                </a:solidFill>
                <a:latin typeface="+mj-lt"/>
                <a:ea typeface="+mj-ea"/>
                <a:cs typeface="+mj-cs"/>
              </a:rPr>
            </a:br>
            <a:br>
              <a:rPr lang="en-US" sz="1500" b="1" kern="1200" dirty="0">
                <a:solidFill>
                  <a:schemeClr val="tx1"/>
                </a:solidFill>
                <a:latin typeface="+mj-lt"/>
                <a:ea typeface="+mj-ea"/>
                <a:cs typeface="+mj-cs"/>
              </a:rPr>
            </a:br>
            <a:endParaRPr lang="en-US" sz="1500" kern="1200" dirty="0">
              <a:solidFill>
                <a:schemeClr val="tx1"/>
              </a:solidFill>
              <a:latin typeface="+mj-lt"/>
              <a:ea typeface="+mj-ea"/>
              <a:cs typeface="+mj-cs"/>
            </a:endParaRP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13">
            <a:extLst>
              <a:ext uri="{FF2B5EF4-FFF2-40B4-BE49-F238E27FC236}">
                <a16:creationId xmlns:a16="http://schemas.microsoft.com/office/drawing/2014/main" id="{AC46583B-9F92-462F-922C-2D7DB4F0AFF7}"/>
              </a:ext>
            </a:extLst>
          </p:cNvPr>
          <p:cNvGraphicFramePr>
            <a:graphicFrameLocks noGrp="1"/>
          </p:cNvGraphicFramePr>
          <p:nvPr>
            <p:extLst>
              <p:ext uri="{D42A27DB-BD31-4B8C-83A1-F6EECF244321}">
                <p14:modId xmlns:p14="http://schemas.microsoft.com/office/powerpoint/2010/main" val="415846436"/>
              </p:ext>
            </p:extLst>
          </p:nvPr>
        </p:nvGraphicFramePr>
        <p:xfrm>
          <a:off x="4441869" y="834323"/>
          <a:ext cx="4152000" cy="4670254"/>
        </p:xfrm>
        <a:graphic>
          <a:graphicData uri="http://schemas.openxmlformats.org/drawingml/2006/table">
            <a:tbl>
              <a:tblPr firstRow="1" bandRow="1">
                <a:noFill/>
                <a:tableStyleId>{5C22544A-7EE6-4342-B048-85BDC9FD1C3A}</a:tableStyleId>
              </a:tblPr>
              <a:tblGrid>
                <a:gridCol w="4152000">
                  <a:extLst>
                    <a:ext uri="{9D8B030D-6E8A-4147-A177-3AD203B41FA5}">
                      <a16:colId xmlns:a16="http://schemas.microsoft.com/office/drawing/2014/main" val="1069483021"/>
                    </a:ext>
                  </a:extLst>
                </a:gridCol>
              </a:tblGrid>
              <a:tr h="867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cap="none" spc="60" dirty="0">
                          <a:solidFill>
                            <a:schemeClr val="tx1"/>
                          </a:solidFill>
                        </a:rPr>
                        <a:t>«Ταμείο Κοινωνικής Οικονομίας» (Ν.Π.Ι.Δ.). </a:t>
                      </a:r>
                    </a:p>
                  </a:txBody>
                  <a:tcPr marL="78269" marR="111812" marT="103910" marB="167718" anchor="ctr">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209198367"/>
                  </a:ext>
                </a:extLst>
              </a:tr>
              <a:tr h="82266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cap="none" spc="0" dirty="0">
                          <a:solidFill>
                            <a:schemeClr val="tx1"/>
                          </a:solidFill>
                        </a:rPr>
                        <a:t>Προβλέπεται στη νομοθεσία αλλά δεν έχει ακόμη συσταθεί. </a:t>
                      </a:r>
                    </a:p>
                  </a:txBody>
                  <a:tcPr marL="78269" marR="111812" marT="103910" marB="167718">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863616105"/>
                  </a:ext>
                </a:extLst>
              </a:tr>
              <a:tr h="298020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cap="none" spc="0" dirty="0">
                          <a:solidFill>
                            <a:schemeClr val="tx1"/>
                          </a:solidFill>
                        </a:rPr>
                        <a:t>Σκοπός του Ταμείου είναι η χρηματοδότηση προγραμμάτων και δράσεων για την ενίσχυση των Φορέων Κοινωνικής και Αλληλέγγυας Οικονομίας.</a:t>
                      </a:r>
                      <a:endParaRPr lang="el-GR" sz="1600" b="0" kern="1200" cap="none" spc="0" dirty="0">
                        <a:solidFill>
                          <a:schemeClr val="tx1"/>
                        </a:solidFill>
                        <a:effectLst/>
                        <a:latin typeface="+mn-lt"/>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cap="none" spc="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cap="none" spc="0" dirty="0">
                          <a:solidFill>
                            <a:schemeClr val="tx1"/>
                          </a:solidFill>
                        </a:rPr>
                        <a:t>Οι πόροι του Ταμείου προέρχονται από τον προϋπολογισμό Δημοσίων Επενδύσεων (εθνικό ή/και συγχρηματοδοτούμενο σκέλος), καθώς και από άλλες πηγές χρηματοδότησης.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600" b="0" kern="1200" cap="none" spc="0" dirty="0">
                        <a:solidFill>
                          <a:schemeClr val="tx1"/>
                        </a:solidFill>
                        <a:effectLst/>
                        <a:latin typeface="+mj-lt"/>
                        <a:ea typeface="+mn-ea"/>
                        <a:cs typeface="Times New Roman" panose="02020603050405020304" pitchFamily="18" charset="0"/>
                      </a:endParaRPr>
                    </a:p>
                  </a:txBody>
                  <a:tcPr marL="78269" marR="111812" marT="103910" marB="167718">
                    <a:lnL w="12700" cmpd="sng">
                      <a:noFill/>
                      <a:prstDash val="solid"/>
                    </a:lnL>
                    <a:lnR w="12700" cmpd="sng">
                      <a:noFill/>
                      <a:prstDash val="solid"/>
                    </a:lnR>
                    <a:lnT w="12700" cap="flat" cmpd="sng" algn="ctr">
                      <a:noFill/>
                      <a:prstDash val="solid"/>
                    </a:lnT>
                    <a:lnB w="12700" cmpd="sng">
                      <a:noFill/>
                      <a:prstDash val="solid"/>
                    </a:lnB>
                    <a:noFill/>
                  </a:tcPr>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1392597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34F54-9410-4E56-B2A4-2D89728A6CA2}"/>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Παραχώρηση περιουσίας του δημοσίου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90DB2278-1E68-4DDE-825D-1CA2673D6735}"/>
              </a:ext>
            </a:extLst>
          </p:cNvPr>
          <p:cNvGraphicFramePr>
            <a:graphicFrameLocks noGrp="1"/>
          </p:cNvGraphicFramePr>
          <p:nvPr>
            <p:extLst>
              <p:ext uri="{D42A27DB-BD31-4B8C-83A1-F6EECF244321}">
                <p14:modId xmlns:p14="http://schemas.microsoft.com/office/powerpoint/2010/main" val="3391496604"/>
              </p:ext>
            </p:extLst>
          </p:nvPr>
        </p:nvGraphicFramePr>
        <p:xfrm>
          <a:off x="4441869" y="1173321"/>
          <a:ext cx="4152000" cy="4452606"/>
        </p:xfrm>
        <a:graphic>
          <a:graphicData uri="http://schemas.openxmlformats.org/drawingml/2006/table">
            <a:tbl>
              <a:tblPr firstRow="1" bandRow="1">
                <a:tableStyleId>{5C22544A-7EE6-4342-B048-85BDC9FD1C3A}</a:tableStyleId>
              </a:tblPr>
              <a:tblGrid>
                <a:gridCol w="4152000">
                  <a:extLst>
                    <a:ext uri="{9D8B030D-6E8A-4147-A177-3AD203B41FA5}">
                      <a16:colId xmlns:a16="http://schemas.microsoft.com/office/drawing/2014/main" val="1069483021"/>
                    </a:ext>
                  </a:extLst>
                </a:gridCol>
              </a:tblGrid>
              <a:tr h="1289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a:solidFill>
                            <a:schemeClr val="tx1"/>
                          </a:solidFill>
                        </a:rPr>
                        <a:t>ΠΑΡΑΧΩΡΗΣΗ ΚΙΝΗΤΗΣ ΚΑΙ ΑΚΙΝΗΤΗΣ ΠΕΡΙΟΥΣΙΑΣ ΤΟΥ ΔΗΜΟΣΙΟΥ </a:t>
                      </a:r>
                      <a:endParaRPr lang="el-GR" sz="1800">
                        <a:solidFill>
                          <a:schemeClr val="tx1"/>
                        </a:solidFill>
                      </a:endParaRPr>
                    </a:p>
                    <a:p>
                      <a:endParaRPr lang="el-GR" sz="1700" b="1" cap="none" spc="0">
                        <a:solidFill>
                          <a:schemeClr val="tx1"/>
                        </a:solidFill>
                      </a:endParaRPr>
                    </a:p>
                  </a:txBody>
                  <a:tcPr marL="68431" marR="97759" marT="19552" marB="146638" anchor="b">
                    <a:noFill/>
                  </a:tcPr>
                </a:tc>
                <a:extLst>
                  <a:ext uri="{0D108BD9-81ED-4DB2-BD59-A6C34878D82A}">
                    <a16:rowId xmlns:a16="http://schemas.microsoft.com/office/drawing/2014/main" val="209198367"/>
                  </a:ext>
                </a:extLst>
              </a:tr>
              <a:tr h="13074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800"/>
                        <a:t> </a:t>
                      </a:r>
                      <a:r>
                        <a:rPr lang="el-GR" sz="1200"/>
                        <a:t>Τα Ν.Π.Δ.Δ. και τα Ν.Π.Ι.Δ.- φορείς της Γενικής Κυβέρνησης μπορεί να παραχωρούν με απόφαση του διοικητικού τους οργάνου τη χρήση κινητής και ακίνητης περιουσίας τους σε Φορείς Κοινωνικής και Αλληλέγγυας Οικονομίας για την ενίσχυση δραστηριοτήτων συλλογικής και κοινωνικής ωφέλειας.</a:t>
                      </a:r>
                      <a:endParaRPr lang="el-GR" sz="1200" cap="none" spc="0">
                        <a:solidFill>
                          <a:schemeClr val="tx1"/>
                        </a:solidFill>
                      </a:endParaRPr>
                    </a:p>
                  </a:txBody>
                  <a:tcPr marL="68431" marR="97759" marT="19552" marB="146638">
                    <a:noFill/>
                  </a:tcPr>
                </a:tc>
                <a:extLst>
                  <a:ext uri="{0D108BD9-81ED-4DB2-BD59-A6C34878D82A}">
                    <a16:rowId xmlns:a16="http://schemas.microsoft.com/office/drawing/2014/main" val="2863616105"/>
                  </a:ext>
                </a:extLst>
              </a:tr>
              <a:tr h="18560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t>Με τον ν. 4555/2018 οι δήμοι δύνανται να παραχωρούν δωρεάν την χρήση κινητής ή και ακίνητης περιουσίας τους σε φορείς κοινωνικής και αλληλέγγυας οικονομίας που δραστηριοποιούνται εντός του δήμου.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t>5ετής δωρεάν παραχώρηση με απόλυτη πλειοψηφία των μελών του Δημοτικού Συμβουλίου εκάστου Δήμου στον οποίο δραστηριοποιούνται οι φορείς Κ.ΑΛ.Ο..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b="0" kern="1200" cap="none" spc="0" dirty="0">
                        <a:solidFill>
                          <a:schemeClr val="tx1"/>
                        </a:solidFill>
                        <a:effectLst/>
                        <a:latin typeface="+mj-lt"/>
                        <a:ea typeface="+mn-ea"/>
                        <a:cs typeface="Times New Roman" panose="02020603050405020304" pitchFamily="18" charset="0"/>
                      </a:endParaRPr>
                    </a:p>
                  </a:txBody>
                  <a:tcPr marL="68431" marR="97759" marT="19552" marB="146638">
                    <a:noFill/>
                  </a:tcPr>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2426417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EF0BB-2565-467C-8C9C-1B00C8BC2FBC}"/>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Προγραμματικές Συμβάσεις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 </a:t>
            </a: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3">
            <a:extLst>
              <a:ext uri="{FF2B5EF4-FFF2-40B4-BE49-F238E27FC236}">
                <a16:creationId xmlns:a16="http://schemas.microsoft.com/office/drawing/2014/main" id="{ED512B59-9BE1-46A5-BAF0-B6CE14AA3FAA}"/>
              </a:ext>
            </a:extLst>
          </p:cNvPr>
          <p:cNvGraphicFramePr>
            <a:graphicFrameLocks noGrp="1"/>
          </p:cNvGraphicFramePr>
          <p:nvPr>
            <p:extLst>
              <p:ext uri="{D42A27DB-BD31-4B8C-83A1-F6EECF244321}">
                <p14:modId xmlns:p14="http://schemas.microsoft.com/office/powerpoint/2010/main" val="168799607"/>
              </p:ext>
            </p:extLst>
          </p:nvPr>
        </p:nvGraphicFramePr>
        <p:xfrm>
          <a:off x="4441869" y="889943"/>
          <a:ext cx="4152000" cy="5031490"/>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4152000">
                  <a:extLst>
                    <a:ext uri="{9D8B030D-6E8A-4147-A177-3AD203B41FA5}">
                      <a16:colId xmlns:a16="http://schemas.microsoft.com/office/drawing/2014/main" val="1069483021"/>
                    </a:ext>
                  </a:extLst>
                </a:gridCol>
              </a:tblGrid>
              <a:tr h="376725">
                <a:tc>
                  <a:txBody>
                    <a:bodyPr/>
                    <a:lstStyle/>
                    <a:p>
                      <a:r>
                        <a:rPr lang="el-GR" sz="1400" b="1" cap="all" spc="60" dirty="0">
                          <a:solidFill>
                            <a:schemeClr val="tx1"/>
                          </a:solidFill>
                        </a:rPr>
                        <a:t>ΠΡΟΓΡΑΜΜΑΤΙΚΕΣ ΣΥΜΒΑΣΕΙΣ </a:t>
                      </a:r>
                    </a:p>
                  </a:txBody>
                  <a:tcPr marL="104646" marR="104646" marT="104646" marB="104646" anchor="b">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209198367"/>
                  </a:ext>
                </a:extLst>
              </a:tr>
              <a:tr h="14469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cap="none" spc="0" dirty="0">
                          <a:solidFill>
                            <a:schemeClr val="tx1"/>
                          </a:solidFill>
                        </a:rPr>
                        <a:t>Οι Φορείς Κοινωνικής και Αλληλέγγυας Οικονομίας μπορούν να συνάπτουν προγραμματικές συμβάσεις για τη μελέτη και εκτέλεση έργων και προγραμμάτων κοινωνικής ωφέλειας που αναφέρονται στους καταστατικούς σκοπούς τους με αντισυμβαλλόμενους το Δημόσιο ή φορείς του ευρύτερου δημόσιου τομέα και τους Ο.Τ. Α. α' και β' βαθμού. </a:t>
                      </a:r>
                    </a:p>
                  </a:txBody>
                  <a:tcPr marL="94035" marR="70527" marT="47018" marB="69764">
                    <a:lnL w="12700" cmpd="sng">
                      <a:noFill/>
                      <a:prstDash val="solid"/>
                    </a:lnL>
                    <a:lnR w="12700" cmpd="sng">
                      <a:noFill/>
                      <a:prstDash val="solid"/>
                    </a:lnR>
                    <a:lnT w="38100" cmpd="sng">
                      <a:noFill/>
                    </a:lnT>
                    <a:lnB w="12700" cmpd="sng">
                      <a:noFill/>
                      <a:prstDash val="solid"/>
                    </a:lnB>
                    <a:solidFill>
                      <a:schemeClr val="bg1"/>
                    </a:solidFill>
                  </a:tcPr>
                </a:tc>
                <a:extLst>
                  <a:ext uri="{0D108BD9-81ED-4DB2-BD59-A6C34878D82A}">
                    <a16:rowId xmlns:a16="http://schemas.microsoft.com/office/drawing/2014/main" val="2863616105"/>
                  </a:ext>
                </a:extLst>
              </a:tr>
              <a:tr h="3161893">
                <a:tc>
                  <a:txBody>
                    <a:bodyPr/>
                    <a:lstStyle/>
                    <a:p>
                      <a:pPr marL="0" indent="0" algn="just">
                        <a:lnSpc>
                          <a:spcPct val="110000"/>
                        </a:lnSpc>
                        <a:buNone/>
                      </a:pPr>
                      <a:r>
                        <a:rPr lang="el-GR" sz="1200" cap="none" spc="0" dirty="0">
                          <a:solidFill>
                            <a:schemeClr val="tx1"/>
                          </a:solidFill>
                        </a:rPr>
                        <a:t>Οι συμβαλλόμενοι φορείς για την εκτέλεση των προγραμματικών συμβάσεων μπορεί να χρηματοδοτούνται από:</a:t>
                      </a:r>
                    </a:p>
                    <a:p>
                      <a:pPr marL="0" indent="0" algn="just">
                        <a:lnSpc>
                          <a:spcPct val="110000"/>
                        </a:lnSpc>
                        <a:buNone/>
                      </a:pPr>
                      <a:r>
                        <a:rPr lang="en-US" sz="1200" b="0" cap="none" spc="0" dirty="0" err="1">
                          <a:solidFill>
                            <a:schemeClr val="tx1"/>
                          </a:solidFill>
                        </a:rPr>
                        <a:t>i</a:t>
                      </a:r>
                      <a:r>
                        <a:rPr lang="el-GR" sz="1200" b="0" cap="none" spc="0" dirty="0">
                          <a:solidFill>
                            <a:schemeClr val="tx1"/>
                          </a:solidFill>
                        </a:rPr>
                        <a:t>. Πρόγραμμα Δημοσίων Επενδύσεων </a:t>
                      </a:r>
                    </a:p>
                    <a:p>
                      <a:pPr marL="0" indent="0" algn="just">
                        <a:lnSpc>
                          <a:spcPct val="110000"/>
                        </a:lnSpc>
                        <a:buNone/>
                      </a:pPr>
                      <a:r>
                        <a:rPr lang="en-US" sz="1200" b="0" cap="none" spc="0" dirty="0">
                          <a:solidFill>
                            <a:schemeClr val="tx1"/>
                          </a:solidFill>
                        </a:rPr>
                        <a:t>ii. </a:t>
                      </a:r>
                      <a:r>
                        <a:rPr lang="el-GR" sz="1200" b="0" cap="none" spc="0" dirty="0">
                          <a:solidFill>
                            <a:schemeClr val="tx1"/>
                          </a:solidFill>
                        </a:rPr>
                        <a:t>Προγράμματα συγχρηματοδοτούμενα </a:t>
                      </a:r>
                      <a:r>
                        <a:rPr lang="el-GR" sz="1200" cap="none" spc="0" dirty="0">
                          <a:solidFill>
                            <a:schemeClr val="tx1"/>
                          </a:solidFill>
                        </a:rPr>
                        <a:t>από την Ευρωπαϊκή Ένωση </a:t>
                      </a:r>
                    </a:p>
                    <a:p>
                      <a:pPr marL="0" indent="0" algn="just">
                        <a:lnSpc>
                          <a:spcPct val="110000"/>
                        </a:lnSpc>
                        <a:buNone/>
                      </a:pPr>
                      <a:r>
                        <a:rPr lang="en-US" sz="1200" cap="none" spc="0" dirty="0">
                          <a:solidFill>
                            <a:schemeClr val="tx1"/>
                          </a:solidFill>
                        </a:rPr>
                        <a:t>iii</a:t>
                      </a:r>
                      <a:r>
                        <a:rPr lang="el-GR" sz="1200" cap="none" spc="0" dirty="0">
                          <a:solidFill>
                            <a:schemeClr val="tx1"/>
                          </a:solidFill>
                        </a:rPr>
                        <a:t>. Προγράμματα που χρηματοδοτούνται αμιγώς από εθνικούς πόρους</a:t>
                      </a:r>
                    </a:p>
                    <a:p>
                      <a:pPr marL="0" indent="0" algn="just">
                        <a:lnSpc>
                          <a:spcPct val="110000"/>
                        </a:lnSpc>
                        <a:buNone/>
                      </a:pPr>
                      <a:r>
                        <a:rPr lang="en-US" sz="1200" cap="none" spc="0" dirty="0">
                          <a:solidFill>
                            <a:schemeClr val="tx1"/>
                          </a:solidFill>
                        </a:rPr>
                        <a:t>iii</a:t>
                      </a:r>
                      <a:r>
                        <a:rPr lang="el-GR" sz="1200" cap="none" spc="0" dirty="0">
                          <a:solidFill>
                            <a:schemeClr val="tx1"/>
                          </a:solidFill>
                        </a:rPr>
                        <a:t>. Τακτικό Προϋπολογισμό ή άλλα εθνικά ή περιφερειακά προγράμματα</a:t>
                      </a:r>
                      <a:endParaRPr lang="en-US" sz="1200" cap="none" spc="0" dirty="0">
                        <a:solidFill>
                          <a:schemeClr val="tx1"/>
                        </a:solidFill>
                      </a:endParaRPr>
                    </a:p>
                    <a:p>
                      <a:pPr marL="0" indent="0" algn="just">
                        <a:lnSpc>
                          <a:spcPct val="110000"/>
                        </a:lnSpc>
                        <a:buNone/>
                      </a:pPr>
                      <a:r>
                        <a:rPr lang="en-US" sz="1200" cap="none" spc="0" dirty="0">
                          <a:solidFill>
                            <a:schemeClr val="tx1"/>
                          </a:solidFill>
                        </a:rPr>
                        <a:t>iv. </a:t>
                      </a:r>
                      <a:r>
                        <a:rPr lang="el-GR" sz="1200" cap="none" spc="0" dirty="0">
                          <a:solidFill>
                            <a:schemeClr val="tx1"/>
                          </a:solidFill>
                        </a:rPr>
                        <a:t>Προϋπολογισμούς των συμβαλλόμενων φορέων. </a:t>
                      </a:r>
                    </a:p>
                    <a:p>
                      <a:pPr marL="0" indent="0" algn="just">
                        <a:lnSpc>
                          <a:spcPct val="110000"/>
                        </a:lnSpc>
                        <a:buNone/>
                      </a:pPr>
                      <a:r>
                        <a:rPr lang="en-US" sz="1200" cap="none" spc="0" dirty="0">
                          <a:solidFill>
                            <a:schemeClr val="tx1"/>
                          </a:solidFill>
                        </a:rPr>
                        <a:t>v. </a:t>
                      </a:r>
                      <a:r>
                        <a:rPr lang="el-GR" sz="1200" cap="none" spc="0" dirty="0">
                          <a:solidFill>
                            <a:schemeClr val="tx1"/>
                          </a:solidFill>
                        </a:rPr>
                        <a:t>Είναι δυνατή η χρηματοδότηση των συμβαλλομένων και από φορείς του δημόσιου τομέα που δεν μετέχουν στην προγραμματική σύμβαση.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b="0" kern="1200" cap="none" spc="0" dirty="0">
                        <a:solidFill>
                          <a:schemeClr val="tx1"/>
                        </a:solidFill>
                        <a:effectLst/>
                        <a:latin typeface="+mj-lt"/>
                        <a:ea typeface="+mn-ea"/>
                        <a:cs typeface="Times New Roman" panose="02020603050405020304" pitchFamily="18" charset="0"/>
                      </a:endParaRPr>
                    </a:p>
                  </a:txBody>
                  <a:tcPr marL="94035" marR="70527" marT="47018" marB="69764">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2522481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BA62C-7982-4A2E-A8EA-2171F0A4A364}"/>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ormAutofit/>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Δημόσιες Συμβάσεις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3">
            <a:extLst>
              <a:ext uri="{FF2B5EF4-FFF2-40B4-BE49-F238E27FC236}">
                <a16:creationId xmlns:a16="http://schemas.microsoft.com/office/drawing/2014/main" id="{9B542935-63B7-4BE8-A219-5332DAA4F2B5}"/>
              </a:ext>
            </a:extLst>
          </p:cNvPr>
          <p:cNvGraphicFramePr>
            <a:graphicFrameLocks noGrp="1"/>
          </p:cNvGraphicFramePr>
          <p:nvPr>
            <p:extLst>
              <p:ext uri="{D42A27DB-BD31-4B8C-83A1-F6EECF244321}">
                <p14:modId xmlns:p14="http://schemas.microsoft.com/office/powerpoint/2010/main" val="602114300"/>
              </p:ext>
            </p:extLst>
          </p:nvPr>
        </p:nvGraphicFramePr>
        <p:xfrm>
          <a:off x="4431626" y="449036"/>
          <a:ext cx="3939389" cy="5542339"/>
        </p:xfrm>
        <a:graphic>
          <a:graphicData uri="http://schemas.openxmlformats.org/drawingml/2006/table">
            <a:tbl>
              <a:tblPr firstRow="1" bandRow="1">
                <a:solidFill>
                  <a:schemeClr val="tx1">
                    <a:lumMod val="75000"/>
                    <a:lumOff val="25000"/>
                  </a:schemeClr>
                </a:solidFill>
                <a:tableStyleId>{8799B23B-EC83-4686-B30A-512413B5E67A}</a:tableStyleId>
              </a:tblPr>
              <a:tblGrid>
                <a:gridCol w="3939389">
                  <a:extLst>
                    <a:ext uri="{9D8B030D-6E8A-4147-A177-3AD203B41FA5}">
                      <a16:colId xmlns:a16="http://schemas.microsoft.com/office/drawing/2014/main" val="1069483021"/>
                    </a:ext>
                  </a:extLst>
                </a:gridCol>
              </a:tblGrid>
              <a:tr h="504903">
                <a:tc>
                  <a:txBody>
                    <a:bodyPr/>
                    <a:lstStyle/>
                    <a:p>
                      <a:r>
                        <a:rPr lang="el-GR" sz="1400" b="1" cap="none" spc="0" dirty="0">
                          <a:solidFill>
                            <a:schemeClr val="tx1"/>
                          </a:solidFill>
                        </a:rPr>
                        <a:t>Δημόσιες Συμβάσεις του Ν. 4412/2016 όπως τροποποιήθηκε (Ν</a:t>
                      </a:r>
                      <a:r>
                        <a:rPr lang="en-US" sz="1400" b="1" cap="none" spc="0" dirty="0">
                          <a:solidFill>
                            <a:schemeClr val="tx1"/>
                          </a:solidFill>
                        </a:rPr>
                        <a:t>.</a:t>
                      </a:r>
                      <a:r>
                        <a:rPr lang="el-GR" sz="1400" b="1" cap="none" spc="0" dirty="0">
                          <a:solidFill>
                            <a:schemeClr val="tx1"/>
                          </a:solidFill>
                        </a:rPr>
                        <a:t> 4782/2021) και ισχύει</a:t>
                      </a:r>
                    </a:p>
                  </a:txBody>
                  <a:tcPr marL="54387" marR="54766" marT="15539" marB="116543" anchor="b">
                    <a:lnL w="12700" cmpd="sng">
                      <a:noFill/>
                    </a:lnL>
                    <a:lnR w="12700" cmpd="sng">
                      <a:noFill/>
                    </a:lnR>
                    <a:lnT w="9525" cap="flat" cmpd="sng" algn="ctr">
                      <a:noFill/>
                      <a:prstDash val="solid"/>
                    </a:lnT>
                    <a:lnB w="38100" cmpd="sng">
                      <a:noFill/>
                    </a:lnB>
                    <a:solidFill>
                      <a:schemeClr val="bg1"/>
                    </a:solidFill>
                  </a:tcPr>
                </a:tc>
                <a:extLst>
                  <a:ext uri="{0D108BD9-81ED-4DB2-BD59-A6C34878D82A}">
                    <a16:rowId xmlns:a16="http://schemas.microsoft.com/office/drawing/2014/main" val="209198367"/>
                  </a:ext>
                </a:extLst>
              </a:tr>
              <a:tr h="127602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cap="none" spc="0" dirty="0">
                          <a:solidFill>
                            <a:schemeClr val="tx1"/>
                          </a:solidFill>
                          <a:latin typeface="+mn-lt"/>
                          <a:ea typeface="+mn-ea"/>
                          <a:cs typeface="+mn-cs"/>
                        </a:rPr>
                        <a:t>Ai. </a:t>
                      </a:r>
                      <a:r>
                        <a:rPr lang="el-GR" sz="1100" kern="1200" cap="none" spc="0" dirty="0">
                          <a:solidFill>
                            <a:schemeClr val="tx1"/>
                          </a:solidFill>
                          <a:latin typeface="+mn-lt"/>
                          <a:ea typeface="+mn-ea"/>
                          <a:cs typeface="+mn-cs"/>
                        </a:rPr>
                        <a:t>«Συμβάσεις ανατιθέμενες κατ’ αποκλειστικότητα» (άρθρο 20) </a:t>
                      </a: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kern="1200" cap="none" spc="0" dirty="0">
                          <a:solidFill>
                            <a:schemeClr val="tx1"/>
                          </a:solidFill>
                          <a:latin typeface="+mn-lt"/>
                          <a:ea typeface="+mn-ea"/>
                          <a:cs typeface="+mn-cs"/>
                        </a:rPr>
                        <a:t>Αναθέτουσες αρχές δύναται να έχουν δικαιούχους νομικά πρόσωπα που έχουν ως κύριο καταστατικό σκοπό την επαγγελματική ένταξη ατόμων με αναπηρία ή μειονεκτούντων προσώπων και ποσοστό μεγαλύτερο ή ίσο του 30% των εργαζομένων του ανήκουν στις δύο προαναφερόμενες κατηγορίες.</a:t>
                      </a:r>
                    </a:p>
                  </a:txBody>
                  <a:tcPr marL="54387" marR="54766" marT="15539" marB="116543">
                    <a:lnL w="12700" cap="flat" cmpd="sng" algn="ctr">
                      <a:solidFill>
                        <a:schemeClr val="bg1"/>
                      </a:solidFill>
                      <a:prstDash val="solid"/>
                    </a:lnL>
                    <a:lnR w="12700" cmpd="sng">
                      <a:noFill/>
                      <a:prstDash val="solid"/>
                    </a:lnR>
                    <a:lnT w="38100" cmpd="sng">
                      <a:noFill/>
                    </a:lnT>
                    <a:lnB w="9525" cap="flat" cmpd="sng" algn="ctr">
                      <a:noFill/>
                      <a:prstDash val="solid"/>
                    </a:lnB>
                    <a:solidFill>
                      <a:schemeClr val="bg1"/>
                    </a:solidFill>
                  </a:tcPr>
                </a:tc>
                <a:extLst>
                  <a:ext uri="{0D108BD9-81ED-4DB2-BD59-A6C34878D82A}">
                    <a16:rowId xmlns:a16="http://schemas.microsoft.com/office/drawing/2014/main" val="2863616105"/>
                  </a:ext>
                </a:extLst>
              </a:tr>
              <a:tr h="11107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cap="none" spc="0" dirty="0" err="1">
                          <a:solidFill>
                            <a:schemeClr val="tx1"/>
                          </a:solidFill>
                          <a:latin typeface="+mn-lt"/>
                          <a:ea typeface="+mn-ea"/>
                          <a:cs typeface="+mn-cs"/>
                        </a:rPr>
                        <a:t>Aii</a:t>
                      </a:r>
                      <a:r>
                        <a:rPr lang="en-US" sz="1100" kern="1200" cap="none" spc="0" dirty="0">
                          <a:solidFill>
                            <a:schemeClr val="tx1"/>
                          </a:solidFill>
                          <a:latin typeface="+mn-lt"/>
                          <a:ea typeface="+mn-ea"/>
                          <a:cs typeface="+mn-cs"/>
                        </a:rPr>
                        <a:t>. </a:t>
                      </a:r>
                      <a:r>
                        <a:rPr lang="el-GR" sz="1100" kern="1200" cap="none" spc="0" dirty="0">
                          <a:solidFill>
                            <a:schemeClr val="tx1"/>
                          </a:solidFill>
                          <a:latin typeface="+mn-lt"/>
                          <a:ea typeface="+mn-ea"/>
                          <a:cs typeface="+mn-cs"/>
                        </a:rPr>
                        <a:t>Συμβάσεις προστατευόμενης απασχόλησης (άρθρο 20): Οι αναθέτουσες αρχές μπορούν να προβλέπουν την εκτέλεση των δημόσιων συμβάσεων στο πλαίσιο προγραμμάτων προστατευμένης απασχόλησης, εφόσον περισσότεροι από 30% των εργαζομένων στα προγράμματα αυτά είναι εργαζόμενοι με αναπηρία ή </a:t>
                      </a:r>
                      <a:r>
                        <a:rPr lang="el-GR" sz="1100" kern="1200" cap="none" spc="0" dirty="0" err="1">
                          <a:solidFill>
                            <a:schemeClr val="tx1"/>
                          </a:solidFill>
                          <a:latin typeface="+mn-lt"/>
                          <a:ea typeface="+mn-ea"/>
                          <a:cs typeface="+mn-cs"/>
                        </a:rPr>
                        <a:t>μειονεκτούντες</a:t>
                      </a:r>
                      <a:r>
                        <a:rPr lang="el-GR" sz="1100" kern="1200" cap="none" spc="0" dirty="0">
                          <a:solidFill>
                            <a:schemeClr val="tx1"/>
                          </a:solidFill>
                          <a:latin typeface="+mn-lt"/>
                          <a:ea typeface="+mn-ea"/>
                          <a:cs typeface="+mn-cs"/>
                        </a:rPr>
                        <a:t> εργαζόμενοι. </a:t>
                      </a:r>
                    </a:p>
                  </a:txBody>
                  <a:tcPr marL="54387" marR="54766" marT="15539" marB="116543">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chemeClr val="bg1"/>
                    </a:solidFill>
                  </a:tcPr>
                </a:tc>
                <a:extLst>
                  <a:ext uri="{0D108BD9-81ED-4DB2-BD59-A6C34878D82A}">
                    <a16:rowId xmlns:a16="http://schemas.microsoft.com/office/drawing/2014/main" val="1644481390"/>
                  </a:ext>
                </a:extLst>
              </a:tr>
              <a:tr h="44982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kern="1200" cap="none" spc="0" dirty="0">
                          <a:solidFill>
                            <a:schemeClr val="tx1"/>
                          </a:solidFill>
                          <a:latin typeface="+mn-lt"/>
                          <a:ea typeface="+mn-ea"/>
                          <a:cs typeface="+mn-cs"/>
                        </a:rPr>
                        <a:t>Β</a:t>
                      </a:r>
                      <a:r>
                        <a:rPr lang="en-US" sz="1100" kern="1200" cap="none" spc="0" dirty="0" err="1">
                          <a:solidFill>
                            <a:schemeClr val="tx1"/>
                          </a:solidFill>
                          <a:latin typeface="+mn-lt"/>
                          <a:ea typeface="+mn-ea"/>
                          <a:cs typeface="+mn-cs"/>
                        </a:rPr>
                        <a:t>i</a:t>
                      </a:r>
                      <a:r>
                        <a:rPr lang="el-GR" sz="1100" kern="1200" cap="none" spc="0" dirty="0">
                          <a:solidFill>
                            <a:schemeClr val="tx1"/>
                          </a:solidFill>
                          <a:latin typeface="+mn-lt"/>
                          <a:ea typeface="+mn-ea"/>
                          <a:cs typeface="+mn-cs"/>
                        </a:rPr>
                        <a:t>.Συμβάσεις για κοινωνικές και άλλες ειδικές υπηρεσίες (άρθρο 107).</a:t>
                      </a:r>
                    </a:p>
                  </a:txBody>
                  <a:tcPr marL="54387" marR="54766" marT="15539" marB="116543">
                    <a:lnL w="12700" cap="flat" cmpd="sng" algn="ctr">
                      <a:solidFill>
                        <a:schemeClr val="bg1"/>
                      </a:solidFill>
                      <a:prstDash val="solid"/>
                    </a:lnL>
                    <a:lnR w="12700" cmpd="sng">
                      <a:noFill/>
                      <a:prstDash val="solid"/>
                    </a:lnR>
                    <a:lnT w="12700" cmpd="sng">
                      <a:noFill/>
                      <a:prstDash val="solid"/>
                    </a:lnT>
                    <a:lnB w="9525" cap="flat" cmpd="sng" algn="ctr">
                      <a:noFill/>
                      <a:prstDash val="solid"/>
                    </a:lnB>
                    <a:solidFill>
                      <a:schemeClr val="bg1"/>
                    </a:solidFill>
                  </a:tcPr>
                </a:tc>
                <a:extLst>
                  <a:ext uri="{0D108BD9-81ED-4DB2-BD59-A6C34878D82A}">
                    <a16:rowId xmlns:a16="http://schemas.microsoft.com/office/drawing/2014/main" val="544503395"/>
                  </a:ext>
                </a:extLst>
              </a:tr>
              <a:tr h="21022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kern="1200" cap="none" spc="0" dirty="0">
                          <a:solidFill>
                            <a:schemeClr val="tx1"/>
                          </a:solidFill>
                          <a:latin typeface="+mn-lt"/>
                          <a:ea typeface="+mn-ea"/>
                          <a:cs typeface="+mn-cs"/>
                        </a:rPr>
                        <a:t>Β</a:t>
                      </a:r>
                      <a:r>
                        <a:rPr lang="en-US" sz="1100" kern="1200" cap="none" spc="0" dirty="0">
                          <a:solidFill>
                            <a:schemeClr val="tx1"/>
                          </a:solidFill>
                          <a:latin typeface="+mn-lt"/>
                          <a:ea typeface="+mn-ea"/>
                          <a:cs typeface="+mn-cs"/>
                        </a:rPr>
                        <a:t>ii</a:t>
                      </a:r>
                      <a:r>
                        <a:rPr lang="el-GR" sz="1100" kern="1200" cap="none" spc="0" dirty="0">
                          <a:solidFill>
                            <a:schemeClr val="tx1"/>
                          </a:solidFill>
                          <a:latin typeface="+mn-lt"/>
                          <a:ea typeface="+mn-ea"/>
                          <a:cs typeface="+mn-cs"/>
                        </a:rPr>
                        <a:t>.Αποκλειστικές συμβάσεις για ορισμένες υπηρεσίες (άρθρο 110)</a:t>
                      </a: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kern="1200" cap="none" spc="0" dirty="0">
                          <a:solidFill>
                            <a:schemeClr val="tx1"/>
                          </a:solidFill>
                          <a:latin typeface="+mn-lt"/>
                          <a:ea typeface="+mn-ea"/>
                          <a:cs typeface="+mn-cs"/>
                        </a:rPr>
                        <a:t>Αποκλειστικοί δικαιούχοι οι Κοινωνικές Συνεταιριστικές Επιχειρήσεις (</a:t>
                      </a:r>
                      <a:r>
                        <a:rPr lang="el-GR" sz="1100" kern="1200" cap="none" spc="0" dirty="0" err="1">
                          <a:solidFill>
                            <a:schemeClr val="tx1"/>
                          </a:solidFill>
                          <a:latin typeface="+mn-lt"/>
                          <a:ea typeface="+mn-ea"/>
                          <a:cs typeface="+mn-cs"/>
                        </a:rPr>
                        <a:t>Κοιν.Σ.Επ</a:t>
                      </a:r>
                      <a:r>
                        <a:rPr lang="el-GR" sz="1100" kern="1200" cap="none" spc="0" dirty="0">
                          <a:solidFill>
                            <a:schemeClr val="tx1"/>
                          </a:solidFill>
                          <a:latin typeface="+mn-lt"/>
                          <a:ea typeface="+mn-ea"/>
                          <a:cs typeface="+mn-cs"/>
                        </a:rPr>
                        <a:t>.) Ένταξης, που είναι εγγεγραμμένες στο Μητρώο Κοινωνικής και Αλληλέγγυας Οικονομίας, και μόνο για κοινωνικές και άλλες ειδικές υπηρεσίες, όπως είναι οι υγειονομικές, κοινωνικές και πολιτιστικές υπηρεσίες. Η μέγιστη διάρκεια των συμβάσεων αυτών δεν μπορεί να υπερβαίνει τα τρία έτη.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100" kern="1200" cap="none" spc="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kern="1200" cap="none" spc="0" dirty="0">
                          <a:solidFill>
                            <a:schemeClr val="tx1"/>
                          </a:solidFill>
                          <a:latin typeface="+mn-lt"/>
                          <a:ea typeface="+mn-ea"/>
                          <a:cs typeface="+mn-cs"/>
                        </a:rPr>
                        <a:t>Άλλες διατάξεις που ευνοούν συμβάσεις με κοινωνικά κριτήρια (Παράρτημα </a:t>
                      </a:r>
                      <a:r>
                        <a:rPr lang="en-US" sz="1100" kern="1200" cap="none" spc="0" dirty="0">
                          <a:solidFill>
                            <a:schemeClr val="tx1"/>
                          </a:solidFill>
                          <a:latin typeface="+mn-lt"/>
                          <a:ea typeface="+mn-ea"/>
                          <a:cs typeface="+mn-cs"/>
                        </a:rPr>
                        <a:t>XIV)</a:t>
                      </a:r>
                      <a:r>
                        <a:rPr lang="el-GR" sz="1100" kern="1200" cap="none" spc="0" dirty="0">
                          <a:solidFill>
                            <a:schemeClr val="tx1"/>
                          </a:solidFill>
                          <a:latin typeface="+mn-lt"/>
                          <a:ea typeface="+mn-ea"/>
                          <a:cs typeface="+mn-cs"/>
                        </a:rPr>
                        <a:t>. </a:t>
                      </a:r>
                    </a:p>
                  </a:txBody>
                  <a:tcPr marL="54387" marR="54766" marT="15539" marB="116543">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chemeClr val="bg1"/>
                    </a:solidFill>
                  </a:tcPr>
                </a:tc>
                <a:extLst>
                  <a:ext uri="{0D108BD9-81ED-4DB2-BD59-A6C34878D82A}">
                    <a16:rowId xmlns:a16="http://schemas.microsoft.com/office/drawing/2014/main" val="1851370904"/>
                  </a:ext>
                </a:extLst>
              </a:tr>
            </a:tbl>
          </a:graphicData>
        </a:graphic>
      </p:graphicFrame>
    </p:spTree>
    <p:extLst>
      <p:ext uri="{BB962C8B-B14F-4D97-AF65-F5344CB8AC3E}">
        <p14:creationId xmlns:p14="http://schemas.microsoft.com/office/powerpoint/2010/main" val="28655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9B120-442B-4442-9FEB-B7F61BE909E1}"/>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2000" dirty="0"/>
              <a:t>ΥΠΟΣΤΗΡΙΚΤΙΚΑ ΜΕΣΑ ΓΙΑ ΦΟΡΕΙΣ Κ.Α</a:t>
            </a:r>
            <a:r>
              <a:rPr lang="el-GR" sz="2000" dirty="0" err="1"/>
              <a:t>λ.Ο</a:t>
            </a:r>
            <a:r>
              <a:rPr lang="en-US" sz="2000" dirty="0"/>
              <a:t>.</a:t>
            </a:r>
            <a:br>
              <a:rPr lang="el-GR" sz="2000" dirty="0"/>
            </a:br>
            <a:br>
              <a:rPr lang="el-GR" sz="2000" dirty="0"/>
            </a:br>
            <a:r>
              <a:rPr lang="el-GR" sz="2000" dirty="0"/>
              <a:t>Άλλες πηγές χρηματοδότησης </a:t>
            </a:r>
            <a:br>
              <a:rPr lang="en-US" sz="2200" kern="1200" dirty="0">
                <a:solidFill>
                  <a:schemeClr val="tx1"/>
                </a:solidFill>
                <a:latin typeface="+mj-lt"/>
                <a:ea typeface="+mj-ea"/>
                <a:cs typeface="+mj-cs"/>
              </a:rPr>
            </a:br>
            <a:br>
              <a:rPr lang="el-GR"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4B98A6B5-2C2C-4219-9536-F68BF632EDA0}"/>
              </a:ext>
            </a:extLst>
          </p:cNvPr>
          <p:cNvGraphicFramePr>
            <a:graphicFrameLocks noGrp="1"/>
          </p:cNvGraphicFramePr>
          <p:nvPr>
            <p:extLst>
              <p:ext uri="{D42A27DB-BD31-4B8C-83A1-F6EECF244321}">
                <p14:modId xmlns:p14="http://schemas.microsoft.com/office/powerpoint/2010/main" val="352222083"/>
              </p:ext>
            </p:extLst>
          </p:nvPr>
        </p:nvGraphicFramePr>
        <p:xfrm>
          <a:off x="4441869" y="1353942"/>
          <a:ext cx="4152000" cy="4091364"/>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561042">
                <a:tc>
                  <a:txBody>
                    <a:bodyPr/>
                    <a:lstStyle/>
                    <a:p>
                      <a:r>
                        <a:rPr lang="el-GR" sz="1900" b="1" cap="none" spc="30" dirty="0">
                          <a:solidFill>
                            <a:schemeClr val="tx1"/>
                          </a:solidFill>
                        </a:rPr>
                        <a:t>Άλλες πηγές χρηματοδότησης </a:t>
                      </a:r>
                    </a:p>
                  </a:txBody>
                  <a:tcPr marL="0" marR="10625" marT="117611" marB="117611" anchor="ctr"/>
                </a:tc>
                <a:extLst>
                  <a:ext uri="{0D108BD9-81ED-4DB2-BD59-A6C34878D82A}">
                    <a16:rowId xmlns:a16="http://schemas.microsoft.com/office/drawing/2014/main" val="209198367"/>
                  </a:ext>
                </a:extLst>
              </a:tr>
              <a:tr h="219014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cap="none" spc="0">
                          <a:solidFill>
                            <a:schemeClr val="tx1"/>
                          </a:solidFill>
                          <a:effectLst/>
                        </a:rPr>
                        <a:t>A</a:t>
                      </a:r>
                      <a:r>
                        <a:rPr lang="el-GR" sz="1400" b="0" kern="1200" cap="none" spc="0">
                          <a:solidFill>
                            <a:schemeClr val="tx1"/>
                          </a:solidFill>
                          <a:effectLst/>
                        </a:rPr>
                        <a:t>. </a:t>
                      </a:r>
                      <a:r>
                        <a:rPr lang="el-GR" sz="1400" b="1" cap="none" spc="0">
                          <a:solidFill>
                            <a:schemeClr val="tx1"/>
                          </a:solidFill>
                        </a:rPr>
                        <a:t>Εθνικό Ταμείο Επιχειρηματικότητας και Ανάπτυξης </a:t>
                      </a:r>
                      <a:r>
                        <a:rPr lang="el-GR" sz="1400" cap="none" spc="0">
                          <a:solidFill>
                            <a:schemeClr val="tx1"/>
                          </a:solidFill>
                        </a:rPr>
                        <a:t>(Ελληνική Αναπτυξιακή Τράπεζα), (ΕΤΕΑΝ ΑΕ) (Εποπτεύεται από την Τράπεζα της Ελλάδας και το Υπουργείο Οικονομίας, Ανταγωνιστικότητας και Ναυτιλίας) σύμφωνα με την περίπτωση γ' της παρ. 1 του άρθρου 4 του άρθρου δεύτερου του Κεφαλαίου Α' του ν. </a:t>
                      </a:r>
                      <a:r>
                        <a:rPr lang="el-GR" sz="1400" cap="none" spc="0">
                          <a:solidFill>
                            <a:schemeClr val="tx1"/>
                          </a:solidFill>
                          <a:hlinkClick r:id="rId2">
                            <a:extLst>
                              <a:ext uri="{A12FA001-AC4F-418D-AE19-62706E023703}">
                                <ahyp:hlinkClr xmlns:ahyp="http://schemas.microsoft.com/office/drawing/2018/hyperlinkcolor" val="tx"/>
                              </a:ext>
                            </a:extLst>
                          </a:hlinkClick>
                        </a:rPr>
                        <a:t>3912/2011</a:t>
                      </a:r>
                      <a:r>
                        <a:rPr lang="el-GR" sz="1400" cap="none" spc="0">
                          <a:solidFill>
                            <a:schemeClr val="tx1"/>
                          </a:solidFill>
                        </a:rPr>
                        <a:t> (Α' 17) και μπορεί να υπάγονται στις διατάξεις του ν. </a:t>
                      </a:r>
                      <a:r>
                        <a:rPr lang="el-GR" sz="1400" cap="none" spc="0">
                          <a:solidFill>
                            <a:schemeClr val="tx1"/>
                          </a:solidFill>
                          <a:hlinkClick r:id="rId3">
                            <a:extLst>
                              <a:ext uri="{A12FA001-AC4F-418D-AE19-62706E023703}">
                                <ahyp:hlinkClr xmlns:ahyp="http://schemas.microsoft.com/office/drawing/2018/hyperlinkcolor" val="tx"/>
                              </a:ext>
                            </a:extLst>
                          </a:hlinkClick>
                        </a:rPr>
                        <a:t>3908/2011</a:t>
                      </a:r>
                      <a:r>
                        <a:rPr lang="el-GR" sz="1400" cap="none" spc="0">
                          <a:solidFill>
                            <a:schemeClr val="tx1"/>
                          </a:solidFill>
                        </a:rPr>
                        <a:t> (Α' 8). </a:t>
                      </a:r>
                    </a:p>
                  </a:txBody>
                  <a:tcPr marL="0" marR="117611" marT="117611" marB="117611"/>
                </a:tc>
                <a:extLst>
                  <a:ext uri="{0D108BD9-81ED-4DB2-BD59-A6C34878D82A}">
                    <a16:rowId xmlns:a16="http://schemas.microsoft.com/office/drawing/2014/main" val="2863616105"/>
                  </a:ext>
                </a:extLst>
              </a:tr>
              <a:tr h="134017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0" kern="1200" cap="none" spc="0" dirty="0">
                          <a:solidFill>
                            <a:schemeClr val="tx1"/>
                          </a:solidFill>
                          <a:effectLst/>
                        </a:rPr>
                        <a:t>Β. </a:t>
                      </a:r>
                      <a:r>
                        <a:rPr lang="el-GR" sz="1400" cap="none" spc="0" dirty="0">
                          <a:solidFill>
                            <a:schemeClr val="tx1"/>
                          </a:solidFill>
                        </a:rPr>
                        <a:t>Προγράμματα στήριξης της επιχειρηματικότητας και σε προγράμματα της Δημόσιας Υπηρεσίας Απασχόλησης (ΔΥΠΑ πρώην ΟΑΕΔ) για τη στήριξη της εργασίας.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400" b="0" kern="1200" cap="none" spc="0" dirty="0">
                        <a:solidFill>
                          <a:schemeClr val="tx1"/>
                        </a:solidFill>
                        <a:effectLst/>
                        <a:latin typeface="+mj-lt"/>
                        <a:ea typeface="+mn-ea"/>
                        <a:cs typeface="Times New Roman" panose="02020603050405020304" pitchFamily="18" charset="0"/>
                      </a:endParaRPr>
                    </a:p>
                  </a:txBody>
                  <a:tcPr marL="53123" marR="117611" marT="117611" marB="117611"/>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418426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54E6D0-A14C-40BE-8E45-08151726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7" name="Rectangle 36">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0">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extBox 1">
            <a:extLst>
              <a:ext uri="{FF2B5EF4-FFF2-40B4-BE49-F238E27FC236}">
                <a16:creationId xmlns:a16="http://schemas.microsoft.com/office/drawing/2014/main" id="{8B0CFB11-F2BE-19CA-9CFF-B73F905318F5}"/>
              </a:ext>
            </a:extLst>
          </p:cNvPr>
          <p:cNvSpPr txBox="1"/>
          <p:nvPr/>
        </p:nvSpPr>
        <p:spPr>
          <a:xfrm>
            <a:off x="898635" y="3508940"/>
            <a:ext cx="3740858" cy="2228763"/>
          </a:xfrm>
          <a:prstGeom prst="rect">
            <a:avLst/>
          </a:prstGeom>
        </p:spPr>
        <p:txBody>
          <a:bodyPr vert="horz" lIns="91440" tIns="45720" rIns="91440" bIns="45720" rtlCol="0" anchor="t">
            <a:normAutofit fontScale="92500" lnSpcReduction="10000"/>
          </a:bodyPr>
          <a:lstStyle/>
          <a:p>
            <a:pPr defTabSz="914400">
              <a:lnSpc>
                <a:spcPct val="90000"/>
              </a:lnSpc>
              <a:spcBef>
                <a:spcPct val="0"/>
              </a:spcBef>
              <a:spcAft>
                <a:spcPts val="600"/>
              </a:spcAft>
            </a:pPr>
            <a:r>
              <a:rPr lang="en-US" sz="3600" b="1" kern="1200" dirty="0">
                <a:solidFill>
                  <a:schemeClr val="tx1"/>
                </a:solidFill>
                <a:latin typeface="+mj-lt"/>
                <a:ea typeface="+mj-ea"/>
                <a:cs typeface="+mj-cs"/>
              </a:rPr>
              <a:t>ΕΝΝΟΙΟΛΟΓΗΣΗ </a:t>
            </a:r>
            <a:r>
              <a:rPr lang="el-GR" sz="3600" b="1" kern="1200" dirty="0">
                <a:solidFill>
                  <a:schemeClr val="tx1"/>
                </a:solidFill>
                <a:latin typeface="+mj-lt"/>
                <a:ea typeface="+mj-ea"/>
                <a:cs typeface="+mj-cs"/>
              </a:rPr>
              <a:t>«ΚΟΙΝΩΝΙΚΗΣ ΟΙΚΟΝΟΜΙΑΣ»</a:t>
            </a:r>
            <a:r>
              <a:rPr lang="en-US" sz="3600" b="1" kern="1200" dirty="0">
                <a:solidFill>
                  <a:schemeClr val="tx1"/>
                </a:solidFill>
                <a:latin typeface="+mj-lt"/>
                <a:ea typeface="+mj-ea"/>
                <a:cs typeface="+mj-cs"/>
              </a:rPr>
              <a:t>– ΣΥΝΤΟΜΗ ΙΣΤΟΡΙΚΗ ΑΝΑΔΡΟΜΗ </a:t>
            </a:r>
          </a:p>
        </p:txBody>
      </p:sp>
      <p:graphicFrame>
        <p:nvGraphicFramePr>
          <p:cNvPr id="6" name="Table 6">
            <a:extLst>
              <a:ext uri="{FF2B5EF4-FFF2-40B4-BE49-F238E27FC236}">
                <a16:creationId xmlns:a16="http://schemas.microsoft.com/office/drawing/2014/main" id="{320B74B5-189A-4F26-9CB6-1923A21D1911}"/>
              </a:ext>
            </a:extLst>
          </p:cNvPr>
          <p:cNvGraphicFramePr>
            <a:graphicFrameLocks/>
          </p:cNvGraphicFramePr>
          <p:nvPr>
            <p:extLst>
              <p:ext uri="{D42A27DB-BD31-4B8C-83A1-F6EECF244321}">
                <p14:modId xmlns:p14="http://schemas.microsoft.com/office/powerpoint/2010/main" val="3691426027"/>
              </p:ext>
            </p:extLst>
          </p:nvPr>
        </p:nvGraphicFramePr>
        <p:xfrm>
          <a:off x="4487695" y="1116283"/>
          <a:ext cx="4112044" cy="4421998"/>
        </p:xfrm>
        <a:graphic>
          <a:graphicData uri="http://schemas.openxmlformats.org/drawingml/2006/table">
            <a:tbl>
              <a:tblPr firstRow="1" bandRow="1">
                <a:noFill/>
                <a:tableStyleId>{5C22544A-7EE6-4342-B048-85BDC9FD1C3A}</a:tableStyleId>
              </a:tblPr>
              <a:tblGrid>
                <a:gridCol w="970764">
                  <a:extLst>
                    <a:ext uri="{9D8B030D-6E8A-4147-A177-3AD203B41FA5}">
                      <a16:colId xmlns:a16="http://schemas.microsoft.com/office/drawing/2014/main" val="3378569424"/>
                    </a:ext>
                  </a:extLst>
                </a:gridCol>
                <a:gridCol w="3141280">
                  <a:extLst>
                    <a:ext uri="{9D8B030D-6E8A-4147-A177-3AD203B41FA5}">
                      <a16:colId xmlns:a16="http://schemas.microsoft.com/office/drawing/2014/main" val="2808663500"/>
                    </a:ext>
                  </a:extLst>
                </a:gridCol>
              </a:tblGrid>
              <a:tr h="264414">
                <a:tc>
                  <a:txBody>
                    <a:bodyPr/>
                    <a:lstStyle/>
                    <a:p>
                      <a:endParaRPr lang="el-GR" sz="1300" b="1" cap="none" spc="30">
                        <a:solidFill>
                          <a:schemeClr val="tx1"/>
                        </a:solidFill>
                      </a:endParaRPr>
                    </a:p>
                  </a:txBody>
                  <a:tcPr marL="0" marR="5157" marT="1350" marB="10124"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tc>
                  <a:txBody>
                    <a:bodyPr/>
                    <a:lstStyle/>
                    <a:p>
                      <a:endParaRPr lang="el-GR" sz="1300" b="1" cap="none" spc="30">
                        <a:solidFill>
                          <a:schemeClr val="tx1"/>
                        </a:solidFill>
                      </a:endParaRPr>
                    </a:p>
                  </a:txBody>
                  <a:tcPr marL="0" marR="5157" marT="1350" marB="10124"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extLst>
                  <a:ext uri="{0D108BD9-81ED-4DB2-BD59-A6C34878D82A}">
                    <a16:rowId xmlns:a16="http://schemas.microsoft.com/office/drawing/2014/main" val="2986941420"/>
                  </a:ext>
                </a:extLst>
              </a:tr>
              <a:tr h="19912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b="1" cap="none" spc="0" dirty="0">
                          <a:solidFill>
                            <a:schemeClr val="tx1"/>
                          </a:solidFill>
                        </a:rPr>
                        <a:t>18</a:t>
                      </a:r>
                      <a:r>
                        <a:rPr lang="el-GR" sz="900" b="1" cap="none" spc="0" baseline="30000" dirty="0">
                          <a:solidFill>
                            <a:schemeClr val="tx1"/>
                          </a:solidFill>
                        </a:rPr>
                        <a:t>ος</a:t>
                      </a:r>
                      <a:r>
                        <a:rPr lang="el-GR" sz="900" b="1" cap="none" spc="0" dirty="0">
                          <a:solidFill>
                            <a:schemeClr val="tx1"/>
                          </a:solidFill>
                        </a:rPr>
                        <a:t> – 19</a:t>
                      </a:r>
                      <a:r>
                        <a:rPr lang="el-GR" sz="900" b="1" cap="none" spc="0" baseline="30000" dirty="0">
                          <a:solidFill>
                            <a:schemeClr val="tx1"/>
                          </a:solidFill>
                        </a:rPr>
                        <a:t>ος</a:t>
                      </a:r>
                      <a:r>
                        <a:rPr lang="el-GR" sz="900" b="1" cap="none" spc="0" dirty="0">
                          <a:solidFill>
                            <a:schemeClr val="tx1"/>
                          </a:solidFill>
                        </a:rPr>
                        <a:t> αιώνας </a:t>
                      </a:r>
                    </a:p>
                  </a:txBody>
                  <a:tcPr marL="0" marR="3375" marT="1350" marB="1012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050" cap="none" spc="0" dirty="0">
                          <a:solidFill>
                            <a:schemeClr val="tx1"/>
                          </a:solidFill>
                        </a:rPr>
                        <a:t>Η κοινωνική οικονομία εμφανίζεται ως κίνημα αυτοβοήθειας και αλληλεγγύης κατά την πρώιμη βιομηχανική εποχή, ανταποκρινόμενη στις σκληρές συνθήκες εργασίας και διαβίωσης των εργατών. Οι πρώτες μορφές περιλαμβάνουν τα αλληλασφαλιστικά ταμεία που κάλυπταν ανάγκες υγείας και πρόνοιας. Η κοινωνική οικονομία της περιόδου συνδέεται στενά με το εργατικό κίνημα και τις πρώτες μορφές συνδικαλισμού (</a:t>
                      </a:r>
                      <a:r>
                        <a:rPr lang="el-GR" sz="1050" cap="none" spc="0" dirty="0" err="1">
                          <a:solidFill>
                            <a:schemeClr val="tx1"/>
                          </a:solidFill>
                        </a:rPr>
                        <a:t>Monzon</a:t>
                      </a:r>
                      <a:r>
                        <a:rPr lang="el-GR" sz="1050" cap="none" spc="0" dirty="0">
                          <a:solidFill>
                            <a:schemeClr val="tx1"/>
                          </a:solidFill>
                        </a:rPr>
                        <a:t> </a:t>
                      </a:r>
                      <a:r>
                        <a:rPr lang="el-GR" sz="1050" cap="none" spc="0" dirty="0" err="1">
                          <a:solidFill>
                            <a:schemeClr val="tx1"/>
                          </a:solidFill>
                        </a:rPr>
                        <a:t>Campos</a:t>
                      </a:r>
                      <a:r>
                        <a:rPr lang="el-GR" sz="1050" cap="none" spc="0" dirty="0">
                          <a:solidFill>
                            <a:schemeClr val="tx1"/>
                          </a:solidFill>
                        </a:rPr>
                        <a:t> &amp; </a:t>
                      </a:r>
                      <a:r>
                        <a:rPr lang="el-GR" sz="1050" cap="none" spc="0" dirty="0" err="1">
                          <a:solidFill>
                            <a:schemeClr val="tx1"/>
                          </a:solidFill>
                        </a:rPr>
                        <a:t>Avila</a:t>
                      </a:r>
                      <a:r>
                        <a:rPr lang="el-GR" sz="1050" cap="none" spc="0" dirty="0">
                          <a:solidFill>
                            <a:schemeClr val="tx1"/>
                          </a:solidFill>
                        </a:rPr>
                        <a:t>, 2012).</a:t>
                      </a:r>
                    </a:p>
                    <a:p>
                      <a:endParaRPr lang="el-GR" sz="1050" cap="none" spc="0" dirty="0">
                        <a:solidFill>
                          <a:schemeClr val="tx1"/>
                        </a:solidFill>
                      </a:endParaRPr>
                    </a:p>
                  </a:txBody>
                  <a:tcPr marL="0" marR="3375" marT="1350" marB="10124">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057442261"/>
                  </a:ext>
                </a:extLst>
              </a:tr>
              <a:tr h="2166295">
                <a:tc>
                  <a:txBody>
                    <a:bodyPr/>
                    <a:lstStyle/>
                    <a:p>
                      <a:r>
                        <a:rPr lang="el-GR" sz="900" cap="none" spc="0" dirty="0">
                          <a:solidFill>
                            <a:schemeClr val="tx1"/>
                          </a:solidFill>
                        </a:rPr>
                        <a:t>Μεταπολεμική Περίοδος / «Κράτος Πρόνοιας» </a:t>
                      </a:r>
                    </a:p>
                  </a:txBody>
                  <a:tcPr marL="25785" marR="3375" marT="1350" marB="1012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50" b="0" cap="none" spc="0" dirty="0">
                          <a:solidFill>
                            <a:schemeClr val="tx1"/>
                          </a:solidFill>
                        </a:rPr>
                        <a:t>Η μεταπολεμική περίοδος χαρακτηρίζεται από την εδραίωση του Κράτους Πρόνοιας, το οποίο ανέλαβε κεντρικό ρόλο στην κοινωνική προστασία, μέσω της ενσωμάτωσης των αιτημάτων των συνδικάτων στην πολιτική. Οι οργανισμοί κοινωνικής οικονομίας λειτούργησαν συμπληρωματικά, παρέχοντας υπηρεσίες σε τομείς όπως η αγροτική ανάπτυξη, η κοινωνική ασφάλιση και η παροχή αγαθών σε ευάλωτες ομάδες. Η περίοδος αυτή ενίσχυσε την αντίληψη της κοινωνικής οικονομίας ως εργαλείου της κρατικής διοίκησης για τη συλλογική οργάνωση της οικονομικής και κοινωνικής ζωής.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050" cap="none" spc="0" dirty="0">
                        <a:solidFill>
                          <a:schemeClr val="tx1"/>
                        </a:solidFill>
                      </a:endParaRPr>
                    </a:p>
                  </a:txBody>
                  <a:tcPr marL="25785" marR="3375" marT="1350" marB="10124">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bg1"/>
                    </a:solidFill>
                  </a:tcPr>
                </a:tc>
                <a:extLst>
                  <a:ext uri="{0D108BD9-81ED-4DB2-BD59-A6C34878D82A}">
                    <a16:rowId xmlns:a16="http://schemas.microsoft.com/office/drawing/2014/main" val="2806182683"/>
                  </a:ext>
                </a:extLst>
              </a:tr>
            </a:tbl>
          </a:graphicData>
        </a:graphic>
      </p:graphicFrame>
    </p:spTree>
    <p:extLst>
      <p:ext uri="{BB962C8B-B14F-4D97-AF65-F5344CB8AC3E}">
        <p14:creationId xmlns:p14="http://schemas.microsoft.com/office/powerpoint/2010/main" val="389003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07E475-F45C-B111-4B7E-9FE376AD491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326DB-662E-6B82-0B57-48213417F17E}"/>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2200" kern="1200" dirty="0">
                <a:solidFill>
                  <a:schemeClr val="tx1"/>
                </a:solidFill>
                <a:latin typeface="+mj-lt"/>
                <a:ea typeface="+mj-ea"/>
                <a:cs typeface="+mj-cs"/>
              </a:rPr>
              <a:t>ΥΠΟΣΤΗΡΙΚΤΙΚΑ ΜΕΣΑ ΓΙΑ ΦΟΡΕΙΣ </a:t>
            </a:r>
            <a:r>
              <a:rPr lang="en-US" sz="2400" dirty="0"/>
              <a:t>Κ.Α</a:t>
            </a:r>
            <a:r>
              <a:rPr lang="el-GR" sz="2400" dirty="0" err="1"/>
              <a:t>λ.Ο</a:t>
            </a:r>
            <a:r>
              <a:rPr lang="en-US" sz="2400" dirty="0"/>
              <a:t>.</a:t>
            </a:r>
            <a:br>
              <a:rPr lang="el-GR" sz="2200" kern="1200" dirty="0">
                <a:solidFill>
                  <a:schemeClr val="tx1"/>
                </a:solidFill>
                <a:latin typeface="+mj-lt"/>
                <a:ea typeface="+mj-ea"/>
                <a:cs typeface="+mj-cs"/>
              </a:rPr>
            </a:br>
            <a:br>
              <a:rPr lang="el-GR" sz="2200" kern="1200" dirty="0">
                <a:solidFill>
                  <a:schemeClr val="tx1"/>
                </a:solidFill>
                <a:latin typeface="+mj-lt"/>
                <a:ea typeface="+mj-ea"/>
                <a:cs typeface="+mj-cs"/>
              </a:rPr>
            </a:br>
            <a:r>
              <a:rPr lang="el-GR" sz="2200" kern="1200" dirty="0">
                <a:solidFill>
                  <a:schemeClr val="tx1"/>
                </a:solidFill>
                <a:latin typeface="+mj-lt"/>
                <a:ea typeface="+mj-ea"/>
                <a:cs typeface="+mj-cs"/>
              </a:rPr>
              <a:t>Άλλες πηγές χρηματοδότησης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E9B556C9-AEB8-326B-F7BA-1C485F13574A}"/>
              </a:ext>
            </a:extLst>
          </p:cNvPr>
          <p:cNvGraphicFramePr>
            <a:graphicFrameLocks noGrp="1"/>
          </p:cNvGraphicFramePr>
          <p:nvPr>
            <p:extLst>
              <p:ext uri="{D42A27DB-BD31-4B8C-83A1-F6EECF244321}">
                <p14:modId xmlns:p14="http://schemas.microsoft.com/office/powerpoint/2010/main" val="562002026"/>
              </p:ext>
            </p:extLst>
          </p:nvPr>
        </p:nvGraphicFramePr>
        <p:xfrm>
          <a:off x="4455548" y="666728"/>
          <a:ext cx="4124642" cy="5465791"/>
        </p:xfrm>
        <a:graphic>
          <a:graphicData uri="http://schemas.openxmlformats.org/drawingml/2006/table">
            <a:tbl>
              <a:tblPr firstRow="1" bandRow="1">
                <a:tableStyleId>{2D5ABB26-0587-4C30-8999-92F81FD0307C}</a:tableStyleId>
              </a:tblPr>
              <a:tblGrid>
                <a:gridCol w="4124642">
                  <a:extLst>
                    <a:ext uri="{9D8B030D-6E8A-4147-A177-3AD203B41FA5}">
                      <a16:colId xmlns:a16="http://schemas.microsoft.com/office/drawing/2014/main" val="1069483021"/>
                    </a:ext>
                  </a:extLst>
                </a:gridCol>
              </a:tblGrid>
              <a:tr h="458549">
                <a:tc>
                  <a:txBody>
                    <a:bodyPr/>
                    <a:lstStyle/>
                    <a:p>
                      <a:r>
                        <a:rPr lang="el-GR" sz="1700" b="1" cap="none" spc="0">
                          <a:solidFill>
                            <a:schemeClr val="tx1">
                              <a:lumMod val="75000"/>
                              <a:lumOff val="25000"/>
                            </a:schemeClr>
                          </a:solidFill>
                        </a:rPr>
                        <a:t>ΆΛΛΕΣ ΠΗΓΕΣ ΧΡΗΜΑΤΟΔΟΤΗΣΗΣ </a:t>
                      </a:r>
                    </a:p>
                  </a:txBody>
                  <a:tcPr marL="169833" marR="127375" marT="84916" marB="84916" anchor="b"/>
                </a:tc>
                <a:extLst>
                  <a:ext uri="{0D108BD9-81ED-4DB2-BD59-A6C34878D82A}">
                    <a16:rowId xmlns:a16="http://schemas.microsoft.com/office/drawing/2014/main" val="209198367"/>
                  </a:ext>
                </a:extLst>
              </a:tr>
              <a:tr h="2595614">
                <a:tc>
                  <a:txBody>
                    <a:bodyPr/>
                    <a:lstStyle/>
                    <a:p>
                      <a:r>
                        <a:rPr lang="el-GR" sz="1200" b="1" cap="none" spc="0" dirty="0">
                          <a:solidFill>
                            <a:schemeClr val="tx1">
                              <a:lumMod val="75000"/>
                              <a:lumOff val="25000"/>
                            </a:schemeClr>
                          </a:solidFill>
                        </a:rPr>
                        <a:t>Δημόσιες Ενισχύσεις – Ελληνικό Κράτος</a:t>
                      </a:r>
                    </a:p>
                    <a:p>
                      <a:r>
                        <a:rPr lang="el-GR" sz="1200" b="1" cap="none" spc="0" dirty="0">
                          <a:solidFill>
                            <a:schemeClr val="tx1">
                              <a:lumMod val="75000"/>
                              <a:lumOff val="25000"/>
                            </a:schemeClr>
                          </a:solidFill>
                        </a:rPr>
                        <a:t>ΕΣΠΑ 2021–2027</a:t>
                      </a:r>
                      <a:r>
                        <a:rPr lang="el-GR" sz="1200" cap="none" spc="0" dirty="0">
                          <a:solidFill>
                            <a:schemeClr val="tx1">
                              <a:lumMod val="75000"/>
                              <a:lumOff val="25000"/>
                            </a:schemeClr>
                          </a:solidFill>
                        </a:rPr>
                        <a:t>: Προσκλήσεις για κοινωνική επιχειρηματικότητα, απασχόληση ευάλωτων ομάδων, πράσινη και ψηφιακή μετάβαση.</a:t>
                      </a:r>
                    </a:p>
                    <a:p>
                      <a:r>
                        <a:rPr lang="el-GR" sz="1200" b="1" cap="none" spc="0" dirty="0">
                          <a:solidFill>
                            <a:schemeClr val="tx1">
                              <a:lumMod val="75000"/>
                              <a:lumOff val="25000"/>
                            </a:schemeClr>
                          </a:solidFill>
                        </a:rPr>
                        <a:t>Ταμείο Ανάκαμψης (RRF)</a:t>
                      </a:r>
                      <a:r>
                        <a:rPr lang="el-GR" sz="1200" cap="none" spc="0" dirty="0">
                          <a:solidFill>
                            <a:schemeClr val="tx1">
                              <a:lumMod val="75000"/>
                              <a:lumOff val="25000"/>
                            </a:schemeClr>
                          </a:solidFill>
                        </a:rPr>
                        <a:t>: Επιχορηγήσεις ή δάνεια για έργα πράσινης ανάπτυξης, καινοτομίας, ψηφιακών εφαρμογών.</a:t>
                      </a:r>
                    </a:p>
                    <a:p>
                      <a:r>
                        <a:rPr lang="el-GR" sz="1200" b="1" cap="none" spc="0" dirty="0">
                          <a:solidFill>
                            <a:schemeClr val="tx1">
                              <a:lumMod val="75000"/>
                              <a:lumOff val="25000"/>
                            </a:schemeClr>
                          </a:solidFill>
                        </a:rPr>
                        <a:t>ΟΑΕΔ/ΔΥΠΑ</a:t>
                      </a:r>
                      <a:r>
                        <a:rPr lang="el-GR" sz="1200" cap="none" spc="0" dirty="0">
                          <a:solidFill>
                            <a:schemeClr val="tx1">
                              <a:lumMod val="75000"/>
                              <a:lumOff val="25000"/>
                            </a:schemeClr>
                          </a:solidFill>
                        </a:rPr>
                        <a:t>: Προγράμματα απασχόλησης και επιδότησης νέων θέσεων εργασίας σε ΚΟΙΝΣΕΠ.</a:t>
                      </a:r>
                    </a:p>
                    <a:p>
                      <a:r>
                        <a:rPr lang="el-GR" sz="1200" b="1" cap="none" spc="0" dirty="0">
                          <a:solidFill>
                            <a:schemeClr val="tx1">
                              <a:lumMod val="75000"/>
                              <a:lumOff val="25000"/>
                            </a:schemeClr>
                          </a:solidFill>
                        </a:rPr>
                        <a:t>Περιφέρειες και Δήμοι</a:t>
                      </a:r>
                      <a:r>
                        <a:rPr lang="el-GR" sz="1200" cap="none" spc="0" dirty="0">
                          <a:solidFill>
                            <a:schemeClr val="tx1">
                              <a:lumMod val="75000"/>
                              <a:lumOff val="25000"/>
                            </a:schemeClr>
                          </a:solidFill>
                        </a:rPr>
                        <a:t>: Τοπικά προγράμματα στήριξης (π.χ. παραχώρηση υποδομών, μικρές ενισχύσεις, συνεργασίες).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cap="none" spc="0" dirty="0">
                        <a:solidFill>
                          <a:schemeClr val="tx1">
                            <a:lumMod val="75000"/>
                            <a:lumOff val="25000"/>
                          </a:schemeClr>
                        </a:solidFill>
                      </a:endParaRPr>
                    </a:p>
                  </a:txBody>
                  <a:tcPr marL="169833" marR="127375" marT="84916" marB="84916"/>
                </a:tc>
                <a:extLst>
                  <a:ext uri="{0D108BD9-81ED-4DB2-BD59-A6C34878D82A}">
                    <a16:rowId xmlns:a16="http://schemas.microsoft.com/office/drawing/2014/main" val="2863616105"/>
                  </a:ext>
                </a:extLst>
              </a:tr>
              <a:tr h="2411628">
                <a:tc>
                  <a:txBody>
                    <a:bodyPr/>
                    <a:lstStyle/>
                    <a:p>
                      <a:r>
                        <a:rPr lang="el-GR" sz="1200" b="0" kern="1200" cap="none" spc="0" dirty="0">
                          <a:solidFill>
                            <a:schemeClr val="tx1">
                              <a:lumMod val="75000"/>
                              <a:lumOff val="25000"/>
                            </a:schemeClr>
                          </a:solidFill>
                          <a:effectLst/>
                        </a:rPr>
                        <a:t>Β. </a:t>
                      </a:r>
                      <a:r>
                        <a:rPr lang="el-GR" sz="1200" b="1" cap="none" spc="0" dirty="0">
                          <a:solidFill>
                            <a:schemeClr val="tx1">
                              <a:lumMod val="75000"/>
                              <a:lumOff val="25000"/>
                            </a:schemeClr>
                          </a:solidFill>
                        </a:rPr>
                        <a:t>Ευρωπαϊκά Προγράμματα</a:t>
                      </a:r>
                    </a:p>
                    <a:p>
                      <a:r>
                        <a:rPr lang="el-GR" sz="1200" b="1" cap="none" spc="0" dirty="0" err="1">
                          <a:solidFill>
                            <a:schemeClr val="tx1">
                              <a:lumMod val="75000"/>
                              <a:lumOff val="25000"/>
                            </a:schemeClr>
                          </a:solidFill>
                        </a:rPr>
                        <a:t>EaSI</a:t>
                      </a:r>
                      <a:r>
                        <a:rPr lang="el-GR" sz="1200" b="1" cap="none" spc="0" dirty="0">
                          <a:solidFill>
                            <a:schemeClr val="tx1">
                              <a:lumMod val="75000"/>
                              <a:lumOff val="25000"/>
                            </a:schemeClr>
                          </a:solidFill>
                        </a:rPr>
                        <a:t> / PROGRESS</a:t>
                      </a:r>
                      <a:r>
                        <a:rPr lang="el-GR" sz="1200" cap="none" spc="0" dirty="0">
                          <a:solidFill>
                            <a:schemeClr val="tx1">
                              <a:lumMod val="75000"/>
                              <a:lumOff val="25000"/>
                            </a:schemeClr>
                          </a:solidFill>
                        </a:rPr>
                        <a:t>: Ειδικά για κοινωνική οικονομία και κοινωνική επιχειρηματικότητα.</a:t>
                      </a:r>
                    </a:p>
                    <a:p>
                      <a:r>
                        <a:rPr lang="el-GR" sz="1200" b="1" cap="none" spc="0" dirty="0" err="1">
                          <a:solidFill>
                            <a:schemeClr val="tx1">
                              <a:lumMod val="75000"/>
                              <a:lumOff val="25000"/>
                            </a:schemeClr>
                          </a:solidFill>
                        </a:rPr>
                        <a:t>Erasmus</a:t>
                      </a:r>
                      <a:r>
                        <a:rPr lang="el-GR" sz="1200" b="1" cap="none" spc="0" dirty="0">
                          <a:solidFill>
                            <a:schemeClr val="tx1">
                              <a:lumMod val="75000"/>
                              <a:lumOff val="25000"/>
                            </a:schemeClr>
                          </a:solidFill>
                        </a:rPr>
                        <a:t>+</a:t>
                      </a:r>
                      <a:r>
                        <a:rPr lang="el-GR" sz="1200" cap="none" spc="0" dirty="0">
                          <a:solidFill>
                            <a:schemeClr val="tx1">
                              <a:lumMod val="75000"/>
                              <a:lumOff val="25000"/>
                            </a:schemeClr>
                          </a:solidFill>
                        </a:rPr>
                        <a:t>: Χρηματοδότηση εκπαιδευτικών δράσεων, ανταλλαγών και κατάρτισης μελών.</a:t>
                      </a:r>
                    </a:p>
                    <a:p>
                      <a:r>
                        <a:rPr lang="el-GR" sz="1200" b="1" cap="none" spc="0" dirty="0" err="1">
                          <a:solidFill>
                            <a:schemeClr val="tx1">
                              <a:lumMod val="75000"/>
                              <a:lumOff val="25000"/>
                            </a:schemeClr>
                          </a:solidFill>
                        </a:rPr>
                        <a:t>Creative</a:t>
                      </a:r>
                      <a:r>
                        <a:rPr lang="el-GR" sz="1200" b="1" cap="none" spc="0" dirty="0">
                          <a:solidFill>
                            <a:schemeClr val="tx1">
                              <a:lumMod val="75000"/>
                              <a:lumOff val="25000"/>
                            </a:schemeClr>
                          </a:solidFill>
                        </a:rPr>
                        <a:t> Europe</a:t>
                      </a:r>
                      <a:r>
                        <a:rPr lang="el-GR" sz="1200" cap="none" spc="0" dirty="0">
                          <a:solidFill>
                            <a:schemeClr val="tx1">
                              <a:lumMod val="75000"/>
                              <a:lumOff val="25000"/>
                            </a:schemeClr>
                          </a:solidFill>
                        </a:rPr>
                        <a:t>: Για ΚΟΙΝΣΕΠ στον πολιτισμό.</a:t>
                      </a:r>
                    </a:p>
                    <a:p>
                      <a:r>
                        <a:rPr lang="el-GR" sz="1200" b="1" cap="none" spc="0" dirty="0" err="1">
                          <a:solidFill>
                            <a:schemeClr val="tx1">
                              <a:lumMod val="75000"/>
                              <a:lumOff val="25000"/>
                            </a:schemeClr>
                          </a:solidFill>
                        </a:rPr>
                        <a:t>Horizon</a:t>
                      </a:r>
                      <a:r>
                        <a:rPr lang="el-GR" sz="1200" b="1" cap="none" spc="0" dirty="0">
                          <a:solidFill>
                            <a:schemeClr val="tx1">
                              <a:lumMod val="75000"/>
                              <a:lumOff val="25000"/>
                            </a:schemeClr>
                          </a:solidFill>
                        </a:rPr>
                        <a:t> Europe</a:t>
                      </a:r>
                      <a:r>
                        <a:rPr lang="el-GR" sz="1200" cap="none" spc="0" dirty="0">
                          <a:solidFill>
                            <a:schemeClr val="tx1">
                              <a:lumMod val="75000"/>
                              <a:lumOff val="25000"/>
                            </a:schemeClr>
                          </a:solidFill>
                        </a:rPr>
                        <a:t>: Καινοτόμα κοινωνικά </a:t>
                      </a:r>
                      <a:r>
                        <a:rPr lang="el-GR" sz="1200" cap="none" spc="0" dirty="0" err="1">
                          <a:solidFill>
                            <a:schemeClr val="tx1">
                              <a:lumMod val="75000"/>
                              <a:lumOff val="25000"/>
                            </a:schemeClr>
                          </a:solidFill>
                        </a:rPr>
                        <a:t>πρότζεκτ</a:t>
                      </a:r>
                      <a:r>
                        <a:rPr lang="el-GR" sz="1200" cap="none" spc="0" dirty="0">
                          <a:solidFill>
                            <a:schemeClr val="tx1">
                              <a:lumMod val="75000"/>
                              <a:lumOff val="25000"/>
                            </a:schemeClr>
                          </a:solidFill>
                        </a:rPr>
                        <a:t>.</a:t>
                      </a:r>
                    </a:p>
                    <a:p>
                      <a:r>
                        <a:rPr lang="el-GR" sz="1200" b="1" cap="none" spc="0" dirty="0">
                          <a:solidFill>
                            <a:schemeClr val="tx1">
                              <a:lumMod val="75000"/>
                              <a:lumOff val="25000"/>
                            </a:schemeClr>
                          </a:solidFill>
                        </a:rPr>
                        <a:t>LIFE Programme</a:t>
                      </a:r>
                      <a:r>
                        <a:rPr lang="el-GR" sz="1200" cap="none" spc="0" dirty="0">
                          <a:solidFill>
                            <a:schemeClr val="tx1">
                              <a:lumMod val="75000"/>
                              <a:lumOff val="25000"/>
                            </a:schemeClr>
                          </a:solidFill>
                        </a:rPr>
                        <a:t>: Περιβαλλοντικές και πράσινες δράσεις.</a:t>
                      </a:r>
                    </a:p>
                    <a:p>
                      <a:r>
                        <a:rPr lang="el-GR" sz="1200" b="1" cap="none" spc="0" dirty="0">
                          <a:solidFill>
                            <a:schemeClr val="tx1">
                              <a:lumMod val="75000"/>
                              <a:lumOff val="25000"/>
                            </a:schemeClr>
                          </a:solidFill>
                        </a:rPr>
                        <a:t>URBACT, Interreg</a:t>
                      </a:r>
                      <a:r>
                        <a:rPr lang="el-GR" sz="1200" cap="none" spc="0" dirty="0">
                          <a:solidFill>
                            <a:schemeClr val="tx1">
                              <a:lumMod val="75000"/>
                              <a:lumOff val="25000"/>
                            </a:schemeClr>
                          </a:solidFill>
                        </a:rPr>
                        <a:t>: Διακρατικά έργα με Δήμους και Περιφέρειες.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b="0" kern="1200" cap="none" spc="0" dirty="0">
                        <a:solidFill>
                          <a:schemeClr val="tx1">
                            <a:lumMod val="75000"/>
                            <a:lumOff val="25000"/>
                          </a:schemeClr>
                        </a:solidFill>
                        <a:effectLst/>
                        <a:latin typeface="+mj-lt"/>
                        <a:ea typeface="+mn-ea"/>
                        <a:cs typeface="Times New Roman" panose="02020603050405020304" pitchFamily="18" charset="0"/>
                      </a:endParaRPr>
                    </a:p>
                  </a:txBody>
                  <a:tcPr marL="169833" marR="127375" marT="84916" marB="84916"/>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247798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42CBF-A4E0-3A09-CB70-C40A0C65599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02707-5EFD-9019-9AAD-F6FD4FA6C240}"/>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2000" dirty="0"/>
              <a:t>ΥΠΟΣΤΗΡΙΚΤΙΚΑ ΜΕΣΑ ΓΙΑ ΦΟΡΕΙΣ Κ.Α</a:t>
            </a:r>
            <a:r>
              <a:rPr lang="el-GR" sz="2000" dirty="0" err="1"/>
              <a:t>λ.Ο</a:t>
            </a:r>
            <a:r>
              <a:rPr lang="en-US" sz="2000" dirty="0"/>
              <a:t>.</a:t>
            </a:r>
            <a:br>
              <a:rPr lang="el-GR" sz="2000" dirty="0"/>
            </a:br>
            <a:br>
              <a:rPr lang="el-GR" sz="2000" dirty="0"/>
            </a:br>
            <a:r>
              <a:rPr lang="el-GR" sz="2000" dirty="0"/>
              <a:t>Άλλες πηγές χρηματοδότησης </a:t>
            </a:r>
            <a:br>
              <a:rPr lang="en-US" sz="2000" dirty="0"/>
            </a:br>
            <a:br>
              <a:rPr lang="en-US" sz="2000" dirty="0"/>
            </a:br>
            <a:endParaRPr lang="en-US" sz="2000" dirty="0"/>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23650EDA-56E9-27EE-08FA-2DEE3D7AC7A3}"/>
              </a:ext>
            </a:extLst>
          </p:cNvPr>
          <p:cNvGraphicFramePr>
            <a:graphicFrameLocks noGrp="1"/>
          </p:cNvGraphicFramePr>
          <p:nvPr>
            <p:extLst>
              <p:ext uri="{D42A27DB-BD31-4B8C-83A1-F6EECF244321}">
                <p14:modId xmlns:p14="http://schemas.microsoft.com/office/powerpoint/2010/main" val="1514305038"/>
              </p:ext>
            </p:extLst>
          </p:nvPr>
        </p:nvGraphicFramePr>
        <p:xfrm>
          <a:off x="4441869" y="715210"/>
          <a:ext cx="4152000" cy="5368828"/>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768282">
                <a:tc>
                  <a:txBody>
                    <a:bodyPr/>
                    <a:lstStyle/>
                    <a:p>
                      <a:r>
                        <a:rPr lang="el-GR" sz="1800" b="1" cap="none" spc="0">
                          <a:solidFill>
                            <a:schemeClr val="tx1">
                              <a:lumMod val="75000"/>
                              <a:lumOff val="25000"/>
                            </a:schemeClr>
                          </a:solidFill>
                        </a:rPr>
                        <a:t>ΆΛΛΕΣ ΠΗΓΕΣ ΧΡΗΜΑΤΟΔΟΤΗΣΗΣ </a:t>
                      </a:r>
                    </a:p>
                  </a:txBody>
                  <a:tcPr marL="182924" marR="137193" marT="91462" marB="91462" anchor="b"/>
                </a:tc>
                <a:extLst>
                  <a:ext uri="{0D108BD9-81ED-4DB2-BD59-A6C34878D82A}">
                    <a16:rowId xmlns:a16="http://schemas.microsoft.com/office/drawing/2014/main" val="209198367"/>
                  </a:ext>
                </a:extLst>
              </a:tr>
              <a:tr h="2003021">
                <a:tc>
                  <a:txBody>
                    <a:bodyPr/>
                    <a:lstStyle/>
                    <a:p>
                      <a:r>
                        <a:rPr lang="el-GR" sz="1300" b="1" cap="none" spc="0" dirty="0" err="1">
                          <a:solidFill>
                            <a:schemeClr val="tx1">
                              <a:lumMod val="75000"/>
                              <a:lumOff val="25000"/>
                            </a:schemeClr>
                          </a:solidFill>
                        </a:rPr>
                        <a:t>Μικροχρηματοδοτήσεις</a:t>
                      </a:r>
                      <a:r>
                        <a:rPr lang="el-GR" sz="1300" b="1" cap="none" spc="0" dirty="0">
                          <a:solidFill>
                            <a:schemeClr val="tx1">
                              <a:lumMod val="75000"/>
                              <a:lumOff val="25000"/>
                            </a:schemeClr>
                          </a:solidFill>
                        </a:rPr>
                        <a:t> (Ν. 4701/2020)</a:t>
                      </a:r>
                      <a:r>
                        <a:rPr lang="el-GR" sz="1300" cap="none" spc="0" dirty="0">
                          <a:solidFill>
                            <a:schemeClr val="tx1">
                              <a:lumMod val="75000"/>
                              <a:lumOff val="25000"/>
                            </a:schemeClr>
                          </a:solidFill>
                        </a:rPr>
                        <a:t>: Μικρά δάνεια έως 25.000€ χωρίς εμπράγματες εξασφαλίσεις, ήδη λειτουργούν μέσω φορέων </a:t>
                      </a:r>
                      <a:r>
                        <a:rPr lang="el-GR" sz="1300" cap="none" spc="0" dirty="0" err="1">
                          <a:solidFill>
                            <a:schemeClr val="tx1">
                              <a:lumMod val="75000"/>
                              <a:lumOff val="25000"/>
                            </a:schemeClr>
                          </a:solidFill>
                        </a:rPr>
                        <a:t>μικροπιστώσεων</a:t>
                      </a:r>
                      <a:r>
                        <a:rPr lang="el-GR" sz="1300" cap="none" spc="0" dirty="0">
                          <a:solidFill>
                            <a:schemeClr val="tx1">
                              <a:lumMod val="75000"/>
                              <a:lumOff val="25000"/>
                            </a:schemeClr>
                          </a:solidFill>
                        </a:rPr>
                        <a:t> (π.χ. AFI, </a:t>
                      </a:r>
                      <a:r>
                        <a:rPr lang="el-GR" sz="1300" cap="none" spc="0" dirty="0" err="1">
                          <a:solidFill>
                            <a:schemeClr val="tx1">
                              <a:lumMod val="75000"/>
                              <a:lumOff val="25000"/>
                            </a:schemeClr>
                          </a:solidFill>
                        </a:rPr>
                        <a:t>Microstars</a:t>
                      </a:r>
                      <a:r>
                        <a:rPr lang="el-GR" sz="1300" cap="none" spc="0" dirty="0">
                          <a:solidFill>
                            <a:schemeClr val="tx1">
                              <a:lumMod val="75000"/>
                              <a:lumOff val="25000"/>
                            </a:schemeClr>
                          </a:solidFill>
                        </a:rPr>
                        <a:t>, </a:t>
                      </a:r>
                      <a:r>
                        <a:rPr lang="el-GR" sz="1300" cap="none" spc="0" dirty="0" err="1">
                          <a:solidFill>
                            <a:schemeClr val="tx1">
                              <a:lumMod val="75000"/>
                              <a:lumOff val="25000"/>
                            </a:schemeClr>
                          </a:solidFill>
                        </a:rPr>
                        <a:t>CoopBank</a:t>
                      </a:r>
                      <a:r>
                        <a:rPr lang="el-GR" sz="1300" cap="none" spc="0" dirty="0">
                          <a:solidFill>
                            <a:schemeClr val="tx1">
                              <a:lumMod val="75000"/>
                              <a:lumOff val="25000"/>
                            </a:schemeClr>
                          </a:solidFill>
                        </a:rPr>
                        <a:t> Χανίων).</a:t>
                      </a:r>
                    </a:p>
                    <a:p>
                      <a:r>
                        <a:rPr lang="el-GR" sz="1300" b="1" cap="none" spc="0" dirty="0">
                          <a:solidFill>
                            <a:schemeClr val="tx1">
                              <a:lumMod val="75000"/>
                              <a:lumOff val="25000"/>
                            </a:schemeClr>
                          </a:solidFill>
                        </a:rPr>
                        <a:t>Συνεταιριστικές Τράπεζες</a:t>
                      </a:r>
                      <a:r>
                        <a:rPr lang="el-GR" sz="1300" cap="none" spc="0" dirty="0">
                          <a:solidFill>
                            <a:schemeClr val="tx1">
                              <a:lumMod val="75000"/>
                              <a:lumOff val="25000"/>
                            </a:schemeClr>
                          </a:solidFill>
                        </a:rPr>
                        <a:t>: Όπως Τράπεζα Χανίων, Συνεταιριστική Ηπείρου, </a:t>
                      </a:r>
                      <a:r>
                        <a:rPr lang="el-GR" sz="1300" cap="none" spc="0" dirty="0" err="1">
                          <a:solidFill>
                            <a:schemeClr val="tx1">
                              <a:lumMod val="75000"/>
                              <a:lumOff val="25000"/>
                            </a:schemeClr>
                          </a:solidFill>
                        </a:rPr>
                        <a:t>Παγκρήτια</a:t>
                      </a:r>
                      <a:r>
                        <a:rPr lang="el-GR" sz="1300" cap="none" spc="0" dirty="0">
                          <a:solidFill>
                            <a:schemeClr val="tx1">
                              <a:lumMod val="75000"/>
                              <a:lumOff val="25000"/>
                            </a:schemeClr>
                          </a:solidFill>
                        </a:rPr>
                        <a:t> Τράπεζα.</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300" cap="none" spc="0" dirty="0">
                        <a:solidFill>
                          <a:schemeClr val="tx1">
                            <a:lumMod val="75000"/>
                            <a:lumOff val="25000"/>
                          </a:schemeClr>
                        </a:solidFill>
                      </a:endParaRPr>
                    </a:p>
                  </a:txBody>
                  <a:tcPr marL="182924" marR="137193" marT="91462" marB="91462"/>
                </a:tc>
                <a:extLst>
                  <a:ext uri="{0D108BD9-81ED-4DB2-BD59-A6C34878D82A}">
                    <a16:rowId xmlns:a16="http://schemas.microsoft.com/office/drawing/2014/main" val="2863616105"/>
                  </a:ext>
                </a:extLst>
              </a:tr>
              <a:tr h="2597525">
                <a:tc>
                  <a:txBody>
                    <a:bodyPr/>
                    <a:lstStyle/>
                    <a:p>
                      <a:r>
                        <a:rPr lang="el-GR" sz="1300" b="1" cap="none" spc="0" dirty="0">
                          <a:solidFill>
                            <a:schemeClr val="tx1">
                              <a:lumMod val="75000"/>
                              <a:lumOff val="25000"/>
                            </a:schemeClr>
                          </a:solidFill>
                        </a:rPr>
                        <a:t>Ιδιωτικοί Πόροι &amp; Συνεργασίες</a:t>
                      </a:r>
                    </a:p>
                    <a:p>
                      <a:r>
                        <a:rPr lang="el-GR" sz="1300" b="1" cap="none" spc="0" dirty="0">
                          <a:solidFill>
                            <a:schemeClr val="tx1">
                              <a:lumMod val="75000"/>
                              <a:lumOff val="25000"/>
                            </a:schemeClr>
                          </a:solidFill>
                        </a:rPr>
                        <a:t>Χορηγίες</a:t>
                      </a:r>
                      <a:r>
                        <a:rPr lang="el-GR" sz="1300" cap="none" spc="0" dirty="0">
                          <a:solidFill>
                            <a:schemeClr val="tx1">
                              <a:lumMod val="75000"/>
                              <a:lumOff val="25000"/>
                            </a:schemeClr>
                          </a:solidFill>
                        </a:rPr>
                        <a:t> από ιδρύματα (Ίδρυμα Σταύρος Νιάρχος, Ίδρυμα </a:t>
                      </a:r>
                      <a:r>
                        <a:rPr lang="el-GR" sz="1300" cap="none" spc="0" dirty="0" err="1">
                          <a:solidFill>
                            <a:schemeClr val="tx1">
                              <a:lumMod val="75000"/>
                              <a:lumOff val="25000"/>
                            </a:schemeClr>
                          </a:solidFill>
                        </a:rPr>
                        <a:t>Μποδοσάκη</a:t>
                      </a:r>
                      <a:r>
                        <a:rPr lang="el-GR" sz="1300" cap="none" spc="0" dirty="0">
                          <a:solidFill>
                            <a:schemeClr val="tx1">
                              <a:lumMod val="75000"/>
                              <a:lumOff val="25000"/>
                            </a:schemeClr>
                          </a:solidFill>
                        </a:rPr>
                        <a:t>, κ.ά.).</a:t>
                      </a:r>
                    </a:p>
                    <a:p>
                      <a:r>
                        <a:rPr lang="el-GR" sz="1300" b="1" cap="none" spc="0" dirty="0">
                          <a:solidFill>
                            <a:schemeClr val="tx1">
                              <a:lumMod val="75000"/>
                              <a:lumOff val="25000"/>
                            </a:schemeClr>
                          </a:solidFill>
                        </a:rPr>
                        <a:t>Εταιρική Κοινωνική Ευθύνη (CSR)</a:t>
                      </a:r>
                      <a:r>
                        <a:rPr lang="el-GR" sz="1300" cap="none" spc="0" dirty="0">
                          <a:solidFill>
                            <a:schemeClr val="tx1">
                              <a:lumMod val="75000"/>
                              <a:lumOff val="25000"/>
                            </a:schemeClr>
                          </a:solidFill>
                        </a:rPr>
                        <a:t>: Συνεργασίες με επιχειρήσεις που στηρίζουν ΚΟΙΝΣΕΠ με χρηματοδότηση ή είδος.</a:t>
                      </a:r>
                    </a:p>
                    <a:p>
                      <a:r>
                        <a:rPr lang="el-GR" sz="1300" b="1" cap="none" spc="0" dirty="0" err="1">
                          <a:solidFill>
                            <a:schemeClr val="tx1">
                              <a:lumMod val="75000"/>
                              <a:lumOff val="25000"/>
                            </a:schemeClr>
                          </a:solidFill>
                        </a:rPr>
                        <a:t>Crowdfunding</a:t>
                      </a:r>
                      <a:r>
                        <a:rPr lang="el-GR" sz="1300" cap="none" spc="0" dirty="0">
                          <a:solidFill>
                            <a:schemeClr val="tx1">
                              <a:lumMod val="75000"/>
                              <a:lumOff val="25000"/>
                            </a:schemeClr>
                          </a:solidFill>
                        </a:rPr>
                        <a:t>: Πλατφόρμες όπως το </a:t>
                      </a:r>
                      <a:r>
                        <a:rPr lang="el-GR" sz="1300" cap="none" spc="0" dirty="0" err="1">
                          <a:solidFill>
                            <a:schemeClr val="tx1">
                              <a:lumMod val="75000"/>
                              <a:lumOff val="25000"/>
                            </a:schemeClr>
                          </a:solidFill>
                        </a:rPr>
                        <a:t>giveandfund</a:t>
                      </a:r>
                      <a:r>
                        <a:rPr lang="el-GR" sz="1300" cap="none" spc="0" dirty="0">
                          <a:solidFill>
                            <a:schemeClr val="tx1">
                              <a:lumMod val="75000"/>
                              <a:lumOff val="25000"/>
                            </a:schemeClr>
                          </a:solidFill>
                        </a:rPr>
                        <a:t>, act4greece, </a:t>
                      </a:r>
                      <a:r>
                        <a:rPr lang="el-GR" sz="1300" cap="none" spc="0" dirty="0" err="1">
                          <a:solidFill>
                            <a:schemeClr val="tx1">
                              <a:lumMod val="75000"/>
                              <a:lumOff val="25000"/>
                            </a:schemeClr>
                          </a:solidFill>
                        </a:rPr>
                        <a:t>Goteo</a:t>
                      </a:r>
                      <a:r>
                        <a:rPr lang="el-GR" sz="1300" cap="none" spc="0" dirty="0">
                          <a:solidFill>
                            <a:schemeClr val="tx1">
                              <a:lumMod val="75000"/>
                              <a:lumOff val="25000"/>
                            </a:schemeClr>
                          </a:solidFill>
                        </a:rPr>
                        <a:t> (Ευρώπη).</a:t>
                      </a:r>
                    </a:p>
                    <a:p>
                      <a:r>
                        <a:rPr lang="el-GR" sz="1300" b="1" cap="none" spc="0" dirty="0">
                          <a:solidFill>
                            <a:schemeClr val="tx1">
                              <a:lumMod val="75000"/>
                              <a:lumOff val="25000"/>
                            </a:schemeClr>
                          </a:solidFill>
                        </a:rPr>
                        <a:t>Κοινωνικά Ομόλογα (Social </a:t>
                      </a:r>
                      <a:r>
                        <a:rPr lang="el-GR" sz="1300" b="1" cap="none" spc="0" dirty="0" err="1">
                          <a:solidFill>
                            <a:schemeClr val="tx1">
                              <a:lumMod val="75000"/>
                              <a:lumOff val="25000"/>
                            </a:schemeClr>
                          </a:solidFill>
                        </a:rPr>
                        <a:t>Bonds</a:t>
                      </a:r>
                      <a:r>
                        <a:rPr lang="el-GR" sz="1300" b="1" cap="none" spc="0" dirty="0">
                          <a:solidFill>
                            <a:schemeClr val="tx1">
                              <a:lumMod val="75000"/>
                              <a:lumOff val="25000"/>
                            </a:schemeClr>
                          </a:solidFill>
                        </a:rPr>
                        <a:t>)</a:t>
                      </a:r>
                      <a:r>
                        <a:rPr lang="el-GR" sz="1300" cap="none" spc="0" dirty="0">
                          <a:solidFill>
                            <a:schemeClr val="tx1">
                              <a:lumMod val="75000"/>
                              <a:lumOff val="25000"/>
                            </a:schemeClr>
                          </a:solidFill>
                        </a:rPr>
                        <a:t>: Σε πιλοτική φάση, με Δήμους/Περιφέρειες και επενδυτές κοινωνικού αντίκτυπου.</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300" b="0" kern="1200" cap="none" spc="0" dirty="0">
                        <a:solidFill>
                          <a:schemeClr val="tx1">
                            <a:lumMod val="75000"/>
                            <a:lumOff val="25000"/>
                          </a:schemeClr>
                        </a:solidFill>
                        <a:effectLst/>
                        <a:latin typeface="+mj-lt"/>
                        <a:ea typeface="+mn-ea"/>
                        <a:cs typeface="Times New Roman" panose="02020603050405020304" pitchFamily="18" charset="0"/>
                      </a:endParaRPr>
                    </a:p>
                  </a:txBody>
                  <a:tcPr marL="182924" marR="137193" marT="91462" marB="91462"/>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3390537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AAF01-E5FD-8039-2B92-62EFD074D86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F57B7-E09A-F683-16DA-9E9298952EBB}"/>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Άλλες πηγές χρηματοδότησης </a:t>
            </a:r>
            <a:br>
              <a:rPr lang="en-US" sz="2200" kern="1200" dirty="0">
                <a:solidFill>
                  <a:schemeClr val="tx1"/>
                </a:solidFill>
                <a:latin typeface="+mj-lt"/>
                <a:ea typeface="+mj-ea"/>
                <a:cs typeface="+mj-cs"/>
              </a:rPr>
            </a:b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A9BE43FB-7154-7079-C3D8-AA5AA8703DE8}"/>
              </a:ext>
            </a:extLst>
          </p:cNvPr>
          <p:cNvGraphicFramePr>
            <a:graphicFrameLocks noGrp="1"/>
          </p:cNvGraphicFramePr>
          <p:nvPr>
            <p:extLst>
              <p:ext uri="{D42A27DB-BD31-4B8C-83A1-F6EECF244321}">
                <p14:modId xmlns:p14="http://schemas.microsoft.com/office/powerpoint/2010/main" val="1340072045"/>
              </p:ext>
            </p:extLst>
          </p:nvPr>
        </p:nvGraphicFramePr>
        <p:xfrm>
          <a:off x="4441869" y="961992"/>
          <a:ext cx="4152000" cy="4875264"/>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471701">
                <a:tc>
                  <a:txBody>
                    <a:bodyPr/>
                    <a:lstStyle/>
                    <a:p>
                      <a:r>
                        <a:rPr lang="el-GR" sz="1400" b="1" cap="all" spc="60" dirty="0">
                          <a:solidFill>
                            <a:schemeClr val="tx1"/>
                          </a:solidFill>
                        </a:rPr>
                        <a:t>ΆΛΛΕΣ ΠΗΓΕΣ ΧΡΗΜΑΤΟΔΟΤΗΣΗΣ </a:t>
                      </a:r>
                    </a:p>
                  </a:txBody>
                  <a:tcPr marL="85171" marR="185871" marT="107205" marB="107205" anchor="b"/>
                </a:tc>
                <a:extLst>
                  <a:ext uri="{0D108BD9-81ED-4DB2-BD59-A6C34878D82A}">
                    <a16:rowId xmlns:a16="http://schemas.microsoft.com/office/drawing/2014/main" val="209198367"/>
                  </a:ext>
                </a:extLst>
              </a:tr>
              <a:tr h="3890851">
                <a:tc>
                  <a:txBody>
                    <a:bodyPr/>
                    <a:lstStyle/>
                    <a:p>
                      <a:r>
                        <a:rPr lang="el-GR" sz="1900" b="1" cap="none" spc="0" dirty="0">
                          <a:solidFill>
                            <a:schemeClr val="tx1"/>
                          </a:solidFill>
                        </a:rPr>
                        <a:t>Διεθνείς Χρηματοδοτικοί Οργανισμοί</a:t>
                      </a:r>
                    </a:p>
                    <a:p>
                      <a:r>
                        <a:rPr lang="el-GR" sz="1900" b="1" cap="none" spc="0" dirty="0">
                          <a:solidFill>
                            <a:schemeClr val="tx1"/>
                          </a:solidFill>
                        </a:rPr>
                        <a:t>European Investment Fund (EIF)</a:t>
                      </a:r>
                      <a:r>
                        <a:rPr lang="el-GR" sz="1900" cap="none" spc="0" dirty="0">
                          <a:solidFill>
                            <a:schemeClr val="tx1"/>
                          </a:solidFill>
                        </a:rPr>
                        <a:t>: Παρέχει εγγυήσεις για δάνεια σε κοινωνικές επιχειρήσεις μέσω τραπεζών.</a:t>
                      </a:r>
                    </a:p>
                    <a:p>
                      <a:r>
                        <a:rPr lang="el-GR" sz="1900" b="1" cap="none" spc="0" dirty="0">
                          <a:solidFill>
                            <a:schemeClr val="tx1"/>
                          </a:solidFill>
                        </a:rPr>
                        <a:t>European Social Fund+ (ESF+)</a:t>
                      </a:r>
                      <a:r>
                        <a:rPr lang="el-GR" sz="1900" cap="none" spc="0" dirty="0">
                          <a:solidFill>
                            <a:schemeClr val="tx1"/>
                          </a:solidFill>
                        </a:rPr>
                        <a:t>: Στήριξη για απασχόληση και κοινωνική ένταξη.</a:t>
                      </a:r>
                    </a:p>
                    <a:p>
                      <a:r>
                        <a:rPr lang="el-GR" sz="1900" b="1" cap="none" spc="0" dirty="0">
                          <a:solidFill>
                            <a:schemeClr val="tx1"/>
                          </a:solidFill>
                        </a:rPr>
                        <a:t>EIB – Ευρωπαϊκή Τράπεζα Επενδύσεων</a:t>
                      </a:r>
                      <a:r>
                        <a:rPr lang="el-GR" sz="1900" cap="none" spc="0" dirty="0">
                          <a:solidFill>
                            <a:schemeClr val="tx1"/>
                          </a:solidFill>
                        </a:rPr>
                        <a:t>: Δάνεια σε συνεργασία με ελληνικές τράπεζες.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900" cap="none" spc="0" dirty="0">
                        <a:solidFill>
                          <a:schemeClr val="tx1"/>
                        </a:solidFill>
                      </a:endParaRPr>
                    </a:p>
                  </a:txBody>
                  <a:tcPr marL="85171" marR="185871" marT="24334" marB="107205"/>
                </a:tc>
                <a:extLst>
                  <a:ext uri="{0D108BD9-81ED-4DB2-BD59-A6C34878D82A}">
                    <a16:rowId xmlns:a16="http://schemas.microsoft.com/office/drawing/2014/main" val="2863616105"/>
                  </a:ext>
                </a:extLst>
              </a:tr>
              <a:tr h="51271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900" b="0" kern="1200" cap="none" spc="0" dirty="0">
                        <a:solidFill>
                          <a:schemeClr val="tx1"/>
                        </a:solidFill>
                        <a:effectLst/>
                        <a:latin typeface="+mj-lt"/>
                        <a:ea typeface="+mn-ea"/>
                        <a:cs typeface="Times New Roman" panose="02020603050405020304" pitchFamily="18" charset="0"/>
                      </a:endParaRPr>
                    </a:p>
                  </a:txBody>
                  <a:tcPr marL="85171" marR="185871" marT="24334" marB="107205"/>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1036463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FCF70-B961-4773-8A94-2E930E8D7B16}"/>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fontScale="90000"/>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Οικονομικές Συμπράξεις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8BE7EC96-681F-4929-9A91-D0C8EF0B2774}"/>
              </a:ext>
            </a:extLst>
          </p:cNvPr>
          <p:cNvGraphicFramePr>
            <a:graphicFrameLocks noGrp="1"/>
          </p:cNvGraphicFramePr>
          <p:nvPr>
            <p:extLst>
              <p:ext uri="{D42A27DB-BD31-4B8C-83A1-F6EECF244321}">
                <p14:modId xmlns:p14="http://schemas.microsoft.com/office/powerpoint/2010/main" val="2684922399"/>
              </p:ext>
            </p:extLst>
          </p:nvPr>
        </p:nvGraphicFramePr>
        <p:xfrm>
          <a:off x="4508970" y="666728"/>
          <a:ext cx="4017799" cy="5505443"/>
        </p:xfrm>
        <a:graphic>
          <a:graphicData uri="http://schemas.openxmlformats.org/drawingml/2006/table">
            <a:tbl>
              <a:tblPr firstRow="1" bandRow="1">
                <a:solidFill>
                  <a:schemeClr val="tx1">
                    <a:lumMod val="75000"/>
                    <a:lumOff val="25000"/>
                  </a:schemeClr>
                </a:solidFill>
                <a:tableStyleId>{5C22544A-7EE6-4342-B048-85BDC9FD1C3A}</a:tableStyleId>
              </a:tblPr>
              <a:tblGrid>
                <a:gridCol w="4017799">
                  <a:extLst>
                    <a:ext uri="{9D8B030D-6E8A-4147-A177-3AD203B41FA5}">
                      <a16:colId xmlns:a16="http://schemas.microsoft.com/office/drawing/2014/main" val="1069483021"/>
                    </a:ext>
                  </a:extLst>
                </a:gridCol>
              </a:tblGrid>
              <a:tr h="661569">
                <a:tc>
                  <a:txBody>
                    <a:bodyPr/>
                    <a:lstStyle/>
                    <a:p>
                      <a:r>
                        <a:rPr lang="el-GR" sz="1600" b="1" cap="none" spc="0" dirty="0">
                          <a:solidFill>
                            <a:schemeClr val="tx1"/>
                          </a:solidFill>
                        </a:rPr>
                        <a:t>ΟΙΚΟΝΟΜΙΚΕΣ ΣΥΜΠΡΑΞΕΙΣ ΦΟΡΕΩΝ Κ.ΑΛ.Ο.</a:t>
                      </a:r>
                    </a:p>
                  </a:txBody>
                  <a:tcPr marL="62300" marR="35160" marT="17800" marB="133500" anchor="b">
                    <a:lnL w="12700" cap="flat" cmpd="sng" algn="ctr">
                      <a:solidFill>
                        <a:schemeClr val="bg1"/>
                      </a:solidFill>
                      <a:prstDash val="solid"/>
                    </a:lnL>
                    <a:lnR w="12700" cmpd="sng">
                      <a:noFill/>
                    </a:lnR>
                    <a:lnT w="9525" cap="flat" cmpd="sng" algn="ctr">
                      <a:noFill/>
                      <a:prstDash val="solid"/>
                    </a:lnT>
                    <a:lnB w="38100" cmpd="sng">
                      <a:noFill/>
                    </a:lnB>
                    <a:solidFill>
                      <a:schemeClr val="bg1"/>
                    </a:solidFill>
                  </a:tcPr>
                </a:tc>
                <a:extLst>
                  <a:ext uri="{0D108BD9-81ED-4DB2-BD59-A6C34878D82A}">
                    <a16:rowId xmlns:a16="http://schemas.microsoft.com/office/drawing/2014/main" val="209198367"/>
                  </a:ext>
                </a:extLst>
              </a:tr>
              <a:tr h="2730517">
                <a:tc>
                  <a:txBody>
                    <a:bodyPr/>
                    <a:lstStyle/>
                    <a:p>
                      <a:pPr marL="0" indent="0" algn="just">
                        <a:lnSpc>
                          <a:spcPct val="120000"/>
                        </a:lnSpc>
                        <a:buNone/>
                      </a:pPr>
                      <a:r>
                        <a:rPr lang="el-GR" sz="1200" cap="none" spc="0" dirty="0">
                          <a:solidFill>
                            <a:schemeClr val="tx1"/>
                          </a:solidFill>
                        </a:rPr>
                        <a:t>Οι Φορείς Κοινωνικής και Αλληλέγγυας Οικονομίας μπορεί να συμπράττουν μεταξύ τους για οικονομικούς σκοπούς. Για τη σύμπραξη απαιτείται απόφαση των Γενικών Συνελεύσεων των συμπραττόντων Φορέων. </a:t>
                      </a:r>
                    </a:p>
                    <a:p>
                      <a:pPr marL="0" indent="0" algn="just">
                        <a:lnSpc>
                          <a:spcPct val="120000"/>
                        </a:lnSpc>
                        <a:buNone/>
                      </a:pPr>
                      <a:r>
                        <a:rPr lang="el-GR" sz="1200" cap="none" spc="0" dirty="0">
                          <a:solidFill>
                            <a:schemeClr val="tx1"/>
                          </a:solidFill>
                        </a:rPr>
                        <a:t>Οι μορφές οικονομικής συνεργασίας μεταξύ των Φορέων περιλαμβάνουν:</a:t>
                      </a:r>
                      <a:br>
                        <a:rPr lang="el-GR" sz="1200" cap="none" spc="0" dirty="0">
                          <a:solidFill>
                            <a:schemeClr val="tx1"/>
                          </a:solidFill>
                        </a:rPr>
                      </a:br>
                      <a:r>
                        <a:rPr lang="el-GR" sz="1200" cap="none" spc="0" dirty="0">
                          <a:solidFill>
                            <a:schemeClr val="tx1"/>
                          </a:solidFill>
                        </a:rPr>
                        <a:t>α) τη σύναψη συμβάσεων για την ανταλλαγή προϊόντων ή υπηρεσιών,</a:t>
                      </a:r>
                      <a:br>
                        <a:rPr lang="el-GR" sz="1200" cap="none" spc="0" dirty="0">
                          <a:solidFill>
                            <a:schemeClr val="tx1"/>
                          </a:solidFill>
                        </a:rPr>
                      </a:br>
                      <a:r>
                        <a:rPr lang="el-GR" sz="1200" cap="none" spc="0" dirty="0">
                          <a:solidFill>
                            <a:schemeClr val="tx1"/>
                          </a:solidFill>
                        </a:rPr>
                        <a:t>β) τη σύσταση κοινοπραξιών, δευτέρου ή ανωτέρου βαθμού συνεταιρισμών, ευρωπαϊκών συνεταιρισμών ή ευρωπαϊκών ομίλων και δικτύων οικονομικής συνεργασίας με διακριτή νομική προσωπικότητα. </a:t>
                      </a:r>
                    </a:p>
                  </a:txBody>
                  <a:tcPr marL="62300" marR="35160" marT="17800" marB="133500">
                    <a:lnL w="12700" cap="flat" cmpd="sng" algn="ctr">
                      <a:solidFill>
                        <a:schemeClr val="bg1"/>
                      </a:solidFill>
                      <a:prstDash val="solid"/>
                    </a:lnL>
                    <a:lnR w="12700" cmpd="sng">
                      <a:noFill/>
                      <a:prstDash val="solid"/>
                    </a:lnR>
                    <a:lnT w="38100" cmpd="sng">
                      <a:noFill/>
                    </a:lnT>
                    <a:lnB w="9525" cap="flat" cmpd="sng" algn="ctr">
                      <a:noFill/>
                      <a:prstDash val="solid"/>
                    </a:lnB>
                    <a:solidFill>
                      <a:schemeClr val="bg1"/>
                    </a:solidFill>
                  </a:tcPr>
                </a:tc>
                <a:extLst>
                  <a:ext uri="{0D108BD9-81ED-4DB2-BD59-A6C34878D82A}">
                    <a16:rowId xmlns:a16="http://schemas.microsoft.com/office/drawing/2014/main" val="2863616105"/>
                  </a:ext>
                </a:extLst>
              </a:tr>
              <a:tr h="2073707">
                <a:tc>
                  <a:txBody>
                    <a:bodyPr/>
                    <a:lstStyle/>
                    <a:p>
                      <a:pPr marL="0" indent="0" algn="just">
                        <a:lnSpc>
                          <a:spcPct val="120000"/>
                        </a:lnSpc>
                        <a:buNone/>
                      </a:pPr>
                      <a:r>
                        <a:rPr lang="el-GR" sz="1200" cap="none" spc="0" dirty="0">
                          <a:solidFill>
                            <a:schemeClr val="tx1"/>
                          </a:solidFill>
                        </a:rPr>
                        <a:t>Η σύσταση και λειτουργία των ανωτέρω συμπράξεων </a:t>
                      </a:r>
                      <a:r>
                        <a:rPr lang="el-GR" sz="1200" cap="none" spc="0" dirty="0" err="1">
                          <a:solidFill>
                            <a:schemeClr val="tx1"/>
                          </a:solidFill>
                        </a:rPr>
                        <a:t>διέπονται</a:t>
                      </a:r>
                      <a:r>
                        <a:rPr lang="el-GR" sz="1200" cap="none" spc="0" dirty="0">
                          <a:solidFill>
                            <a:schemeClr val="tx1"/>
                          </a:solidFill>
                        </a:rPr>
                        <a:t> από τις διατάξεις του νόμου 4430/2016 και οι συμπράξεις καθίστανται Φορείς Κοινωνικής και Αλληλέγγυας Οικονομίας. </a:t>
                      </a:r>
                    </a:p>
                    <a:p>
                      <a:pPr marL="0" indent="0" algn="just">
                        <a:lnSpc>
                          <a:spcPct val="120000"/>
                        </a:lnSpc>
                        <a:buNone/>
                      </a:pPr>
                      <a:endParaRPr lang="el-GR" sz="1200" cap="none" spc="0" dirty="0">
                        <a:solidFill>
                          <a:schemeClr val="tx1"/>
                        </a:solidFill>
                      </a:endParaRPr>
                    </a:p>
                    <a:p>
                      <a:pPr marL="0" indent="0" algn="just">
                        <a:lnSpc>
                          <a:spcPct val="120000"/>
                        </a:lnSpc>
                        <a:buNone/>
                      </a:pPr>
                      <a:r>
                        <a:rPr lang="el-GR" sz="1200" cap="none" spc="0" dirty="0">
                          <a:solidFill>
                            <a:schemeClr val="tx1"/>
                          </a:solidFill>
                        </a:rPr>
                        <a:t>Μέλη των ανωτέρω συμπράξεων μπορούν να είναι και φυσικά πρόσωπα, μόνον εφόσον είναι εργαζόμενοι σε αυτές.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200" b="0" kern="1200" cap="none" spc="0" dirty="0">
                        <a:solidFill>
                          <a:schemeClr val="tx1"/>
                        </a:solidFill>
                        <a:effectLst/>
                        <a:latin typeface="+mj-lt"/>
                        <a:ea typeface="+mn-ea"/>
                        <a:cs typeface="Times New Roman" panose="02020603050405020304" pitchFamily="18" charset="0"/>
                      </a:endParaRPr>
                    </a:p>
                  </a:txBody>
                  <a:tcPr marL="62300" marR="35160" marT="17800" marB="133500">
                    <a:lnL w="12700" cap="flat" cmpd="sng" algn="ctr">
                      <a:solidFill>
                        <a:schemeClr val="bg1"/>
                      </a:solidFill>
                      <a:prstDash val="solid"/>
                    </a:lnL>
                    <a:lnR w="12700" cmpd="sng">
                      <a:noFill/>
                      <a:prstDash val="solid"/>
                    </a:lnR>
                    <a:lnT w="9525" cap="flat" cmpd="sng" algn="ctr">
                      <a:noFill/>
                      <a:prstDash val="solid"/>
                    </a:lnT>
                    <a:lnB w="12700" cmpd="sng">
                      <a:noFill/>
                      <a:prstDash val="solid"/>
                    </a:lnB>
                    <a:solidFill>
                      <a:schemeClr val="bg1"/>
                    </a:solidFill>
                  </a:tcPr>
                </a:tc>
                <a:extLst>
                  <a:ext uri="{0D108BD9-81ED-4DB2-BD59-A6C34878D82A}">
                    <a16:rowId xmlns:a16="http://schemas.microsoft.com/office/drawing/2014/main" val="1644481390"/>
                  </a:ext>
                </a:extLst>
              </a:tr>
            </a:tbl>
          </a:graphicData>
        </a:graphic>
      </p:graphicFrame>
    </p:spTree>
    <p:extLst>
      <p:ext uri="{BB962C8B-B14F-4D97-AF65-F5344CB8AC3E}">
        <p14:creationId xmlns:p14="http://schemas.microsoft.com/office/powerpoint/2010/main" val="430797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EC392-866F-41EF-A88C-92A9E0BFF46F}"/>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a:bodyPr>
          <a:lstStyle/>
          <a:p>
            <a:pPr algn="l" defTabSz="914400">
              <a:lnSpc>
                <a:spcPct val="90000"/>
              </a:lnSpc>
            </a:pPr>
            <a:r>
              <a:rPr lang="en-US" sz="1500" kern="1200">
                <a:solidFill>
                  <a:schemeClr val="tx1"/>
                </a:solidFill>
                <a:latin typeface="+mj-lt"/>
                <a:ea typeface="+mj-ea"/>
                <a:cs typeface="+mj-cs"/>
              </a:rPr>
              <a:t>ΥΠΟΣΤΗΡΙΚΤΙΚΑ ΜΕΣΑ ΓΙΑ ΦΟΡΕΙΣ Κ.Αλ.Ο.</a:t>
            </a:r>
            <a:br>
              <a:rPr lang="en-US" sz="1500" kern="1200">
                <a:solidFill>
                  <a:schemeClr val="tx1"/>
                </a:solidFill>
                <a:latin typeface="+mj-lt"/>
                <a:ea typeface="+mj-ea"/>
                <a:cs typeface="+mj-cs"/>
              </a:rPr>
            </a:br>
            <a:br>
              <a:rPr lang="en-US" sz="1500" kern="1200">
                <a:solidFill>
                  <a:schemeClr val="tx1"/>
                </a:solidFill>
                <a:latin typeface="+mj-lt"/>
                <a:ea typeface="+mj-ea"/>
                <a:cs typeface="+mj-cs"/>
              </a:rPr>
            </a:br>
            <a:r>
              <a:rPr lang="en-US" sz="1500" kern="1200">
                <a:solidFill>
                  <a:schemeClr val="tx1"/>
                </a:solidFill>
                <a:latin typeface="+mj-lt"/>
                <a:ea typeface="+mj-ea"/>
                <a:cs typeface="+mj-cs"/>
              </a:rPr>
              <a:t>Ενώσεις φορέων ΚΑΛΟ</a:t>
            </a:r>
            <a:br>
              <a:rPr lang="en-US" sz="1500" b="1" kern="1200">
                <a:solidFill>
                  <a:schemeClr val="tx1"/>
                </a:solidFill>
                <a:latin typeface="+mj-lt"/>
                <a:ea typeface="+mj-ea"/>
                <a:cs typeface="+mj-cs"/>
              </a:rPr>
            </a:br>
            <a:endParaRPr lang="en-US" sz="1500" kern="1200">
              <a:solidFill>
                <a:schemeClr val="tx1"/>
              </a:solidFill>
              <a:latin typeface="+mj-lt"/>
              <a:ea typeface="+mj-ea"/>
              <a:cs typeface="+mj-cs"/>
            </a:endParaRP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13">
            <a:extLst>
              <a:ext uri="{FF2B5EF4-FFF2-40B4-BE49-F238E27FC236}">
                <a16:creationId xmlns:a16="http://schemas.microsoft.com/office/drawing/2014/main" id="{A054EDF7-D70A-46EC-9C9A-37974DC1B290}"/>
              </a:ext>
            </a:extLst>
          </p:cNvPr>
          <p:cNvGraphicFramePr>
            <a:graphicFrameLocks noGrp="1"/>
          </p:cNvGraphicFramePr>
          <p:nvPr>
            <p:extLst>
              <p:ext uri="{D42A27DB-BD31-4B8C-83A1-F6EECF244321}">
                <p14:modId xmlns:p14="http://schemas.microsoft.com/office/powerpoint/2010/main" val="3442455758"/>
              </p:ext>
            </p:extLst>
          </p:nvPr>
        </p:nvGraphicFramePr>
        <p:xfrm>
          <a:off x="4441869" y="790625"/>
          <a:ext cx="4152000" cy="5217998"/>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54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cap="none" spc="0" dirty="0">
                          <a:solidFill>
                            <a:schemeClr val="tx1"/>
                          </a:solidFill>
                        </a:rPr>
                        <a:t>ΕΝΩΣΕΙΣ ΦΟΡΕΩΝ Κ.ΑΛ.Ο.</a:t>
                      </a:r>
                    </a:p>
                    <a:p>
                      <a:endParaRPr lang="el-GR" sz="1200" b="0" cap="none" spc="0" dirty="0">
                        <a:solidFill>
                          <a:schemeClr val="bg1"/>
                        </a:solidFill>
                      </a:endParaRPr>
                    </a:p>
                  </a:txBody>
                  <a:tcPr marL="36307" marR="60798" marT="78668" marB="77800" anchor="ctr"/>
                </a:tc>
                <a:extLst>
                  <a:ext uri="{0D108BD9-81ED-4DB2-BD59-A6C34878D82A}">
                    <a16:rowId xmlns:a16="http://schemas.microsoft.com/office/drawing/2014/main" val="209198367"/>
                  </a:ext>
                </a:extLst>
              </a:tr>
              <a:tr h="15016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cap="none" spc="0">
                          <a:solidFill>
                            <a:schemeClr val="tx1"/>
                          </a:solidFill>
                        </a:rPr>
                        <a:t>Δέκα (10) τουλάχιστον Φορείς Κοινωνικής και Αλληλέγγυας Οικονομίας μπορούν να συστήσουν Ένωση Φορέων Κοινωνικής και Αλληλέγγυας Οικονομίας. H Ένωση αυτή δεν μπορεί να έχει εμπορική ιδιότητα και σκοπός της είναι η προαγωγή και διάδοση των δραστηριοτήτων συλλογικής και κοινωνικής ωφέλειας των μελών της, η ανάπτυξη των αρχών της κοινωνικής και αλληλέγγυας οικονομίας.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100" cap="none" spc="0">
                        <a:solidFill>
                          <a:schemeClr val="tx1"/>
                        </a:solidFill>
                      </a:endParaRPr>
                    </a:p>
                  </a:txBody>
                  <a:tcPr marL="36307" marR="52691" marT="78668" marB="77800"/>
                </a:tc>
                <a:extLst>
                  <a:ext uri="{0D108BD9-81ED-4DB2-BD59-A6C34878D82A}">
                    <a16:rowId xmlns:a16="http://schemas.microsoft.com/office/drawing/2014/main" val="2863616105"/>
                  </a:ext>
                </a:extLst>
              </a:tr>
              <a:tr h="13379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100" cap="none" spc="0" dirty="0">
                          <a:solidFill>
                            <a:schemeClr val="tx1"/>
                          </a:solidFill>
                        </a:rPr>
                        <a:t>Κάθε Ένωση επιδιώκει τους στόχους της μέσω δραστηριοτήτων, όπως η εκπροσώπηση, βοήθεια και προστασία, εκπαίδευση και κατάρτιση, συμβουλευτικές υπηρεσίες, οικονομική, νομική και τεχνική βοήθεια, έλεγχος, επίλυση διαφορών, υποστήριξη ίδρυσης νέων ή ανάπτυξη των υφιστάμενων Φορέων Κοινωνικής και Αλληλέγγυας Οικονομίας.</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l-GR" sz="1100" b="0" kern="1200" cap="none" spc="0" dirty="0">
                        <a:solidFill>
                          <a:schemeClr val="tx1"/>
                        </a:solidFill>
                        <a:effectLst/>
                        <a:latin typeface="+mj-lt"/>
                        <a:ea typeface="+mn-ea"/>
                        <a:cs typeface="Times New Roman" panose="02020603050405020304" pitchFamily="18" charset="0"/>
                      </a:endParaRPr>
                    </a:p>
                  </a:txBody>
                  <a:tcPr marL="36307" marR="52691" marT="78668" marB="77800"/>
                </a:tc>
                <a:extLst>
                  <a:ext uri="{0D108BD9-81ED-4DB2-BD59-A6C34878D82A}">
                    <a16:rowId xmlns:a16="http://schemas.microsoft.com/office/drawing/2014/main" val="1644481390"/>
                  </a:ext>
                </a:extLst>
              </a:tr>
              <a:tr h="1829038">
                <a:tc>
                  <a:txBody>
                    <a:bodyPr/>
                    <a:lstStyle/>
                    <a:p>
                      <a:pPr marL="0" indent="0" algn="just">
                        <a:buNone/>
                      </a:pPr>
                      <a:r>
                        <a:rPr lang="el-GR" sz="1100" cap="none" spc="0" dirty="0">
                          <a:solidFill>
                            <a:schemeClr val="tx1"/>
                          </a:solidFill>
                        </a:rPr>
                        <a:t>Η Γενική Συνέλευση της Ένωσης απαρτίζεται από τους αντιπροσώπους των Φορέων Κοινωνικής και Αλληλέγγυας Οικονομίας - μελών. </a:t>
                      </a:r>
                    </a:p>
                    <a:p>
                      <a:pPr marL="0" indent="0" algn="just">
                        <a:buNone/>
                      </a:pPr>
                      <a:endParaRPr lang="el-GR" sz="1100" cap="none" spc="0" dirty="0">
                        <a:solidFill>
                          <a:schemeClr val="tx1"/>
                        </a:solidFill>
                      </a:endParaRPr>
                    </a:p>
                    <a:p>
                      <a:pPr marL="0" indent="0" algn="just">
                        <a:buNone/>
                      </a:pPr>
                      <a:r>
                        <a:rPr lang="el-GR" sz="1100" cap="none" spc="0" dirty="0">
                          <a:solidFill>
                            <a:schemeClr val="tx1"/>
                          </a:solidFill>
                        </a:rPr>
                        <a:t>Κάθε Φορέας Κοινωνικής και Αλληλέγγυας Οικονομίας εκπροσωπείται στη Γενική Συνέλευση της Ένωσης από έναν αντιπρόσωπο και κάθε αντιπρόσωπος έχει μία ψήφο. </a:t>
                      </a:r>
                    </a:p>
                    <a:p>
                      <a:pPr marL="0" indent="0" algn="just">
                        <a:buNone/>
                      </a:pPr>
                      <a:endParaRPr lang="el-GR" sz="1100" cap="none" spc="0" dirty="0">
                        <a:solidFill>
                          <a:schemeClr val="tx1"/>
                        </a:solidFill>
                      </a:endParaRPr>
                    </a:p>
                    <a:p>
                      <a:pPr marL="0" indent="0" algn="just">
                        <a:buNone/>
                      </a:pPr>
                      <a:r>
                        <a:rPr lang="el-GR" sz="1100" cap="none" spc="0" dirty="0">
                          <a:solidFill>
                            <a:schemeClr val="tx1"/>
                          </a:solidFill>
                        </a:rPr>
                        <a:t>H Γενική Συνέλευση εκλέγει Διοικητικό Συμβούλιο.</a:t>
                      </a:r>
                    </a:p>
                    <a:p>
                      <a:pPr algn="just"/>
                      <a:endParaRPr lang="el-GR" sz="1100" cap="none" spc="0" dirty="0">
                        <a:solidFill>
                          <a:schemeClr val="tx1"/>
                        </a:solidFill>
                      </a:endParaRPr>
                    </a:p>
                  </a:txBody>
                  <a:tcPr marL="36307" marR="52691" marT="78668" marB="77800"/>
                </a:tc>
                <a:extLst>
                  <a:ext uri="{0D108BD9-81ED-4DB2-BD59-A6C34878D82A}">
                    <a16:rowId xmlns:a16="http://schemas.microsoft.com/office/drawing/2014/main" val="544503395"/>
                  </a:ext>
                </a:extLst>
              </a:tr>
            </a:tbl>
          </a:graphicData>
        </a:graphic>
      </p:graphicFrame>
    </p:spTree>
    <p:extLst>
      <p:ext uri="{BB962C8B-B14F-4D97-AF65-F5344CB8AC3E}">
        <p14:creationId xmlns:p14="http://schemas.microsoft.com/office/powerpoint/2010/main" val="1795348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1EB4F-188B-4CF4-B76A-41346EC4DC8B}"/>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a:bodyPr>
          <a:lstStyle/>
          <a:p>
            <a:pPr algn="l" defTabSz="914400">
              <a:lnSpc>
                <a:spcPct val="90000"/>
              </a:lnSpc>
            </a:pPr>
            <a:r>
              <a:rPr lang="en-US" sz="1800" dirty="0"/>
              <a:t>ΥΠΟΣΤΗΡΙΚΤΙΚΑ ΜΕΣΑ ΓΙΑ ΦΟΡΕΙΣ Κ.Α</a:t>
            </a:r>
            <a:r>
              <a:rPr lang="el-GR" sz="1800" dirty="0" err="1"/>
              <a:t>λ.Ο</a:t>
            </a:r>
            <a:r>
              <a:rPr lang="en-US" sz="1800" dirty="0"/>
              <a:t>.</a:t>
            </a:r>
            <a:br>
              <a:rPr lang="el-GR" sz="1800" dirty="0"/>
            </a:br>
            <a:br>
              <a:rPr lang="el-GR" sz="1800" dirty="0"/>
            </a:br>
            <a:r>
              <a:rPr lang="el-GR" sz="1800" dirty="0"/>
              <a:t>Μητρώο Εθελοντών </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13">
            <a:extLst>
              <a:ext uri="{FF2B5EF4-FFF2-40B4-BE49-F238E27FC236}">
                <a16:creationId xmlns:a16="http://schemas.microsoft.com/office/drawing/2014/main" id="{1A15A461-0D1E-4DC6-BDE0-903DF588F7DD}"/>
              </a:ext>
            </a:extLst>
          </p:cNvPr>
          <p:cNvGraphicFramePr>
            <a:graphicFrameLocks noGrp="1"/>
          </p:cNvGraphicFramePr>
          <p:nvPr>
            <p:extLst>
              <p:ext uri="{D42A27DB-BD31-4B8C-83A1-F6EECF244321}">
                <p14:modId xmlns:p14="http://schemas.microsoft.com/office/powerpoint/2010/main" val="1758685059"/>
              </p:ext>
            </p:extLst>
          </p:nvPr>
        </p:nvGraphicFramePr>
        <p:xfrm>
          <a:off x="4441869" y="817731"/>
          <a:ext cx="4152000" cy="5180740"/>
        </p:xfrm>
        <a:graphic>
          <a:graphicData uri="http://schemas.openxmlformats.org/drawingml/2006/table">
            <a:tbl>
              <a:tblPr firstRow="1" bandRow="1">
                <a:tableStyleId>{2D5ABB26-0587-4C30-8999-92F81FD0307C}</a:tableStyleId>
              </a:tblPr>
              <a:tblGrid>
                <a:gridCol w="4152000">
                  <a:extLst>
                    <a:ext uri="{9D8B030D-6E8A-4147-A177-3AD203B41FA5}">
                      <a16:colId xmlns:a16="http://schemas.microsoft.com/office/drawing/2014/main" val="1069483021"/>
                    </a:ext>
                  </a:extLst>
                </a:gridCol>
              </a:tblGrid>
              <a:tr h="307311">
                <a:tc>
                  <a:txBody>
                    <a:bodyPr/>
                    <a:lstStyle/>
                    <a:p>
                      <a:r>
                        <a:rPr lang="el-GR" sz="1200" b="1" cap="none" spc="0" dirty="0">
                          <a:solidFill>
                            <a:schemeClr val="tx1"/>
                          </a:solidFill>
                        </a:rPr>
                        <a:t>ΜΗΤΡΩΟ ΕΘΕΛΟΝΤΩΝ </a:t>
                      </a:r>
                    </a:p>
                  </a:txBody>
                  <a:tcPr marL="0" marR="86912" marT="15117" marB="75587" anchor="b"/>
                </a:tc>
                <a:extLst>
                  <a:ext uri="{0D108BD9-81ED-4DB2-BD59-A6C34878D82A}">
                    <a16:rowId xmlns:a16="http://schemas.microsoft.com/office/drawing/2014/main" val="209198367"/>
                  </a:ext>
                </a:extLst>
              </a:tr>
              <a:tr h="6704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cap="none" spc="0">
                          <a:solidFill>
                            <a:schemeClr val="tx1"/>
                          </a:solidFill>
                          <a:effectLst/>
                        </a:rPr>
                        <a:t>Άτομα τα οποία δεν είναι μέλη ενός Φορέα Κ.ΑΛ.Ο. μπορούν να λειτουργούν ως εθελοντές και να στηρίζουν τις δράσεις του.</a:t>
                      </a:r>
                      <a:endParaRPr lang="el-GR" sz="1200" cap="none" spc="0">
                        <a:solidFill>
                          <a:schemeClr val="tx1"/>
                        </a:solidFill>
                      </a:endParaRPr>
                    </a:p>
                  </a:txBody>
                  <a:tcPr marL="0" marR="86912" marT="22677" marB="75587"/>
                </a:tc>
                <a:extLst>
                  <a:ext uri="{0D108BD9-81ED-4DB2-BD59-A6C34878D82A}">
                    <a16:rowId xmlns:a16="http://schemas.microsoft.com/office/drawing/2014/main" val="2863616105"/>
                  </a:ext>
                </a:extLst>
              </a:tr>
              <a:tr h="2092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cap="none" spc="0">
                          <a:solidFill>
                            <a:schemeClr val="tx1"/>
                          </a:solidFill>
                        </a:rPr>
                        <a:t>Ο Φορέας Κοινωνικής και Αλληλέγγυας Οικονομίας δεν έχει ασφαλιστικές υποχρεώσεις προς τα μη μέλη που λειτουργούν ως εθελοντές, εφόσον πληρούνται σωρευτικά οι παρακάτω προϋποθέσεις:</a:t>
                      </a:r>
                      <a:br>
                        <a:rPr lang="el-GR" sz="1200" cap="none" spc="0">
                          <a:solidFill>
                            <a:schemeClr val="tx1"/>
                          </a:solidFill>
                        </a:rPr>
                      </a:br>
                      <a:r>
                        <a:rPr lang="el-GR" sz="1200" cap="none" spc="0">
                          <a:solidFill>
                            <a:schemeClr val="tx1"/>
                          </a:solidFill>
                        </a:rPr>
                        <a:t>α. Από την εθελοντική δράση δεν παράγονται άμεσα έσοδα για το Φορέα.</a:t>
                      </a:r>
                      <a:br>
                        <a:rPr lang="el-GR" sz="1200" cap="none" spc="0">
                          <a:solidFill>
                            <a:schemeClr val="tx1"/>
                          </a:solidFill>
                        </a:rPr>
                      </a:br>
                      <a:r>
                        <a:rPr lang="el-GR" sz="1200" cap="none" spc="0">
                          <a:solidFill>
                            <a:schemeClr val="tx1"/>
                          </a:solidFill>
                        </a:rPr>
                        <a:t>β. Η δράση έχει προαποφασισθεί από το Διοικητικό Συμβούλιο ή τη Διοικούσα Επιτροπή του Φορέα. Η απόφαση, η πρόσκληση και το πρόγραμμα της δράσης που θα γίνει χρήση εθελοντών καταγράφονται σε πρακτικό, το οποίο προδημοσιεύεται στην ιστοσελίδα του Φορέα. </a:t>
                      </a:r>
                      <a:endParaRPr lang="el-GR" sz="1200" b="0" kern="1200" cap="none" spc="0">
                        <a:solidFill>
                          <a:schemeClr val="tx1"/>
                        </a:solidFill>
                        <a:effectLst/>
                        <a:latin typeface="+mj-lt"/>
                        <a:ea typeface="+mn-ea"/>
                        <a:cs typeface="Times New Roman" panose="02020603050405020304" pitchFamily="18" charset="0"/>
                      </a:endParaRPr>
                    </a:p>
                  </a:txBody>
                  <a:tcPr marL="0" marR="86912" marT="22677" marB="75587"/>
                </a:tc>
                <a:extLst>
                  <a:ext uri="{0D108BD9-81ED-4DB2-BD59-A6C34878D82A}">
                    <a16:rowId xmlns:a16="http://schemas.microsoft.com/office/drawing/2014/main" val="1644481390"/>
                  </a:ext>
                </a:extLst>
              </a:tr>
              <a:tr h="2092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cap="none" spc="0" dirty="0">
                          <a:solidFill>
                            <a:schemeClr val="tx1"/>
                          </a:solidFill>
                        </a:rPr>
                        <a:t>Ο Φορέας Κοινωνικής και Αλληλέγγυας Οικονομίας:</a:t>
                      </a:r>
                      <a:br>
                        <a:rPr lang="el-GR" sz="1200" cap="none" spc="0" dirty="0">
                          <a:solidFill>
                            <a:schemeClr val="tx1"/>
                          </a:solidFill>
                        </a:rPr>
                      </a:br>
                      <a:r>
                        <a:rPr lang="el-GR" sz="1200" cap="none" spc="0" dirty="0">
                          <a:solidFill>
                            <a:schemeClr val="tx1"/>
                          </a:solidFill>
                        </a:rPr>
                        <a:t>α) Ευθύνεται για τυχόν ζημίες που </a:t>
                      </a:r>
                      <a:r>
                        <a:rPr lang="el-GR" sz="1200" cap="none" spc="0" dirty="0" err="1">
                          <a:solidFill>
                            <a:schemeClr val="tx1"/>
                          </a:solidFill>
                        </a:rPr>
                        <a:t>προξενήθηκαν</a:t>
                      </a:r>
                      <a:r>
                        <a:rPr lang="el-GR" sz="1200" cap="none" spc="0" dirty="0">
                          <a:solidFill>
                            <a:schemeClr val="tx1"/>
                          </a:solidFill>
                        </a:rPr>
                        <a:t> στον εθελοντή κατά την παροχή της εθελοντικής του απασχόλησης στο Φορέα.</a:t>
                      </a:r>
                      <a:br>
                        <a:rPr lang="el-GR" sz="1200" cap="none" spc="0" dirty="0">
                          <a:solidFill>
                            <a:schemeClr val="tx1"/>
                          </a:solidFill>
                        </a:rPr>
                      </a:br>
                      <a:r>
                        <a:rPr lang="el-GR" sz="1200" cap="none" spc="0" dirty="0">
                          <a:solidFill>
                            <a:schemeClr val="tx1"/>
                          </a:solidFill>
                        </a:rPr>
                        <a:t>β) Σε περίπτωση που ο εθελοντής απασχολείται στο εξωτερικό, ο Φορέας παροχής εθελοντικής απασχόλησης αναλαμβάνει πλήρως τα έξοδα ταξιδιού, διαβίωσης, καταλύματος, επαναπατρισμού και ιατροφαρμακευτικής περίθαλψης, καθώς και κάθε άλλη δαπάνη που θα προκύψει κατά τη διάρκεια διαμονής του εθελοντή στο εξωτερικό. </a:t>
                      </a:r>
                      <a:endParaRPr lang="el-GR" sz="1200" cap="none" spc="0" dirty="0">
                        <a:solidFill>
                          <a:schemeClr val="tx1"/>
                        </a:solidFill>
                        <a:effectLst/>
                      </a:endParaRPr>
                    </a:p>
                    <a:p>
                      <a:pPr algn="just"/>
                      <a:endParaRPr lang="el-GR" sz="1200" cap="none" spc="0" dirty="0">
                        <a:solidFill>
                          <a:schemeClr val="tx1"/>
                        </a:solidFill>
                      </a:endParaRPr>
                    </a:p>
                  </a:txBody>
                  <a:tcPr marL="0" marR="86912" marT="22677" marB="75587"/>
                </a:tc>
                <a:extLst>
                  <a:ext uri="{0D108BD9-81ED-4DB2-BD59-A6C34878D82A}">
                    <a16:rowId xmlns:a16="http://schemas.microsoft.com/office/drawing/2014/main" val="544503395"/>
                  </a:ext>
                </a:extLst>
              </a:tr>
            </a:tbl>
          </a:graphicData>
        </a:graphic>
      </p:graphicFrame>
    </p:spTree>
    <p:extLst>
      <p:ext uri="{BB962C8B-B14F-4D97-AF65-F5344CB8AC3E}">
        <p14:creationId xmlns:p14="http://schemas.microsoft.com/office/powerpoint/2010/main" val="1019932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62E9C5-D97F-ACD4-7F0B-C59AD9BF5864}"/>
              </a:ext>
            </a:extLst>
          </p:cNvPr>
          <p:cNvSpPr txBox="1"/>
          <p:nvPr/>
        </p:nvSpPr>
        <p:spPr>
          <a:xfrm>
            <a:off x="835357" y="2960716"/>
            <a:ext cx="3228126" cy="2387600"/>
          </a:xfrm>
          <a:prstGeom prst="rect">
            <a:avLst/>
          </a:prstGeom>
        </p:spPr>
        <p:txBody>
          <a:bodyPr vert="horz" lIns="91440" tIns="45720" rIns="91440" bIns="45720" rtlCol="0" anchor="t" anchorCtr="1">
            <a:normAutofit/>
          </a:bodyPr>
          <a:lstStyle/>
          <a:p>
            <a:pPr defTabSz="914400">
              <a:lnSpc>
                <a:spcPct val="90000"/>
              </a:lnSpc>
              <a:spcBef>
                <a:spcPct val="0"/>
              </a:spcBef>
              <a:spcAft>
                <a:spcPts val="450"/>
              </a:spcAft>
            </a:pPr>
            <a:r>
              <a:rPr lang="en-US" sz="3300" b="1" kern="1200" cap="all" spc="150" dirty="0">
                <a:solidFill>
                  <a:schemeClr val="tx1"/>
                </a:solidFill>
                <a:latin typeface="+mj-lt"/>
                <a:ea typeface="+mj-ea"/>
                <a:cs typeface="+mj-cs"/>
              </a:rPr>
              <a:t>ΣΥΓΚΡΙΤΙΚΟΣ ΠΙΝΑΚΑΣ </a:t>
            </a:r>
            <a:r>
              <a:rPr lang="en-US" sz="3300" b="1" kern="1200" cap="all" spc="150" dirty="0" err="1">
                <a:solidFill>
                  <a:schemeClr val="tx1"/>
                </a:solidFill>
                <a:latin typeface="+mj-lt"/>
                <a:ea typeface="+mj-ea"/>
                <a:cs typeface="+mj-cs"/>
              </a:rPr>
              <a:t>εθελοντων</a:t>
            </a:r>
            <a:r>
              <a:rPr lang="en-US" sz="3300" b="1" kern="1200" cap="all" spc="150" dirty="0">
                <a:solidFill>
                  <a:schemeClr val="tx1"/>
                </a:solidFill>
                <a:latin typeface="+mj-lt"/>
                <a:ea typeface="+mj-ea"/>
                <a:cs typeface="+mj-cs"/>
              </a:rPr>
              <a:t> – </a:t>
            </a:r>
            <a:r>
              <a:rPr lang="en-US" sz="3300" b="1" kern="1200" cap="all" spc="150" dirty="0" err="1">
                <a:solidFill>
                  <a:schemeClr val="tx1"/>
                </a:solidFill>
                <a:latin typeface="+mj-lt"/>
                <a:ea typeface="+mj-ea"/>
                <a:cs typeface="+mj-cs"/>
              </a:rPr>
              <a:t>εργ</a:t>
            </a:r>
            <a:r>
              <a:rPr lang="en-US" sz="3300" b="1" kern="1200" cap="all" spc="150" dirty="0">
                <a:solidFill>
                  <a:schemeClr val="tx1"/>
                </a:solidFill>
                <a:latin typeface="+mj-lt"/>
                <a:ea typeface="+mj-ea"/>
                <a:cs typeface="+mj-cs"/>
              </a:rPr>
              <a:t>αζομενων  </a:t>
            </a:r>
          </a:p>
        </p:txBody>
      </p:sp>
      <p:grpSp>
        <p:nvGrpSpPr>
          <p:cNvPr id="43" name="Group 3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38" name="Rectangle 3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Πίνακας 2">
            <a:extLst>
              <a:ext uri="{FF2B5EF4-FFF2-40B4-BE49-F238E27FC236}">
                <a16:creationId xmlns:a16="http://schemas.microsoft.com/office/drawing/2014/main" id="{FDA6EC02-F97E-A462-0FD0-3EB16CC5051C}"/>
              </a:ext>
            </a:extLst>
          </p:cNvPr>
          <p:cNvGraphicFramePr>
            <a:graphicFrameLocks noGrp="1"/>
          </p:cNvGraphicFramePr>
          <p:nvPr>
            <p:extLst>
              <p:ext uri="{D42A27DB-BD31-4B8C-83A1-F6EECF244321}">
                <p14:modId xmlns:p14="http://schemas.microsoft.com/office/powerpoint/2010/main" val="2082878009"/>
              </p:ext>
            </p:extLst>
          </p:nvPr>
        </p:nvGraphicFramePr>
        <p:xfrm>
          <a:off x="4441870" y="601785"/>
          <a:ext cx="4130021" cy="5572369"/>
        </p:xfrm>
        <a:graphic>
          <a:graphicData uri="http://schemas.openxmlformats.org/drawingml/2006/table">
            <a:tbl>
              <a:tblPr>
                <a:noFill/>
                <a:tableStyleId>{8EC20E35-A176-4012-BC5E-935CFFF8708E}</a:tableStyleId>
              </a:tblPr>
              <a:tblGrid>
                <a:gridCol w="1111238">
                  <a:extLst>
                    <a:ext uri="{9D8B030D-6E8A-4147-A177-3AD203B41FA5}">
                      <a16:colId xmlns:a16="http://schemas.microsoft.com/office/drawing/2014/main" val="45440132"/>
                    </a:ext>
                  </a:extLst>
                </a:gridCol>
                <a:gridCol w="1518028">
                  <a:extLst>
                    <a:ext uri="{9D8B030D-6E8A-4147-A177-3AD203B41FA5}">
                      <a16:colId xmlns:a16="http://schemas.microsoft.com/office/drawing/2014/main" val="922512332"/>
                    </a:ext>
                  </a:extLst>
                </a:gridCol>
                <a:gridCol w="1500755">
                  <a:extLst>
                    <a:ext uri="{9D8B030D-6E8A-4147-A177-3AD203B41FA5}">
                      <a16:colId xmlns:a16="http://schemas.microsoft.com/office/drawing/2014/main" val="624130733"/>
                    </a:ext>
                  </a:extLst>
                </a:gridCol>
              </a:tblGrid>
              <a:tr h="398426">
                <a:tc>
                  <a:txBody>
                    <a:bodyPr/>
                    <a:lstStyle/>
                    <a:p>
                      <a:pPr>
                        <a:buNone/>
                      </a:pPr>
                      <a:r>
                        <a:rPr lang="el-GR" sz="1000" b="1" cap="none" spc="0" dirty="0">
                          <a:solidFill>
                            <a:schemeClr val="tx1">
                              <a:lumMod val="75000"/>
                              <a:lumOff val="25000"/>
                            </a:schemeClr>
                          </a:solidFill>
                        </a:rPr>
                        <a:t>Κριτήριο</a:t>
                      </a:r>
                      <a:endParaRPr lang="el-GR" sz="1000" cap="none" spc="0" dirty="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b="1" cap="none" spc="0" dirty="0">
                          <a:solidFill>
                            <a:schemeClr val="tx1">
                              <a:lumMod val="75000"/>
                              <a:lumOff val="25000"/>
                            </a:schemeClr>
                          </a:solidFill>
                        </a:rPr>
                        <a:t>Εθελοντής</a:t>
                      </a:r>
                      <a:endParaRPr lang="el-GR" sz="1000" cap="none" spc="0" dirty="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b="1" cap="none" spc="0" dirty="0">
                          <a:solidFill>
                            <a:schemeClr val="tx1">
                              <a:lumMod val="75000"/>
                              <a:lumOff val="25000"/>
                            </a:schemeClr>
                          </a:solidFill>
                        </a:rPr>
                        <a:t>Εργαζόμενος</a:t>
                      </a:r>
                      <a:endParaRPr lang="el-GR" sz="1000" cap="none" spc="0" dirty="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7192506"/>
                  </a:ext>
                </a:extLst>
              </a:tr>
              <a:tr h="804985">
                <a:tc>
                  <a:txBody>
                    <a:bodyPr/>
                    <a:lstStyle/>
                    <a:p>
                      <a:pPr>
                        <a:buNone/>
                      </a:pPr>
                      <a:r>
                        <a:rPr lang="el-GR" sz="1000" b="1" cap="none" spc="0">
                          <a:solidFill>
                            <a:schemeClr val="tx1">
                              <a:lumMod val="75000"/>
                              <a:lumOff val="25000"/>
                            </a:schemeClr>
                          </a:solidFill>
                        </a:rPr>
                        <a:t>Νομική Σχέση</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Δεν υπάρχει σύμβαση εργασίας – προσφέρει ελεύθερα τον χρόνο του.</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Υπογράφει σύμβαση εργασίας (πλήρης, μερική, ορισμένου/αορίστου χρόνου).</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38188469"/>
                  </a:ext>
                </a:extLst>
              </a:tr>
              <a:tr h="804985">
                <a:tc>
                  <a:txBody>
                    <a:bodyPr/>
                    <a:lstStyle/>
                    <a:p>
                      <a:pPr>
                        <a:buNone/>
                      </a:pPr>
                      <a:r>
                        <a:rPr lang="el-GR" sz="1000" b="1" cap="none" spc="0">
                          <a:solidFill>
                            <a:schemeClr val="tx1">
                              <a:lumMod val="75000"/>
                              <a:lumOff val="25000"/>
                            </a:schemeClr>
                          </a:solidFill>
                        </a:rPr>
                        <a:t>Αμοιβή</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dirty="0">
                          <a:solidFill>
                            <a:schemeClr val="tx1">
                              <a:lumMod val="75000"/>
                              <a:lumOff val="25000"/>
                            </a:schemeClr>
                          </a:solidFill>
                        </a:rPr>
                        <a:t>Καμία – δεν λαμβάνει μισθό. Μπορεί να καλύπτονται μόνο έξοδα (π.χ. μετακινήσεις).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Λαμβάνει μισθό και ασφαλιστικές εισφορές βάσει εργατικής νομοθεσίας.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275470638"/>
                  </a:ext>
                </a:extLst>
              </a:tr>
              <a:tr h="804985">
                <a:tc>
                  <a:txBody>
                    <a:bodyPr/>
                    <a:lstStyle/>
                    <a:p>
                      <a:pPr>
                        <a:buNone/>
                      </a:pPr>
                      <a:r>
                        <a:rPr lang="el-GR" sz="1000" b="1" cap="none" spc="0">
                          <a:solidFill>
                            <a:schemeClr val="tx1">
                              <a:lumMod val="75000"/>
                              <a:lumOff val="25000"/>
                            </a:schemeClr>
                          </a:solidFill>
                        </a:rPr>
                        <a:t>Κοινωνική Ασφάλιση</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Δεν ασφαλίζεται μέσω της εθελοντικής δράσης.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Υπάγεται σε ασφάλιση ΕΦΚΑ, δικαιούται άδειες, επιδόματα κ.λπ.</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577584795"/>
                  </a:ext>
                </a:extLst>
              </a:tr>
              <a:tr h="1008263">
                <a:tc>
                  <a:txBody>
                    <a:bodyPr/>
                    <a:lstStyle/>
                    <a:p>
                      <a:pPr>
                        <a:buNone/>
                      </a:pPr>
                      <a:r>
                        <a:rPr lang="el-GR" sz="1000" b="1" cap="none" spc="0">
                          <a:solidFill>
                            <a:schemeClr val="tx1">
                              <a:lumMod val="75000"/>
                              <a:lumOff val="25000"/>
                            </a:schemeClr>
                          </a:solidFill>
                        </a:rPr>
                        <a:t>Συμμετοχή σε Διοίκηση ΚΟΙΝΣΕΠ</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Μπορεί να είναι και μέλος της ΚΟΙΝΣΕΠ αλλά ο ρόλος του ως εθελοντή δεν του δίνει επιπλέον δικαιώματα.</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Αν είναι μέλος και εργαζόμενος, έχει κανονικά δικαιώματα ψήφου και συμμετοχής.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4168849578"/>
                  </a:ext>
                </a:extLst>
              </a:tr>
              <a:tr h="1008263">
                <a:tc>
                  <a:txBody>
                    <a:bodyPr/>
                    <a:lstStyle/>
                    <a:p>
                      <a:pPr>
                        <a:buNone/>
                      </a:pPr>
                      <a:r>
                        <a:rPr lang="el-GR" sz="1000" b="1" cap="none" spc="0">
                          <a:solidFill>
                            <a:schemeClr val="tx1">
                              <a:lumMod val="75000"/>
                              <a:lumOff val="25000"/>
                            </a:schemeClr>
                          </a:solidFill>
                        </a:rPr>
                        <a:t>Είδος Εργασίας</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Προσφέρει υποστηρικτικές, κοινωνικές, πολιτιστικές ή περιβαλλοντικές δράσεις, όχι πάγιες ανάγκες.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Καλύπτει πάγιες και διαρκείς ανάγκες της επιχείρησης.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91631523"/>
                  </a:ext>
                </a:extLst>
              </a:tr>
              <a:tr h="742462">
                <a:tc>
                  <a:txBody>
                    <a:bodyPr/>
                    <a:lstStyle/>
                    <a:p>
                      <a:pPr>
                        <a:buNone/>
                      </a:pPr>
                      <a:r>
                        <a:rPr lang="el-GR" sz="1000" b="1" cap="none" spc="0">
                          <a:solidFill>
                            <a:schemeClr val="tx1">
                              <a:lumMod val="75000"/>
                              <a:lumOff val="25000"/>
                            </a:schemeClr>
                          </a:solidFill>
                        </a:rPr>
                        <a:t>Υποχρέωση Καταγραφής</a:t>
                      </a:r>
                      <a:endParaRPr lang="el-GR" sz="1000" cap="none" spc="0">
                        <a:solidFill>
                          <a:schemeClr val="tx1">
                            <a:lumMod val="75000"/>
                            <a:lumOff val="25000"/>
                          </a:schemeClr>
                        </a:solidFill>
                      </a:endParaRP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a:solidFill>
                            <a:schemeClr val="tx1">
                              <a:lumMod val="75000"/>
                              <a:lumOff val="25000"/>
                            </a:schemeClr>
                          </a:solidFill>
                        </a:rPr>
                        <a:t>Καταγράφεται στο Μητρώο Εθελοντών (ημέρες, ώρες, είδος εργασίας).</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l-GR" sz="1000" cap="none" spc="0" dirty="0">
                          <a:solidFill>
                            <a:schemeClr val="tx1">
                              <a:lumMod val="75000"/>
                              <a:lumOff val="25000"/>
                            </a:schemeClr>
                          </a:solidFill>
                        </a:rPr>
                        <a:t>Δηλώνεται στην ΕΡΓΑΝΗ, μισθοδοσία, ΙΚΑ κ.λπ.</a:t>
                      </a:r>
                    </a:p>
                  </a:txBody>
                  <a:tcPr marL="100025" marR="2811" marT="50012" marB="5001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526625397"/>
                  </a:ext>
                </a:extLst>
              </a:tr>
            </a:tbl>
          </a:graphicData>
        </a:graphic>
      </p:graphicFrame>
    </p:spTree>
    <p:extLst>
      <p:ext uri="{BB962C8B-B14F-4D97-AF65-F5344CB8AC3E}">
        <p14:creationId xmlns:p14="http://schemas.microsoft.com/office/powerpoint/2010/main" val="4252750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1EB4F-188B-4CF4-B76A-41346EC4DC8B}"/>
              </a:ext>
            </a:extLst>
          </p:cNvPr>
          <p:cNvSpPr>
            <a:spLocks noGrp="1"/>
          </p:cNvSpPr>
          <p:nvPr>
            <p:ph type="title"/>
          </p:nvPr>
        </p:nvSpPr>
        <p:spPr>
          <a:xfrm>
            <a:off x="835357" y="2960716"/>
            <a:ext cx="3027251" cy="2387600"/>
          </a:xfrm>
          <a:prstGeom prst="ellipse">
            <a:avLst/>
          </a:prstGeom>
        </p:spPr>
        <p:txBody>
          <a:bodyPr vert="horz" lIns="91440" tIns="45720" rIns="91440" bIns="45720" rtlCol="0" anchor="t" anchorCtr="1">
            <a:normAutofit/>
          </a:bodyPr>
          <a:lstStyle/>
          <a:p>
            <a:pPr algn="l" defTabSz="914400">
              <a:lnSpc>
                <a:spcPct val="90000"/>
              </a:lnSpc>
            </a:pPr>
            <a:r>
              <a:rPr lang="en-US" sz="1900" kern="1200">
                <a:solidFill>
                  <a:schemeClr val="tx1"/>
                </a:solidFill>
                <a:latin typeface="+mj-lt"/>
                <a:ea typeface="+mj-ea"/>
                <a:cs typeface="+mj-cs"/>
              </a:rPr>
              <a:t>ΥΠΟΣΤΗΡΙΚΤΙΚΑ ΜΕΣΑ ΓΙΑ ΦΟΡΕΙΣ Κ.Αλ.Ο.</a:t>
            </a:r>
            <a:br>
              <a:rPr lang="en-US" sz="1900" kern="1200">
                <a:solidFill>
                  <a:schemeClr val="tx1"/>
                </a:solidFill>
                <a:latin typeface="+mj-lt"/>
                <a:ea typeface="+mj-ea"/>
                <a:cs typeface="+mj-cs"/>
              </a:rPr>
            </a:br>
            <a:br>
              <a:rPr lang="en-US" sz="1900" kern="1200">
                <a:solidFill>
                  <a:schemeClr val="tx1"/>
                </a:solidFill>
                <a:latin typeface="+mj-lt"/>
                <a:ea typeface="+mj-ea"/>
                <a:cs typeface="+mj-cs"/>
              </a:rPr>
            </a:br>
            <a:r>
              <a:rPr lang="en-US" sz="1900" kern="1200">
                <a:solidFill>
                  <a:schemeClr val="tx1"/>
                </a:solidFill>
                <a:latin typeface="+mj-lt"/>
                <a:ea typeface="+mj-ea"/>
                <a:cs typeface="+mj-cs"/>
              </a:rPr>
              <a:t>Φορολογικά Κίνητρα</a:t>
            </a:r>
          </a:p>
        </p:txBody>
      </p:sp>
      <p:grpSp>
        <p:nvGrpSpPr>
          <p:cNvPr id="42" name="Group 4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43" name="Rectangle 4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Πίνακας 2">
            <a:extLst>
              <a:ext uri="{FF2B5EF4-FFF2-40B4-BE49-F238E27FC236}">
                <a16:creationId xmlns:a16="http://schemas.microsoft.com/office/drawing/2014/main" id="{D52AECEB-B276-089D-545C-CC09F988BD49}"/>
              </a:ext>
            </a:extLst>
          </p:cNvPr>
          <p:cNvGraphicFramePr>
            <a:graphicFrameLocks noGrp="1"/>
          </p:cNvGraphicFramePr>
          <p:nvPr>
            <p:extLst>
              <p:ext uri="{D42A27DB-BD31-4B8C-83A1-F6EECF244321}">
                <p14:modId xmlns:p14="http://schemas.microsoft.com/office/powerpoint/2010/main" val="2659707282"/>
              </p:ext>
            </p:extLst>
          </p:nvPr>
        </p:nvGraphicFramePr>
        <p:xfrm>
          <a:off x="4441869" y="790888"/>
          <a:ext cx="4152000" cy="5217473"/>
        </p:xfrm>
        <a:graphic>
          <a:graphicData uri="http://schemas.openxmlformats.org/drawingml/2006/table">
            <a:tbl>
              <a:tblPr firstRow="1" bandRow="1"/>
              <a:tblGrid>
                <a:gridCol w="4152000">
                  <a:extLst>
                    <a:ext uri="{9D8B030D-6E8A-4147-A177-3AD203B41FA5}">
                      <a16:colId xmlns:a16="http://schemas.microsoft.com/office/drawing/2014/main" val="424858823"/>
                    </a:ext>
                  </a:extLst>
                </a:gridCol>
              </a:tblGrid>
              <a:tr h="813258">
                <a:tc>
                  <a:txBody>
                    <a:bodyPr/>
                    <a:lstStyle/>
                    <a:p>
                      <a:pPr algn="l" fontAlgn="b">
                        <a:buNone/>
                      </a:pPr>
                      <a:r>
                        <a:rPr lang="el-GR" sz="1900" b="1" i="0" u="none" strike="noStrike" spc="0">
                          <a:solidFill>
                            <a:schemeClr val="tx1"/>
                          </a:solidFill>
                          <a:effectLst/>
                          <a:latin typeface="Arial" panose="020B0604020202020204" pitchFamily="34" charset="0"/>
                        </a:rPr>
                        <a:t>ΦΟΡΟΛΟΓΙΚΑ ΚΑΙ ΑΣΦΑΛΙΣΤΙΚΑ &amp; ΆΛΛΑ ΚΙΝΗΤΡΑ </a:t>
                      </a:r>
                      <a:endParaRPr lang="el-GR" sz="1900" b="0" i="0" u="none" strike="noStrike">
                        <a:effectLst/>
                        <a:latin typeface="Arial" panose="020B0604020202020204" pitchFamily="34" charset="0"/>
                      </a:endParaRPr>
                    </a:p>
                  </a:txBody>
                  <a:tcPr marL="75671" marR="138776" marT="21581" marB="162269" anchor="b">
                    <a:lnL>
                      <a:noFill/>
                    </a:lnL>
                    <a:lnR>
                      <a:noFill/>
                    </a:lnR>
                    <a:lnT>
                      <a:noFill/>
                    </a:lnT>
                    <a:lnB>
                      <a:noFill/>
                    </a:lnB>
                    <a:noFill/>
                  </a:tcPr>
                </a:tc>
                <a:extLst>
                  <a:ext uri="{0D108BD9-81ED-4DB2-BD59-A6C34878D82A}">
                    <a16:rowId xmlns:a16="http://schemas.microsoft.com/office/drawing/2014/main" val="3187585772"/>
                  </a:ext>
                </a:extLst>
              </a:tr>
              <a:tr h="105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cap="none" spc="0">
                          <a:solidFill>
                            <a:schemeClr val="tx1"/>
                          </a:solidFill>
                          <a:latin typeface="+mn-lt"/>
                          <a:ea typeface="+mn-ea"/>
                          <a:cs typeface="+mn-cs"/>
                        </a:rPr>
                        <a:t>Οι Κοιν.Σ.Επ. και οι Συνεταιρισμοί Εργαζομένων δεν πληρώνουν τέλος επιτηδεύματος (αρθρ. 17, Ν.4557/18, ΦΕΚ 199/Α).</a:t>
                      </a:r>
                    </a:p>
                  </a:txBody>
                  <a:tcPr marL="75671" marR="138776" marT="21581" marB="162269">
                    <a:lnL w="9525"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09722408"/>
                  </a:ext>
                </a:extLst>
              </a:tr>
              <a:tr h="105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cap="none" spc="0">
                          <a:solidFill>
                            <a:schemeClr val="tx1"/>
                          </a:solidFill>
                          <a:latin typeface="+mn-lt"/>
                          <a:ea typeface="+mn-ea"/>
                          <a:cs typeface="+mn-cs"/>
                        </a:rPr>
                        <a:t>Το μέρος των κερδών που διανέμεται στους εργαζόμενους της επιχείρησης φορολογείται ως εισόδημα από μισθωτές υπηρεσίες, το οποίο ως ένα ποσό είναι αφορολόγητο.</a:t>
                      </a:r>
                    </a:p>
                  </a:txBody>
                  <a:tcPr marL="75671" marR="138776" marT="21581" marB="162269">
                    <a:lnL w="9525"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07277847"/>
                  </a:ext>
                </a:extLst>
              </a:tr>
              <a:tr h="2294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cap="none" spc="0" dirty="0">
                          <a:solidFill>
                            <a:schemeClr val="tx1"/>
                          </a:solidFill>
                          <a:latin typeface="+mn-lt"/>
                          <a:ea typeface="+mn-ea"/>
                          <a:cs typeface="+mn-cs"/>
                        </a:rPr>
                        <a:t>Εργαζόμενοι στους Συνεταιρισμούς Εργαζομένων και στις </a:t>
                      </a:r>
                      <a:r>
                        <a:rPr lang="el-GR" sz="1200" kern="1200" cap="none" spc="0" dirty="0" err="1">
                          <a:solidFill>
                            <a:schemeClr val="tx1"/>
                          </a:solidFill>
                          <a:latin typeface="+mn-lt"/>
                          <a:ea typeface="+mn-ea"/>
                          <a:cs typeface="+mn-cs"/>
                        </a:rPr>
                        <a:t>Κοιν.Σ.Επ</a:t>
                      </a:r>
                      <a:r>
                        <a:rPr lang="el-GR" sz="1200" kern="1200" cap="none" spc="0" dirty="0">
                          <a:solidFill>
                            <a:schemeClr val="tx1"/>
                          </a:solidFill>
                          <a:latin typeface="+mn-lt"/>
                          <a:ea typeface="+mn-ea"/>
                          <a:cs typeface="+mn-cs"/>
                        </a:rPr>
                        <a:t>., οι οποίοι ανήκουν στις Ευάλωτες Ομάδες Πληθυσμού και λαμβάνουν επίδομα πρόνοιας ή επιδόματα επανένταξης ή οποιασδήποτε μορφής νοσήλιο ή παροχή ή σύνταξη ως έμμεσα ασφαλισμένοι, συνεχίζουν να εισπράττουν τις παροχές αυτές ταυτόχρονα με την αμοιβή τους από την </a:t>
                      </a:r>
                      <a:r>
                        <a:rPr lang="el-GR" sz="1200" kern="1200" cap="none" spc="0" dirty="0" err="1">
                          <a:solidFill>
                            <a:schemeClr val="tx1"/>
                          </a:solidFill>
                          <a:latin typeface="+mn-lt"/>
                          <a:ea typeface="+mn-ea"/>
                          <a:cs typeface="+mn-cs"/>
                        </a:rPr>
                        <a:t>Κοιν.Σ.Επ</a:t>
                      </a:r>
                      <a:r>
                        <a:rPr lang="el-GR" sz="1200" kern="1200" cap="none" spc="0" dirty="0">
                          <a:solidFill>
                            <a:schemeClr val="tx1"/>
                          </a:solidFill>
                          <a:latin typeface="+mn-lt"/>
                          <a:ea typeface="+mn-ea"/>
                          <a:cs typeface="+mn-cs"/>
                        </a:rPr>
                        <a:t>. ή το Συνεταιρισμό Εργαζομένων.</a:t>
                      </a:r>
                    </a:p>
                  </a:txBody>
                  <a:tcPr marL="75671" marR="138776" marT="21581" marB="162269">
                    <a:lnL w="9525"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46861170"/>
                  </a:ext>
                </a:extLst>
              </a:tr>
            </a:tbl>
          </a:graphicData>
        </a:graphic>
      </p:graphicFrame>
    </p:spTree>
    <p:extLst>
      <p:ext uri="{BB962C8B-B14F-4D97-AF65-F5344CB8AC3E}">
        <p14:creationId xmlns:p14="http://schemas.microsoft.com/office/powerpoint/2010/main" val="1597303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E0053-2AA1-132E-C67E-65B32114F40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649F7A-A2D8-5E9A-CFD5-529E796FA743}"/>
              </a:ext>
            </a:extLst>
          </p:cNvPr>
          <p:cNvSpPr txBox="1"/>
          <p:nvPr/>
        </p:nvSpPr>
        <p:spPr>
          <a:xfrm>
            <a:off x="835357" y="2892357"/>
            <a:ext cx="3228126" cy="2455959"/>
          </a:xfrm>
          <a:prstGeom prst="rect">
            <a:avLst/>
          </a:prstGeom>
        </p:spPr>
        <p:txBody>
          <a:bodyPr vert="horz" lIns="91440" tIns="45720" rIns="91440" bIns="45720" rtlCol="0" anchor="t" anchorCtr="1">
            <a:normAutofit fontScale="70000" lnSpcReduction="20000"/>
          </a:bodyPr>
          <a:lstStyle/>
          <a:p>
            <a:pPr defTabSz="914400">
              <a:lnSpc>
                <a:spcPct val="90000"/>
              </a:lnSpc>
              <a:spcBef>
                <a:spcPct val="0"/>
              </a:spcBef>
              <a:spcAft>
                <a:spcPts val="450"/>
              </a:spcAft>
              <a:buClr>
                <a:schemeClr val="accent2"/>
              </a:buClr>
            </a:pPr>
            <a:r>
              <a:rPr lang="en-US" sz="4300" b="1" kern="1200" cap="all" spc="150" dirty="0">
                <a:solidFill>
                  <a:schemeClr val="tx1"/>
                </a:solidFill>
                <a:latin typeface="+mj-lt"/>
                <a:ea typeface="+mj-ea"/>
                <a:cs typeface="+mj-cs"/>
              </a:rPr>
              <a:t>ΚΙΝΗΤΡΑ – ΣΥΓΚΡΙΤΙΚΟΣ ΠΙΝΑΚΑΣ </a:t>
            </a:r>
            <a:endParaRPr lang="el-GR" sz="4300" b="1" kern="1200" cap="all" spc="150" dirty="0">
              <a:solidFill>
                <a:schemeClr val="tx1"/>
              </a:solidFill>
              <a:latin typeface="+mj-lt"/>
              <a:ea typeface="+mj-ea"/>
              <a:cs typeface="+mj-cs"/>
            </a:endParaRPr>
          </a:p>
          <a:p>
            <a:pPr defTabSz="914400">
              <a:lnSpc>
                <a:spcPct val="90000"/>
              </a:lnSpc>
              <a:spcBef>
                <a:spcPct val="0"/>
              </a:spcBef>
              <a:spcAft>
                <a:spcPts val="450"/>
              </a:spcAft>
              <a:buClr>
                <a:schemeClr val="accent2"/>
              </a:buClr>
            </a:pPr>
            <a:r>
              <a:rPr lang="el-GR" sz="4300" b="1" cap="all" spc="150" dirty="0" err="1">
                <a:latin typeface="+mj-lt"/>
                <a:ea typeface="+mj-ea"/>
                <a:cs typeface="+mj-cs"/>
              </a:rPr>
              <a:t>Κοινσεπ-αλλων</a:t>
            </a:r>
            <a:r>
              <a:rPr lang="el-GR" sz="4300" b="1" cap="all" spc="150" dirty="0">
                <a:latin typeface="+mj-lt"/>
                <a:ea typeface="+mj-ea"/>
                <a:cs typeface="+mj-cs"/>
              </a:rPr>
              <a:t> </a:t>
            </a:r>
            <a:r>
              <a:rPr lang="el-GR" sz="4300" b="1" cap="all" spc="150" dirty="0" err="1">
                <a:latin typeface="+mj-lt"/>
                <a:ea typeface="+mj-ea"/>
                <a:cs typeface="+mj-cs"/>
              </a:rPr>
              <a:t>μορφων</a:t>
            </a:r>
            <a:r>
              <a:rPr lang="el-GR" sz="4300" b="1" cap="all" spc="150" dirty="0">
                <a:latin typeface="+mj-lt"/>
                <a:ea typeface="+mj-ea"/>
                <a:cs typeface="+mj-cs"/>
              </a:rPr>
              <a:t> </a:t>
            </a:r>
            <a:r>
              <a:rPr lang="el-GR" sz="4300" b="1" cap="all" spc="150" dirty="0" err="1">
                <a:latin typeface="+mj-lt"/>
                <a:ea typeface="+mj-ea"/>
                <a:cs typeface="+mj-cs"/>
              </a:rPr>
              <a:t>επιχειρησησ</a:t>
            </a:r>
            <a:endParaRPr lang="en-US" sz="4300" b="1" kern="1200" cap="all" spc="150" dirty="0">
              <a:solidFill>
                <a:schemeClr val="tx1"/>
              </a:solidFill>
              <a:latin typeface="+mj-lt"/>
              <a:ea typeface="+mj-ea"/>
              <a:cs typeface="+mj-cs"/>
            </a:endParaRPr>
          </a:p>
        </p:txBody>
      </p:sp>
      <p:grpSp>
        <p:nvGrpSpPr>
          <p:cNvPr id="25" name="Group 2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984992"/>
            <a:ext cx="548639" cy="673460"/>
            <a:chOff x="3940602" y="308034"/>
            <a:chExt cx="2116791" cy="3428999"/>
          </a:xfrm>
          <a:solidFill>
            <a:schemeClr val="accent4"/>
          </a:solidFill>
        </p:grpSpPr>
        <p:sp>
          <p:nvSpPr>
            <p:cNvPr id="26" name="Rectangle 2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91886"/>
            <a:ext cx="4507025"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Πίνακας 2">
            <a:extLst>
              <a:ext uri="{FF2B5EF4-FFF2-40B4-BE49-F238E27FC236}">
                <a16:creationId xmlns:a16="http://schemas.microsoft.com/office/drawing/2014/main" id="{704B056B-1210-B890-B34C-D22FF2E76B41}"/>
              </a:ext>
            </a:extLst>
          </p:cNvPr>
          <p:cNvGraphicFramePr>
            <a:graphicFrameLocks noGrp="1"/>
          </p:cNvGraphicFramePr>
          <p:nvPr>
            <p:extLst>
              <p:ext uri="{D42A27DB-BD31-4B8C-83A1-F6EECF244321}">
                <p14:modId xmlns:p14="http://schemas.microsoft.com/office/powerpoint/2010/main" val="2648633714"/>
              </p:ext>
            </p:extLst>
          </p:nvPr>
        </p:nvGraphicFramePr>
        <p:xfrm>
          <a:off x="4441869" y="544748"/>
          <a:ext cx="4152002" cy="5612220"/>
        </p:xfrm>
        <a:graphic>
          <a:graphicData uri="http://schemas.openxmlformats.org/drawingml/2006/table">
            <a:tbl>
              <a:tblPr>
                <a:noFill/>
              </a:tblPr>
              <a:tblGrid>
                <a:gridCol w="817552">
                  <a:extLst>
                    <a:ext uri="{9D8B030D-6E8A-4147-A177-3AD203B41FA5}">
                      <a16:colId xmlns:a16="http://schemas.microsoft.com/office/drawing/2014/main" val="875955820"/>
                    </a:ext>
                  </a:extLst>
                </a:gridCol>
                <a:gridCol w="1291536">
                  <a:extLst>
                    <a:ext uri="{9D8B030D-6E8A-4147-A177-3AD203B41FA5}">
                      <a16:colId xmlns:a16="http://schemas.microsoft.com/office/drawing/2014/main" val="721795144"/>
                    </a:ext>
                  </a:extLst>
                </a:gridCol>
                <a:gridCol w="1144072">
                  <a:extLst>
                    <a:ext uri="{9D8B030D-6E8A-4147-A177-3AD203B41FA5}">
                      <a16:colId xmlns:a16="http://schemas.microsoft.com/office/drawing/2014/main" val="4141342143"/>
                    </a:ext>
                  </a:extLst>
                </a:gridCol>
                <a:gridCol w="898842">
                  <a:extLst>
                    <a:ext uri="{9D8B030D-6E8A-4147-A177-3AD203B41FA5}">
                      <a16:colId xmlns:a16="http://schemas.microsoft.com/office/drawing/2014/main" val="2195513463"/>
                    </a:ext>
                  </a:extLst>
                </a:gridCol>
              </a:tblGrid>
              <a:tr h="503464">
                <a:tc>
                  <a:txBody>
                    <a:bodyPr/>
                    <a:lstStyle/>
                    <a:p>
                      <a:pPr>
                        <a:buNone/>
                      </a:pPr>
                      <a:r>
                        <a:rPr lang="el-GR" sz="800" b="1" dirty="0">
                          <a:solidFill>
                            <a:schemeClr val="tx1">
                              <a:lumMod val="75000"/>
                              <a:lumOff val="25000"/>
                            </a:schemeClr>
                          </a:solidFill>
                        </a:rPr>
                        <a:t>Στοιχείο</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ΚΟΙΝΣΕΠ</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ΙΚΕ (Ιδιωτική Κεφαλαιουχική Εταιρεία)</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Ατομική Επιχείρηση</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651807108"/>
                  </a:ext>
                </a:extLst>
              </a:tr>
              <a:tr h="881057">
                <a:tc>
                  <a:txBody>
                    <a:bodyPr/>
                    <a:lstStyle/>
                    <a:p>
                      <a:pPr>
                        <a:buNone/>
                      </a:pPr>
                      <a:r>
                        <a:rPr lang="el-GR" sz="800" b="1" dirty="0">
                          <a:solidFill>
                            <a:schemeClr val="tx1">
                              <a:lumMod val="75000"/>
                              <a:lumOff val="25000"/>
                            </a:schemeClr>
                          </a:solidFill>
                        </a:rPr>
                        <a:t>Φορολόγηση κερδών</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Δεν φορολογείται το μέρος που πάει σε αποθεματικό, κοινωνικές δράσεις ή επανεπένδυση. Το υπόλοιπο φορολογείται με 9%–22%</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a:solidFill>
                            <a:schemeClr val="tx1">
                              <a:lumMod val="75000"/>
                              <a:lumOff val="25000"/>
                            </a:schemeClr>
                          </a:solidFill>
                        </a:rPr>
                        <a:t>Όλα τα κέρδη φορολογούνται με 22% από το πρώτο ευρώ (συν 5% μερίσματα)</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Φόρος κλιμακωτά (9% έως 10.000€, 22%–44% πάνω από αυτό)</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2635587954"/>
                  </a:ext>
                </a:extLst>
              </a:tr>
              <a:tr h="503464">
                <a:tc>
                  <a:txBody>
                    <a:bodyPr/>
                    <a:lstStyle/>
                    <a:p>
                      <a:pPr>
                        <a:buNone/>
                      </a:pPr>
                      <a:r>
                        <a:rPr lang="el-GR" sz="800" b="1" dirty="0">
                          <a:solidFill>
                            <a:schemeClr val="tx1">
                              <a:lumMod val="75000"/>
                              <a:lumOff val="25000"/>
                            </a:schemeClr>
                          </a:solidFill>
                        </a:rPr>
                        <a:t>Τέλος επιτηδεύματος</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Όχι</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Ναι</a:t>
                      </a:r>
                      <a:r>
                        <a:rPr lang="el-GR" sz="800" dirty="0">
                          <a:solidFill>
                            <a:schemeClr val="tx1">
                              <a:lumMod val="75000"/>
                              <a:lumOff val="25000"/>
                            </a:schemeClr>
                          </a:solidFill>
                        </a:rPr>
                        <a:t> (800–1.000 €/έτος)</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b="1" dirty="0">
                          <a:solidFill>
                            <a:schemeClr val="tx1">
                              <a:lumMod val="75000"/>
                              <a:lumOff val="25000"/>
                            </a:schemeClr>
                          </a:solidFill>
                        </a:rPr>
                        <a:t>Ναι</a:t>
                      </a:r>
                      <a:r>
                        <a:rPr lang="el-GR" sz="800" dirty="0">
                          <a:solidFill>
                            <a:schemeClr val="tx1">
                              <a:lumMod val="75000"/>
                              <a:lumOff val="25000"/>
                            </a:schemeClr>
                          </a:solidFill>
                        </a:rPr>
                        <a:t> (650 €/έτος)</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2902658773"/>
                  </a:ext>
                </a:extLst>
              </a:tr>
              <a:tr h="773110">
                <a:tc>
                  <a:txBody>
                    <a:bodyPr/>
                    <a:lstStyle/>
                    <a:p>
                      <a:pPr>
                        <a:buNone/>
                      </a:pPr>
                      <a:r>
                        <a:rPr lang="el-GR" sz="800" b="1">
                          <a:solidFill>
                            <a:schemeClr val="tx1">
                              <a:lumMod val="75000"/>
                              <a:lumOff val="25000"/>
                            </a:schemeClr>
                          </a:solidFill>
                        </a:rPr>
                        <a:t>Ασφάλιση μελών</a:t>
                      </a:r>
                      <a:endParaRPr lang="el-GR" sz="80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a:solidFill>
                            <a:schemeClr val="tx1">
                              <a:lumMod val="75000"/>
                              <a:lumOff val="25000"/>
                            </a:schemeClr>
                          </a:solidFill>
                        </a:rPr>
                        <a:t>Μόνο όσοι εργάζονται αμείβονται &amp; ασφαλίζονται. Τα μη εργαζόμενα μέλη </a:t>
                      </a:r>
                      <a:r>
                        <a:rPr lang="el-GR" sz="800" b="1">
                          <a:solidFill>
                            <a:schemeClr val="tx1">
                              <a:lumMod val="75000"/>
                              <a:lumOff val="25000"/>
                            </a:schemeClr>
                          </a:solidFill>
                        </a:rPr>
                        <a:t>δεν έχουν υποχρέωση ΕΦΚΑ</a:t>
                      </a:r>
                      <a:endParaRPr lang="el-GR" sz="80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Ο διαχειριστής ασφαλίζεται υποχρεωτικά στον ΕΦΚΑ, ακόμα και αν δεν έχει μισθό</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Ο επιχειρηματίας ασφαλίζεται υποχρεωτικά στον ΕΦΚΑ</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1490101011"/>
                  </a:ext>
                </a:extLst>
              </a:tr>
              <a:tr h="907933">
                <a:tc>
                  <a:txBody>
                    <a:bodyPr/>
                    <a:lstStyle/>
                    <a:p>
                      <a:pPr>
                        <a:buNone/>
                      </a:pPr>
                      <a:r>
                        <a:rPr lang="el-GR" sz="800" b="1">
                          <a:solidFill>
                            <a:schemeClr val="tx1">
                              <a:lumMod val="75000"/>
                              <a:lumOff val="25000"/>
                            </a:schemeClr>
                          </a:solidFill>
                        </a:rPr>
                        <a:t>Εθελοντές</a:t>
                      </a:r>
                      <a:endParaRPr lang="el-GR" sz="80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Επιτρέπονται, χωρίς ασφαλιστική υποχρέωση, εφόσον πληρούνται οι προϋποθέσεις (μη παραγωγή άμεσων εσόδων, απόφαση ΔΣ, ανάρτηση)</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Δεν αναγνωρίζονται θεσμικά</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a:solidFill>
                            <a:schemeClr val="tx1">
                              <a:lumMod val="75000"/>
                              <a:lumOff val="25000"/>
                            </a:schemeClr>
                          </a:solidFill>
                        </a:rPr>
                        <a:t>Δεν αναγνωρίζονται θεσμικά</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1157351036"/>
                  </a:ext>
                </a:extLst>
              </a:tr>
              <a:tr h="638287">
                <a:tc>
                  <a:txBody>
                    <a:bodyPr/>
                    <a:lstStyle/>
                    <a:p>
                      <a:pPr>
                        <a:buNone/>
                      </a:pPr>
                      <a:r>
                        <a:rPr lang="el-GR" sz="800" b="1">
                          <a:solidFill>
                            <a:schemeClr val="tx1">
                              <a:lumMod val="75000"/>
                              <a:lumOff val="25000"/>
                            </a:schemeClr>
                          </a:solidFill>
                        </a:rPr>
                        <a:t>Διανομή κερδών</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5% αποθεματικό, έως 35% στα μέλη-εργαζόμενους, υπόλοιπο σε κοινωνικό σκοπό/επανεπένδυση</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Ελεύθερη διανομή μερισμάτων</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a:solidFill>
                            <a:schemeClr val="tx1">
                              <a:lumMod val="75000"/>
                              <a:lumOff val="25000"/>
                            </a:schemeClr>
                          </a:solidFill>
                        </a:rPr>
                        <a:t>Ελεύθερη ανάληψη από τον επιχειρηματία</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2500260088"/>
                  </a:ext>
                </a:extLst>
              </a:tr>
              <a:tr h="773110">
                <a:tc>
                  <a:txBody>
                    <a:bodyPr/>
                    <a:lstStyle/>
                    <a:p>
                      <a:pPr>
                        <a:buNone/>
                      </a:pPr>
                      <a:r>
                        <a:rPr lang="el-GR" sz="800" b="1">
                          <a:solidFill>
                            <a:schemeClr val="tx1">
                              <a:lumMod val="75000"/>
                              <a:lumOff val="25000"/>
                            </a:schemeClr>
                          </a:solidFill>
                        </a:rPr>
                        <a:t>Χρηματοδοτικά εργαλεία</a:t>
                      </a:r>
                      <a:endParaRPr lang="el-GR" sz="80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a:solidFill>
                            <a:schemeClr val="tx1">
                              <a:lumMod val="75000"/>
                              <a:lumOff val="25000"/>
                            </a:schemeClr>
                          </a:solidFill>
                        </a:rPr>
                        <a:t>Ειδικά προγράμματα ΕΣΠΑ/ΔΥΠΑ/Ταμείο ΚΑΛΟ, δυνατότητα παραχώρησης ακινήτων από ΟΤΑ</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Πρόσβαση σε ΕΣΠΑ &amp; τραπεζικό δανεισμό</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Πρόσβαση σε ΕΣΠΑ (πιο περιορισμένα) &amp; τραπεζικό δανεισμό</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1810996403"/>
                  </a:ext>
                </a:extLst>
              </a:tr>
              <a:tr h="596766">
                <a:tc>
                  <a:txBody>
                    <a:bodyPr/>
                    <a:lstStyle/>
                    <a:p>
                      <a:pPr>
                        <a:buNone/>
                      </a:pPr>
                      <a:r>
                        <a:rPr lang="el-GR" sz="800" b="1" dirty="0">
                          <a:solidFill>
                            <a:schemeClr val="tx1">
                              <a:lumMod val="75000"/>
                              <a:lumOff val="25000"/>
                            </a:schemeClr>
                          </a:solidFill>
                        </a:rPr>
                        <a:t>Ευθύνη μελών</a:t>
                      </a:r>
                      <a:endParaRPr lang="el-GR" sz="800" dirty="0">
                        <a:solidFill>
                          <a:schemeClr val="tx1">
                            <a:lumMod val="75000"/>
                            <a:lumOff val="25000"/>
                          </a:schemeClr>
                        </a:solidFill>
                      </a:endParaRP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Περιορισμένη στην αξία των συνεταιριστικών μερίδων</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Περιορισμένη στην αξία των εταιρικών μεριδίων</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tc>
                  <a:txBody>
                    <a:bodyPr/>
                    <a:lstStyle/>
                    <a:p>
                      <a:pPr>
                        <a:buNone/>
                      </a:pPr>
                      <a:r>
                        <a:rPr lang="el-GR" sz="800" dirty="0">
                          <a:solidFill>
                            <a:schemeClr val="tx1">
                              <a:lumMod val="75000"/>
                              <a:lumOff val="25000"/>
                            </a:schemeClr>
                          </a:solidFill>
                        </a:rPr>
                        <a:t>Απεριόριστη (όλη η προσωπική περιουσία)</a:t>
                      </a:r>
                    </a:p>
                  </a:txBody>
                  <a:tcPr marL="86080" marR="44761" marT="44761" marB="44761" anchor="ctr">
                    <a:lnL w="12700" cmpd="sng">
                      <a:noFill/>
                      <a:prstDash val="solid"/>
                    </a:lnL>
                    <a:lnR w="12700" cmpd="sng">
                      <a:noFill/>
                      <a:prstDash val="solid"/>
                    </a:lnR>
                    <a:lnT w="12700" cmpd="sng">
                      <a:noFill/>
                      <a:prstDash val="solid"/>
                    </a:lnT>
                    <a:lnB w="12700" cmpd="sng">
                      <a:noFill/>
                      <a:prstDash val="solid"/>
                    </a:lnB>
                    <a:solidFill>
                      <a:schemeClr val="bg1">
                        <a:alpha val="34902"/>
                      </a:schemeClr>
                    </a:solidFill>
                  </a:tcPr>
                </a:tc>
                <a:extLst>
                  <a:ext uri="{0D108BD9-81ED-4DB2-BD59-A6C34878D82A}">
                    <a16:rowId xmlns:a16="http://schemas.microsoft.com/office/drawing/2014/main" val="3077935429"/>
                  </a:ext>
                </a:extLst>
              </a:tr>
            </a:tbl>
          </a:graphicData>
        </a:graphic>
      </p:graphicFrame>
    </p:spTree>
    <p:extLst>
      <p:ext uri="{BB962C8B-B14F-4D97-AF65-F5344CB8AC3E}">
        <p14:creationId xmlns:p14="http://schemas.microsoft.com/office/powerpoint/2010/main" val="3796601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8E296DF-AC07-DB5A-306D-50EBED7C0897}"/>
              </a:ext>
            </a:extLst>
          </p:cNvPr>
          <p:cNvPicPr>
            <a:picLocks noChangeAspect="1"/>
          </p:cNvPicPr>
          <p:nvPr/>
        </p:nvPicPr>
        <p:blipFill>
          <a:blip r:embed="rId2"/>
          <a:srcRect r="10999" b="-1"/>
          <a:stretch>
            <a:fillRect/>
          </a:stretch>
        </p:blipFill>
        <p:spPr>
          <a:xfrm>
            <a:off x="20" y="10"/>
            <a:ext cx="9143980" cy="6857990"/>
          </a:xfrm>
          <a:prstGeom prst="rect">
            <a:avLst/>
          </a:prstGeom>
        </p:spPr>
      </p:pic>
      <p:sp>
        <p:nvSpPr>
          <p:cNvPr id="33" name="Rectangle 3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F40D3F-1D5F-496A-B00C-0193B52CFAA9}"/>
              </a:ext>
            </a:extLst>
          </p:cNvPr>
          <p:cNvSpPr>
            <a:spLocks noGrp="1"/>
          </p:cNvSpPr>
          <p:nvPr>
            <p:ph type="title"/>
          </p:nvPr>
        </p:nvSpPr>
        <p:spPr>
          <a:xfrm>
            <a:off x="628650" y="365125"/>
            <a:ext cx="7886700" cy="1325563"/>
          </a:xfrm>
        </p:spPr>
        <p:txBody>
          <a:bodyPr vert="horz" lIns="91440" tIns="45720" rIns="91440" bIns="45720" rtlCol="0">
            <a:normAutofit/>
          </a:bodyPr>
          <a:lstStyle/>
          <a:p>
            <a:pPr defTabSz="914400">
              <a:lnSpc>
                <a:spcPct val="90000"/>
              </a:lnSpc>
            </a:pPr>
            <a:r>
              <a:rPr lang="en-US" sz="3400" b="1" kern="1200" dirty="0">
                <a:latin typeface="+mj-lt"/>
                <a:ea typeface="+mj-ea"/>
                <a:cs typeface="+mj-cs"/>
              </a:rPr>
              <a:t>ΕΛΕΓΧΟΣ ΚΑΙ ΚΥΡΩΣΕΙΣ ΣΕ ΦΟΡΕΙΣ Κ.Α</a:t>
            </a:r>
            <a:r>
              <a:rPr lang="el-GR" sz="3400" b="1" kern="1200" dirty="0">
                <a:latin typeface="+mj-lt"/>
                <a:ea typeface="+mj-ea"/>
                <a:cs typeface="+mj-cs"/>
              </a:rPr>
              <a:t>λ</a:t>
            </a:r>
            <a:r>
              <a:rPr lang="en-US" sz="3400" b="1" kern="1200" dirty="0">
                <a:latin typeface="+mj-lt"/>
                <a:ea typeface="+mj-ea"/>
                <a:cs typeface="+mj-cs"/>
              </a:rPr>
              <a:t>.Ο. </a:t>
            </a:r>
            <a:br>
              <a:rPr lang="en-US" sz="3400" b="1" kern="1200" dirty="0">
                <a:latin typeface="+mj-lt"/>
                <a:ea typeface="+mj-ea"/>
                <a:cs typeface="+mj-cs"/>
              </a:rPr>
            </a:br>
            <a:endParaRPr lang="en-US" sz="3400" kern="1200" dirty="0">
              <a:latin typeface="+mj-lt"/>
              <a:ea typeface="+mj-ea"/>
              <a:cs typeface="+mj-cs"/>
            </a:endParaRPr>
          </a:p>
        </p:txBody>
      </p:sp>
      <p:graphicFrame>
        <p:nvGraphicFramePr>
          <p:cNvPr id="10" name="Content Placeholder 2">
            <a:extLst>
              <a:ext uri="{FF2B5EF4-FFF2-40B4-BE49-F238E27FC236}">
                <a16:creationId xmlns:a16="http://schemas.microsoft.com/office/drawing/2014/main" id="{5ECDD4D8-B9CD-4905-8F1B-7628948BD28B}"/>
              </a:ext>
            </a:extLst>
          </p:cNvPr>
          <p:cNvGraphicFramePr>
            <a:graphicFrameLocks noGrp="1"/>
          </p:cNvGraphicFramePr>
          <p:nvPr>
            <p:ph idx="1"/>
            <p:extLst>
              <p:ext uri="{D42A27DB-BD31-4B8C-83A1-F6EECF244321}">
                <p14:modId xmlns:p14="http://schemas.microsoft.com/office/powerpoint/2010/main" val="22615111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80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8654E6D0-A14C-40BE-8E45-08151726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2">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4" name="Rectangle 24">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8">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CAA3DCC5-7587-9CD0-FE2D-0C38CCD7ED9E}"/>
              </a:ext>
            </a:extLst>
          </p:cNvPr>
          <p:cNvSpPr txBox="1"/>
          <p:nvPr/>
        </p:nvSpPr>
        <p:spPr>
          <a:xfrm>
            <a:off x="898635" y="3508940"/>
            <a:ext cx="3740858" cy="2228763"/>
          </a:xfrm>
          <a:prstGeom prst="rect">
            <a:avLst/>
          </a:prstGeom>
        </p:spPr>
        <p:txBody>
          <a:bodyPr vert="horz" lIns="91440" tIns="45720" rIns="91440" bIns="45720" rtlCol="0" anchor="t">
            <a:normAutofit fontScale="92500" lnSpcReduction="10000"/>
          </a:bodyPr>
          <a:lstStyle/>
          <a:p>
            <a:pPr indent="-171450" defTabSz="914400">
              <a:lnSpc>
                <a:spcPct val="90000"/>
              </a:lnSpc>
              <a:spcBef>
                <a:spcPct val="0"/>
              </a:spcBef>
              <a:spcAft>
                <a:spcPts val="450"/>
              </a:spcAft>
              <a:buClr>
                <a:schemeClr val="accent2"/>
              </a:buClr>
            </a:pPr>
            <a:r>
              <a:rPr lang="en-US" sz="3600" b="1" kern="1200" dirty="0">
                <a:solidFill>
                  <a:schemeClr val="tx1"/>
                </a:solidFill>
                <a:latin typeface="+mj-lt"/>
                <a:ea typeface="+mj-ea"/>
                <a:cs typeface="+mj-cs"/>
              </a:rPr>
              <a:t>ΕΝΝΟΙΟΛΟΓΗΣΗ </a:t>
            </a:r>
            <a:r>
              <a:rPr lang="el-GR" sz="3600" b="1" kern="1200" dirty="0">
                <a:solidFill>
                  <a:schemeClr val="tx1"/>
                </a:solidFill>
                <a:latin typeface="+mj-lt"/>
                <a:ea typeface="+mj-ea"/>
                <a:cs typeface="+mj-cs"/>
              </a:rPr>
              <a:t>«ΚΟΙΝΩΝΙΚΗΣ ΟΙΚΟΝΟΜΙΑΣ»</a:t>
            </a:r>
            <a:r>
              <a:rPr lang="en-US" sz="3600" b="1" kern="1200" dirty="0">
                <a:solidFill>
                  <a:schemeClr val="tx1"/>
                </a:solidFill>
                <a:latin typeface="+mj-lt"/>
                <a:ea typeface="+mj-ea"/>
                <a:cs typeface="+mj-cs"/>
              </a:rPr>
              <a:t>– ΣΥΝΤΟΜΗ ΙΣΤΟΡΙΚΗ ΑΝΑΔΡΟΜΗ </a:t>
            </a:r>
          </a:p>
        </p:txBody>
      </p:sp>
      <p:graphicFrame>
        <p:nvGraphicFramePr>
          <p:cNvPr id="2" name="Πίνακας 1">
            <a:extLst>
              <a:ext uri="{FF2B5EF4-FFF2-40B4-BE49-F238E27FC236}">
                <a16:creationId xmlns:a16="http://schemas.microsoft.com/office/drawing/2014/main" id="{0DEF4117-6565-D69A-3391-2EABEFF18220}"/>
              </a:ext>
            </a:extLst>
          </p:cNvPr>
          <p:cNvGraphicFramePr>
            <a:graphicFrameLocks noGrp="1"/>
          </p:cNvGraphicFramePr>
          <p:nvPr>
            <p:extLst>
              <p:ext uri="{D42A27DB-BD31-4B8C-83A1-F6EECF244321}">
                <p14:modId xmlns:p14="http://schemas.microsoft.com/office/powerpoint/2010/main" val="2025466274"/>
              </p:ext>
            </p:extLst>
          </p:nvPr>
        </p:nvGraphicFramePr>
        <p:xfrm>
          <a:off x="4639493" y="1080795"/>
          <a:ext cx="3960245" cy="4970509"/>
        </p:xfrm>
        <a:graphic>
          <a:graphicData uri="http://schemas.openxmlformats.org/drawingml/2006/table">
            <a:tbl>
              <a:tblPr firstRow="1" bandRow="1">
                <a:noFill/>
                <a:tableStyleId>{5C22544A-7EE6-4342-B048-85BDC9FD1C3A}</a:tableStyleId>
              </a:tblPr>
              <a:tblGrid>
                <a:gridCol w="1811482">
                  <a:extLst>
                    <a:ext uri="{9D8B030D-6E8A-4147-A177-3AD203B41FA5}">
                      <a16:colId xmlns:a16="http://schemas.microsoft.com/office/drawing/2014/main" val="2661267234"/>
                    </a:ext>
                  </a:extLst>
                </a:gridCol>
                <a:gridCol w="2148763">
                  <a:extLst>
                    <a:ext uri="{9D8B030D-6E8A-4147-A177-3AD203B41FA5}">
                      <a16:colId xmlns:a16="http://schemas.microsoft.com/office/drawing/2014/main" val="776773595"/>
                    </a:ext>
                  </a:extLst>
                </a:gridCol>
              </a:tblGrid>
              <a:tr h="1847341">
                <a:tc>
                  <a:txBody>
                    <a:bodyPr/>
                    <a:lstStyle/>
                    <a:p>
                      <a:endParaRPr lang="el-GR" sz="800" b="1" cap="none" spc="0" dirty="0">
                        <a:solidFill>
                          <a:schemeClr val="tx1"/>
                        </a:solidFill>
                      </a:endParaRPr>
                    </a:p>
                    <a:p>
                      <a:r>
                        <a:rPr lang="el-GR" sz="800" b="1" cap="none" spc="0" dirty="0">
                          <a:solidFill>
                            <a:schemeClr val="tx1"/>
                          </a:solidFill>
                        </a:rPr>
                        <a:t>Το ευρωπαϊκό κοινωνικό μοντέλο (σταδιακά από τη δεκαετία του 1980 έως σήμερα) </a:t>
                      </a:r>
                    </a:p>
                  </a:txBody>
                  <a:tcPr marL="0" marR="15381" marT="6153" marB="46144">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solidFill>
                  </a:tcPr>
                </a:tc>
                <a:tc>
                  <a:txBody>
                    <a:bodyPr/>
                    <a:lstStyle/>
                    <a:p>
                      <a:endParaRPr lang="el-GR" sz="800" kern="1200" cap="none" spc="0" dirty="0">
                        <a:solidFill>
                          <a:schemeClr val="tx1"/>
                        </a:solidFill>
                        <a:latin typeface="+mn-lt"/>
                        <a:ea typeface="+mn-ea"/>
                        <a:cs typeface="+mn-cs"/>
                      </a:endParaRPr>
                    </a:p>
                    <a:p>
                      <a:r>
                        <a:rPr lang="el-GR" sz="800" b="0" kern="1200" cap="none" spc="0" dirty="0">
                          <a:solidFill>
                            <a:schemeClr val="tx1"/>
                          </a:solidFill>
                          <a:latin typeface="+mn-lt"/>
                          <a:ea typeface="+mn-ea"/>
                          <a:cs typeface="+mn-cs"/>
                        </a:rPr>
                        <a:t>Από τη δεκαετία του 1980, η κοινωνική οικονομία ενσωματώνεται σταδιακά στις ευρωπαϊκές πολιτικές, με στόχο την απασχόληση των ευάλωτων ομάδων, την κοινωνική ένταξη και την παροχή καινοτόμων υπηρεσιών κοινής ωφέλειας. </a:t>
                      </a:r>
                    </a:p>
                    <a:p>
                      <a:endParaRPr lang="el-GR" sz="800" b="0" kern="1200" cap="none" spc="0" dirty="0">
                        <a:solidFill>
                          <a:schemeClr val="tx1"/>
                        </a:solidFill>
                        <a:latin typeface="+mn-lt"/>
                        <a:ea typeface="+mn-ea"/>
                        <a:cs typeface="+mn-cs"/>
                      </a:endParaRPr>
                    </a:p>
                    <a:p>
                      <a:r>
                        <a:rPr lang="el-GR" sz="800" b="0" kern="1200" cap="none" spc="0" dirty="0">
                          <a:solidFill>
                            <a:schemeClr val="tx1"/>
                          </a:solidFill>
                          <a:latin typeface="+mn-lt"/>
                          <a:ea typeface="+mn-ea"/>
                          <a:cs typeface="+mn-cs"/>
                        </a:rPr>
                        <a:t>Η κοινωνική οικονομία ορίζεται ως το σύνολο των οικονομικών δραστηριοτήτων που οργανώνονται με βάση αρχές συλλογικότητας, δημοκρατικής διακυβέρνησης, αλληλεγγύης και προτεραιότητας του κοινωνικού οφέλους έναντι της μεγιστοποίησης του κέρδους. </a:t>
                      </a:r>
                    </a:p>
                    <a:p>
                      <a:endParaRPr lang="el-GR" sz="800" b="0" kern="1200" cap="none" spc="0" dirty="0">
                        <a:solidFill>
                          <a:schemeClr val="tx1"/>
                        </a:solidFill>
                        <a:latin typeface="+mn-lt"/>
                        <a:ea typeface="+mn-ea"/>
                        <a:cs typeface="+mn-cs"/>
                      </a:endParaRPr>
                    </a:p>
                    <a:p>
                      <a:r>
                        <a:rPr lang="el-GR" sz="800" b="0" kern="1200" cap="none" spc="0" dirty="0">
                          <a:solidFill>
                            <a:schemeClr val="tx1"/>
                          </a:solidFill>
                          <a:latin typeface="+mn-lt"/>
                          <a:ea typeface="+mn-ea"/>
                          <a:cs typeface="+mn-cs"/>
                        </a:rPr>
                        <a:t>Οι δραστηριότητες αυτές πραγματοποιούνται από οργανισμούς όπως συνεταιρισμοί, αλληλασφαλιστικές εταιρείες, σωματεία, ενώσεις και, πιο πρόσφατα, κοινωνικές επιχειρήσεις, οι οποίες </a:t>
                      </a:r>
                      <a:r>
                        <a:rPr lang="el-GR" sz="800" b="0" kern="1200" cap="none" spc="0" dirty="0" err="1">
                          <a:solidFill>
                            <a:schemeClr val="tx1"/>
                          </a:solidFill>
                          <a:latin typeface="+mn-lt"/>
                          <a:ea typeface="+mn-ea"/>
                          <a:cs typeface="+mn-cs"/>
                        </a:rPr>
                        <a:t>επανεπενδύουν</a:t>
                      </a:r>
                      <a:r>
                        <a:rPr lang="el-GR" sz="800" b="0" kern="1200" cap="none" spc="0" dirty="0">
                          <a:solidFill>
                            <a:schemeClr val="tx1"/>
                          </a:solidFill>
                          <a:latin typeface="+mn-lt"/>
                          <a:ea typeface="+mn-ea"/>
                          <a:cs typeface="+mn-cs"/>
                        </a:rPr>
                        <a:t> τα πλεονάσματα για την εξυπηρέτηση συλλογικών ή γενικών συμφερόντων Στο ευρωπαϊκό πλαίσιο, η κοινωνική οικονομία αποτελεί πλέον αναγνωρισμένο «τρίτο τομέα» μεταξύ κράτους και αγοράς, συνεισφέροντας τόσο στην κοινωνική συνοχή όσο και στην οικονομική ανάπτυξη.</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800" cap="none" spc="0" dirty="0">
                        <a:solidFill>
                          <a:schemeClr val="tx1"/>
                        </a:solidFill>
                      </a:endParaRPr>
                    </a:p>
                  </a:txBody>
                  <a:tcPr marL="0" marR="15381" marT="6153" marB="46144">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solidFill>
                  </a:tcPr>
                </a:tc>
                <a:extLst>
                  <a:ext uri="{0D108BD9-81ED-4DB2-BD59-A6C34878D82A}">
                    <a16:rowId xmlns:a16="http://schemas.microsoft.com/office/drawing/2014/main" val="717134854"/>
                  </a:ext>
                </a:extLst>
              </a:tr>
              <a:tr h="1748292">
                <a:tc>
                  <a:txBody>
                    <a:bodyPr/>
                    <a:lstStyle/>
                    <a:p>
                      <a:r>
                        <a:rPr lang="el-GR" sz="800" b="1" cap="none" spc="0">
                          <a:solidFill>
                            <a:schemeClr val="tx1"/>
                          </a:solidFill>
                        </a:rPr>
                        <a:t>Αρχή περιόδου οικονομικής κρίσης (2009) έως σήμερα </a:t>
                      </a:r>
                    </a:p>
                  </a:txBody>
                  <a:tcPr marL="0" marR="15381" marT="6153" marB="46144">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800" cap="none" spc="0" dirty="0">
                          <a:solidFill>
                            <a:schemeClr val="tx1"/>
                          </a:solidFill>
                        </a:rPr>
                        <a:t>Η οικονομική κρίση ενίσχυσε την ανάγκη για εναλλακτικές μορφές οικονομικής δραστηριότητας. Η κοινωνική οικονομία εμφανίζεται ως πιο ανθεκτική στην κρίση. Ο πρώτος νόμος στην Ελλάδα θεσμοθετήθηκε το 2011 και εισήγαγε στην κοινωνική οικονομία στην ελληνική δημόσια διοίκηση. Τότε δημιουργήθηκαν οι πρώτες κοινωνικές συνεταιριστικές επιχειρήσεις (ΚΟΙΝΣΕΠ). Το 2016 θεσμοθετήθηκε ο δεύτερος και ισχύον νόμος της Κοινωνικής &amp; Αλληλέγγυας Οικονομίας (</a:t>
                      </a:r>
                      <a:r>
                        <a:rPr lang="el-GR" sz="800" cap="none" spc="0" dirty="0" err="1">
                          <a:solidFill>
                            <a:schemeClr val="tx1"/>
                          </a:solidFill>
                        </a:rPr>
                        <a:t>Κ.Αλ.Ο</a:t>
                      </a:r>
                      <a:r>
                        <a:rPr lang="el-GR" sz="800" cap="none" spc="0" dirty="0">
                          <a:solidFill>
                            <a:schemeClr val="tx1"/>
                          </a:solidFill>
                        </a:rPr>
                        <a:t>.). </a:t>
                      </a:r>
                    </a:p>
                  </a:txBody>
                  <a:tcPr marL="0" marR="15381" marT="6153" marB="4614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5022859"/>
                  </a:ext>
                </a:extLst>
              </a:tr>
            </a:tbl>
          </a:graphicData>
        </a:graphic>
      </p:graphicFrame>
    </p:spTree>
    <p:extLst>
      <p:ext uri="{BB962C8B-B14F-4D97-AF65-F5344CB8AC3E}">
        <p14:creationId xmlns:p14="http://schemas.microsoft.com/office/powerpoint/2010/main" val="654085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5221D2-DBE1-36C4-960E-1A774D47E79D}"/>
            </a:ext>
          </a:extLst>
        </p:cNvPr>
        <p:cNvGrpSpPr/>
        <p:nvPr/>
      </p:nvGrpSpPr>
      <p:grpSpPr>
        <a:xfrm>
          <a:off x="0" y="0"/>
          <a:ext cx="0" cy="0"/>
          <a:chOff x="0" y="0"/>
          <a:chExt cx="0" cy="0"/>
        </a:xfrm>
      </p:grpSpPr>
      <p:pic>
        <p:nvPicPr>
          <p:cNvPr id="29" name="Picture 28">
            <a:extLst>
              <a:ext uri="{FF2B5EF4-FFF2-40B4-BE49-F238E27FC236}">
                <a16:creationId xmlns:a16="http://schemas.microsoft.com/office/drawing/2014/main" id="{85E8849A-581E-9A90-5942-65E87678D4E7}"/>
              </a:ext>
            </a:extLst>
          </p:cNvPr>
          <p:cNvPicPr>
            <a:picLocks noChangeAspect="1"/>
          </p:cNvPicPr>
          <p:nvPr/>
        </p:nvPicPr>
        <p:blipFill>
          <a:blip r:embed="rId3"/>
          <a:srcRect r="10999" b="-1"/>
          <a:stretch>
            <a:fillRect/>
          </a:stretch>
        </p:blipFill>
        <p:spPr>
          <a:xfrm>
            <a:off x="20" y="10"/>
            <a:ext cx="9143980" cy="6857990"/>
          </a:xfrm>
          <a:prstGeom prst="rect">
            <a:avLst/>
          </a:prstGeom>
        </p:spPr>
      </p:pic>
      <p:sp>
        <p:nvSpPr>
          <p:cNvPr id="33" name="Rectangle 32">
            <a:extLst>
              <a:ext uri="{FF2B5EF4-FFF2-40B4-BE49-F238E27FC236}">
                <a16:creationId xmlns:a16="http://schemas.microsoft.com/office/drawing/2014/main" id="{5326A79C-E4F1-C027-A3B6-22DC06F6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C0175D-2860-E356-E6C4-246D2DF4650E}"/>
              </a:ext>
            </a:extLst>
          </p:cNvPr>
          <p:cNvSpPr>
            <a:spLocks noGrp="1"/>
          </p:cNvSpPr>
          <p:nvPr>
            <p:ph type="title"/>
          </p:nvPr>
        </p:nvSpPr>
        <p:spPr>
          <a:xfrm>
            <a:off x="628650" y="365125"/>
            <a:ext cx="7886700" cy="1325563"/>
          </a:xfrm>
        </p:spPr>
        <p:txBody>
          <a:bodyPr vert="horz" lIns="91440" tIns="45720" rIns="91440" bIns="45720" rtlCol="0">
            <a:normAutofit/>
          </a:bodyPr>
          <a:lstStyle/>
          <a:p>
            <a:pPr defTabSz="914400">
              <a:lnSpc>
                <a:spcPct val="90000"/>
              </a:lnSpc>
            </a:pPr>
            <a:r>
              <a:rPr lang="en-US" sz="3400" b="1" kern="1200" dirty="0">
                <a:latin typeface="+mj-lt"/>
                <a:ea typeface="+mj-ea"/>
                <a:cs typeface="+mj-cs"/>
              </a:rPr>
              <a:t>ΕΛΕΓΧΟΣ ΚΑΙ ΚΥΡΩΣΕΙΣ ΣΕ ΦΟΡΕΙΣ Κ.Α</a:t>
            </a:r>
            <a:r>
              <a:rPr lang="el-GR" sz="3400" b="1" kern="1200" dirty="0">
                <a:latin typeface="+mj-lt"/>
                <a:ea typeface="+mj-ea"/>
                <a:cs typeface="+mj-cs"/>
              </a:rPr>
              <a:t>λ</a:t>
            </a:r>
            <a:r>
              <a:rPr lang="en-US" sz="3400" b="1" kern="1200" dirty="0">
                <a:latin typeface="+mj-lt"/>
                <a:ea typeface="+mj-ea"/>
                <a:cs typeface="+mj-cs"/>
              </a:rPr>
              <a:t>.Ο. </a:t>
            </a:r>
            <a:br>
              <a:rPr lang="en-US" sz="3400" b="1" kern="1200" dirty="0">
                <a:latin typeface="+mj-lt"/>
                <a:ea typeface="+mj-ea"/>
                <a:cs typeface="+mj-cs"/>
              </a:rPr>
            </a:br>
            <a:endParaRPr lang="en-US" sz="3400" kern="1200" dirty="0">
              <a:latin typeface="+mj-lt"/>
              <a:ea typeface="+mj-ea"/>
              <a:cs typeface="+mj-cs"/>
            </a:endParaRPr>
          </a:p>
        </p:txBody>
      </p:sp>
      <p:graphicFrame>
        <p:nvGraphicFramePr>
          <p:cNvPr id="10" name="Content Placeholder 2">
            <a:extLst>
              <a:ext uri="{FF2B5EF4-FFF2-40B4-BE49-F238E27FC236}">
                <a16:creationId xmlns:a16="http://schemas.microsoft.com/office/drawing/2014/main" id="{57B76639-01DA-0F22-52B4-9A354569B4FA}"/>
              </a:ext>
            </a:extLst>
          </p:cNvPr>
          <p:cNvGraphicFramePr>
            <a:graphicFrameLocks noGrp="1"/>
          </p:cNvGraphicFramePr>
          <p:nvPr>
            <p:ph idx="1"/>
            <p:extLst>
              <p:ext uri="{D42A27DB-BD31-4B8C-83A1-F6EECF244321}">
                <p14:modId xmlns:p14="http://schemas.microsoft.com/office/powerpoint/2010/main" val="63097814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1151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7DDF05B-46E5-C4BA-B90C-3087D8AEBD7F}"/>
              </a:ext>
            </a:extLst>
          </p:cNvPr>
          <p:cNvSpPr txBox="1"/>
          <p:nvPr/>
        </p:nvSpPr>
        <p:spPr>
          <a:xfrm>
            <a:off x="358485" y="1122363"/>
            <a:ext cx="3017520" cy="3204134"/>
          </a:xfrm>
          <a:prstGeom prst="rect">
            <a:avLst/>
          </a:prstGeom>
        </p:spPr>
        <p:txBody>
          <a:bodyPr vert="horz" lIns="91440" tIns="45720" rIns="91440" bIns="45720" rtlCol="0" anchor="b" anchorCtr="1">
            <a:normAutofit/>
          </a:bodyPr>
          <a:lstStyle/>
          <a:p>
            <a:pPr defTabSz="914400">
              <a:lnSpc>
                <a:spcPct val="90000"/>
              </a:lnSpc>
              <a:spcBef>
                <a:spcPct val="0"/>
              </a:spcBef>
              <a:spcAft>
                <a:spcPts val="450"/>
              </a:spcAft>
              <a:buClr>
                <a:schemeClr val="accent2"/>
              </a:buClr>
            </a:pPr>
            <a:r>
              <a:rPr lang="en-US" sz="4200" b="1" kern="1200" cap="all" spc="150" dirty="0">
                <a:solidFill>
                  <a:schemeClr val="tx1"/>
                </a:solidFill>
                <a:latin typeface="+mj-lt"/>
                <a:ea typeface="+mj-ea"/>
                <a:cs typeface="+mj-cs"/>
              </a:rPr>
              <a:t>ΣΧΕΔΙ</a:t>
            </a:r>
            <a:r>
              <a:rPr lang="el-GR" sz="4200" b="1" kern="1200" cap="all" spc="150" dirty="0">
                <a:solidFill>
                  <a:schemeClr val="tx1"/>
                </a:solidFill>
                <a:latin typeface="+mj-lt"/>
                <a:ea typeface="+mj-ea"/>
                <a:cs typeface="+mj-cs"/>
              </a:rPr>
              <a:t>Ο</a:t>
            </a:r>
            <a:r>
              <a:rPr lang="en-US" sz="4200" b="1" kern="1200" cap="all" spc="150" dirty="0">
                <a:solidFill>
                  <a:schemeClr val="tx1"/>
                </a:solidFill>
                <a:latin typeface="+mj-lt"/>
                <a:ea typeface="+mj-ea"/>
                <a:cs typeface="+mj-cs"/>
              </a:rPr>
              <a:t> ΔΡΑΣΗΣ ΣΕ Ε.Ε.</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7EADE09-2258-BF83-4411-646D52D1738D}"/>
              </a:ext>
            </a:extLst>
          </p:cNvPr>
          <p:cNvSpPr txBox="1"/>
          <p:nvPr/>
        </p:nvSpPr>
        <p:spPr>
          <a:xfrm>
            <a:off x="325594" y="4676872"/>
            <a:ext cx="2787299" cy="1200329"/>
          </a:xfrm>
          <a:prstGeom prst="rect">
            <a:avLst/>
          </a:prstGeom>
          <a:noFill/>
        </p:spPr>
        <p:txBody>
          <a:bodyPr wrap="square">
            <a:spAutoFit/>
          </a:bodyPr>
          <a:lstStyle/>
          <a:p>
            <a:r>
              <a:rPr lang="en-US" b="1" dirty="0"/>
              <a:t>Social Economy Action Plan (2021-2030)</a:t>
            </a:r>
            <a:r>
              <a:rPr lang="en-US" dirty="0"/>
              <a:t> </a:t>
            </a:r>
            <a:r>
              <a:rPr lang="el-GR" dirty="0"/>
              <a:t>- </a:t>
            </a:r>
            <a:r>
              <a:rPr lang="en-US" dirty="0"/>
              <a:t> European Commission </a:t>
            </a:r>
            <a:r>
              <a:rPr lang="el-GR" dirty="0"/>
              <a:t>/ </a:t>
            </a:r>
            <a:r>
              <a:rPr lang="en-US" dirty="0"/>
              <a:t>European Union.</a:t>
            </a:r>
            <a:r>
              <a:rPr lang="el-GR" dirty="0"/>
              <a:t> </a:t>
            </a:r>
          </a:p>
        </p:txBody>
      </p:sp>
      <p:sp>
        <p:nvSpPr>
          <p:cNvPr id="5" name="TextBox 4">
            <a:extLst>
              <a:ext uri="{FF2B5EF4-FFF2-40B4-BE49-F238E27FC236}">
                <a16:creationId xmlns:a16="http://schemas.microsoft.com/office/drawing/2014/main" id="{9C2B9F68-BD46-C78A-44C4-7751DE7F7587}"/>
              </a:ext>
            </a:extLst>
          </p:cNvPr>
          <p:cNvSpPr txBox="1"/>
          <p:nvPr/>
        </p:nvSpPr>
        <p:spPr>
          <a:xfrm>
            <a:off x="306097" y="5919708"/>
            <a:ext cx="2482499" cy="738664"/>
          </a:xfrm>
          <a:prstGeom prst="rect">
            <a:avLst/>
          </a:prstGeom>
          <a:noFill/>
        </p:spPr>
        <p:txBody>
          <a:bodyPr wrap="square">
            <a:spAutoFit/>
          </a:bodyPr>
          <a:lstStyle/>
          <a:p>
            <a:r>
              <a:rPr lang="en-US" sz="1400" dirty="0"/>
              <a:t>https://social-economy-gateway.ec.europa.eu/eu-initiatives/seap_en</a:t>
            </a:r>
            <a:endParaRPr lang="el-GR" sz="1400" dirty="0"/>
          </a:p>
        </p:txBody>
      </p:sp>
      <p:pic>
        <p:nvPicPr>
          <p:cNvPr id="8" name="Εικόνα 7" descr="Εικόνα που περιέχει κείμενο, στιγμιότυπο οθόνης, γραφιστική&#10;&#10;Το περιεχόμενο που δημιουργείται από AI ενδέχεται να είναι εσφαλμένο.">
            <a:extLst>
              <a:ext uri="{FF2B5EF4-FFF2-40B4-BE49-F238E27FC236}">
                <a16:creationId xmlns:a16="http://schemas.microsoft.com/office/drawing/2014/main" id="{99847969-17B4-4F4E-9DBB-9E48F1710E52}"/>
              </a:ext>
            </a:extLst>
          </p:cNvPr>
          <p:cNvPicPr>
            <a:picLocks noChangeAspect="1"/>
          </p:cNvPicPr>
          <p:nvPr/>
        </p:nvPicPr>
        <p:blipFill>
          <a:blip r:embed="rId2"/>
          <a:stretch>
            <a:fillRect/>
          </a:stretch>
        </p:blipFill>
        <p:spPr>
          <a:xfrm>
            <a:off x="1614480" y="519069"/>
            <a:ext cx="1292604" cy="1634824"/>
          </a:xfrm>
          <a:prstGeom prst="rect">
            <a:avLst/>
          </a:prstGeom>
        </p:spPr>
      </p:pic>
      <p:graphicFrame>
        <p:nvGraphicFramePr>
          <p:cNvPr id="10" name="Πίνακας 9">
            <a:extLst>
              <a:ext uri="{FF2B5EF4-FFF2-40B4-BE49-F238E27FC236}">
                <a16:creationId xmlns:a16="http://schemas.microsoft.com/office/drawing/2014/main" id="{04B796D5-C03D-380A-5647-9BEE9CA4E167}"/>
              </a:ext>
            </a:extLst>
          </p:cNvPr>
          <p:cNvGraphicFramePr>
            <a:graphicFrameLocks noGrp="1"/>
          </p:cNvGraphicFramePr>
          <p:nvPr>
            <p:extLst>
              <p:ext uri="{D42A27DB-BD31-4B8C-83A1-F6EECF244321}">
                <p14:modId xmlns:p14="http://schemas.microsoft.com/office/powerpoint/2010/main" val="1312226597"/>
              </p:ext>
            </p:extLst>
          </p:nvPr>
        </p:nvGraphicFramePr>
        <p:xfrm>
          <a:off x="3872333" y="220494"/>
          <a:ext cx="5118618" cy="6298418"/>
        </p:xfrm>
        <a:graphic>
          <a:graphicData uri="http://schemas.openxmlformats.org/drawingml/2006/table">
            <a:tbl>
              <a:tblPr/>
              <a:tblGrid>
                <a:gridCol w="2559309">
                  <a:extLst>
                    <a:ext uri="{9D8B030D-6E8A-4147-A177-3AD203B41FA5}">
                      <a16:colId xmlns:a16="http://schemas.microsoft.com/office/drawing/2014/main" val="559838705"/>
                    </a:ext>
                  </a:extLst>
                </a:gridCol>
                <a:gridCol w="2559309">
                  <a:extLst>
                    <a:ext uri="{9D8B030D-6E8A-4147-A177-3AD203B41FA5}">
                      <a16:colId xmlns:a16="http://schemas.microsoft.com/office/drawing/2014/main" val="1667844854"/>
                    </a:ext>
                  </a:extLst>
                </a:gridCol>
              </a:tblGrid>
              <a:tr h="169558">
                <a:tc>
                  <a:txBody>
                    <a:bodyPr/>
                    <a:lstStyle/>
                    <a:p>
                      <a:pPr>
                        <a:buNone/>
                      </a:pPr>
                      <a:r>
                        <a:rPr lang="el-GR" sz="1200" b="1" dirty="0">
                          <a:solidFill>
                            <a:schemeClr val="bg1"/>
                          </a:solidFill>
                        </a:rPr>
                        <a:t>Άξονας Προτεραιότητας</a:t>
                      </a:r>
                      <a:endParaRPr lang="el-GR" sz="1200" dirty="0">
                        <a:solidFill>
                          <a:schemeClr val="bg1"/>
                        </a:solidFill>
                      </a:endParaRPr>
                    </a:p>
                  </a:txBody>
                  <a:tcPr marL="31214" marR="31214" marT="15607" marB="15607" anchor="ctr">
                    <a:lnL>
                      <a:noFill/>
                    </a:lnL>
                    <a:lnR>
                      <a:noFill/>
                    </a:lnR>
                    <a:lnT>
                      <a:noFill/>
                    </a:lnT>
                    <a:lnB>
                      <a:noFill/>
                    </a:lnB>
                    <a:solidFill>
                      <a:schemeClr val="accent2">
                        <a:lumMod val="75000"/>
                      </a:schemeClr>
                    </a:solidFill>
                  </a:tcPr>
                </a:tc>
                <a:tc>
                  <a:txBody>
                    <a:bodyPr/>
                    <a:lstStyle/>
                    <a:p>
                      <a:pPr>
                        <a:buNone/>
                      </a:pPr>
                      <a:r>
                        <a:rPr lang="el-GR" sz="1200" b="1" dirty="0">
                          <a:solidFill>
                            <a:schemeClr val="bg1"/>
                          </a:solidFill>
                        </a:rPr>
                        <a:t>Κύριες Δράσεις</a:t>
                      </a:r>
                      <a:endParaRPr lang="el-GR" sz="1200" dirty="0">
                        <a:solidFill>
                          <a:schemeClr val="bg1"/>
                        </a:solidFill>
                      </a:endParaRPr>
                    </a:p>
                  </a:txBody>
                  <a:tcPr marL="31214" marR="31214" marT="15607" marB="15607" anchor="ctr">
                    <a:lnL>
                      <a:noFill/>
                    </a:lnL>
                    <a:lnR>
                      <a:noFill/>
                    </a:lnR>
                    <a:lnT>
                      <a:noFill/>
                    </a:lnT>
                    <a:lnB>
                      <a:noFill/>
                    </a:lnB>
                    <a:solidFill>
                      <a:schemeClr val="accent2">
                        <a:lumMod val="75000"/>
                      </a:schemeClr>
                    </a:solidFill>
                  </a:tcPr>
                </a:tc>
                <a:extLst>
                  <a:ext uri="{0D108BD9-81ED-4DB2-BD59-A6C34878D82A}">
                    <a16:rowId xmlns:a16="http://schemas.microsoft.com/office/drawing/2014/main" val="1901065544"/>
                  </a:ext>
                </a:extLst>
              </a:tr>
              <a:tr h="1146918">
                <a:tc>
                  <a:txBody>
                    <a:bodyPr/>
                    <a:lstStyle/>
                    <a:p>
                      <a:pPr>
                        <a:buNone/>
                      </a:pPr>
                      <a:r>
                        <a:rPr lang="el-GR" sz="900" b="1" dirty="0"/>
                        <a:t>1. Ευνοϊκό θεσμικό περιβάλλον</a:t>
                      </a:r>
                      <a:endParaRPr lang="el-GR" sz="900" dirty="0"/>
                    </a:p>
                  </a:txBody>
                  <a:tcPr marL="31214" marR="31214" marT="15607" marB="15607" anchor="ctr">
                    <a:lnL>
                      <a:noFill/>
                    </a:lnL>
                    <a:lnR>
                      <a:noFill/>
                    </a:lnR>
                    <a:lnT>
                      <a:noFill/>
                    </a:lnT>
                    <a:lnB>
                      <a:noFill/>
                    </a:lnB>
                    <a:noFill/>
                  </a:tcPr>
                </a:tc>
                <a:tc>
                  <a:txBody>
                    <a:bodyPr/>
                    <a:lstStyle/>
                    <a:p>
                      <a:pPr>
                        <a:buNone/>
                      </a:pPr>
                      <a:r>
                        <a:rPr lang="el-GR" sz="900" dirty="0"/>
                        <a:t>• Προσαρμογή πολιτικών και νομικών πλαισίων στις ανάγκες των φορέων της Κοινωνικής Οικονομίας.</a:t>
                      </a:r>
                    </a:p>
                    <a:p>
                      <a:pPr>
                        <a:buNone/>
                      </a:pPr>
                      <a:r>
                        <a:rPr lang="el-GR" sz="900" dirty="0"/>
                        <a:t>• Δημιουργία θεσμικών μηχανισμών διαλόγου μεταξύ δημοσίων αρχών και τοπικών οικοσυστημάτων Κοινωνικής Οικονομίας.</a:t>
                      </a:r>
                    </a:p>
                    <a:p>
                      <a:pPr>
                        <a:buNone/>
                      </a:pPr>
                      <a:r>
                        <a:rPr lang="el-GR" sz="900" dirty="0"/>
                        <a:t>• Κίνητρα για ανάπτυξη τοπικών οικονομιών με κοινωνικό και περιβαλλοντικό προσανατολισμό.</a:t>
                      </a:r>
                    </a:p>
                  </a:txBody>
                  <a:tcPr marL="31214" marR="31214" marT="15607" marB="15607" anchor="ctr">
                    <a:lnL>
                      <a:noFill/>
                    </a:lnL>
                    <a:lnR>
                      <a:noFill/>
                    </a:lnR>
                    <a:lnT>
                      <a:noFill/>
                    </a:lnT>
                    <a:lnB>
                      <a:noFill/>
                    </a:lnB>
                    <a:noFill/>
                  </a:tcPr>
                </a:tc>
                <a:extLst>
                  <a:ext uri="{0D108BD9-81ED-4DB2-BD59-A6C34878D82A}">
                    <a16:rowId xmlns:a16="http://schemas.microsoft.com/office/drawing/2014/main" val="3954229826"/>
                  </a:ext>
                </a:extLst>
              </a:tr>
              <a:tr h="966281">
                <a:tc>
                  <a:txBody>
                    <a:bodyPr/>
                    <a:lstStyle/>
                    <a:p>
                      <a:pPr>
                        <a:buNone/>
                      </a:pPr>
                      <a:r>
                        <a:rPr lang="el-GR" sz="900" b="1" dirty="0"/>
                        <a:t>2. Πρόσβαση σε αγορές &amp; κοινωνικά υπεύθυνες δημόσιες συμβάσεις</a:t>
                      </a:r>
                      <a:endParaRPr lang="el-GR" sz="900" dirty="0"/>
                    </a:p>
                  </a:txBody>
                  <a:tcPr marL="31214" marR="31214" marT="15607" marB="15607" anchor="ctr">
                    <a:lnL>
                      <a:noFill/>
                    </a:lnL>
                    <a:lnR>
                      <a:noFill/>
                    </a:lnR>
                    <a:lnT>
                      <a:noFill/>
                    </a:lnT>
                    <a:lnB>
                      <a:noFill/>
                    </a:lnB>
                    <a:solidFill>
                      <a:schemeClr val="accent2">
                        <a:lumMod val="20000"/>
                        <a:lumOff val="80000"/>
                      </a:schemeClr>
                    </a:solidFill>
                  </a:tcPr>
                </a:tc>
                <a:tc>
                  <a:txBody>
                    <a:bodyPr/>
                    <a:lstStyle/>
                    <a:p>
                      <a:pPr>
                        <a:buNone/>
                      </a:pPr>
                      <a:r>
                        <a:rPr lang="el-GR" sz="900" dirty="0"/>
                        <a:t>• Προώθηση κοινωνικών κριτηρίων στις δημόσιες συμβάσεις Δήμων και Περιφερειών.</a:t>
                      </a:r>
                    </a:p>
                    <a:p>
                      <a:pPr>
                        <a:buNone/>
                      </a:pPr>
                      <a:r>
                        <a:rPr lang="el-GR" sz="900" dirty="0"/>
                        <a:t>• Ενίσχυση συμμετοχής κοινωνικών επιχειρήσεων σε διαγωνισμούς κοινωνικών υπηρεσιών.</a:t>
                      </a:r>
                    </a:p>
                    <a:p>
                      <a:pPr>
                        <a:buNone/>
                      </a:pPr>
                      <a:r>
                        <a:rPr lang="el-GR" sz="900" dirty="0"/>
                        <a:t>• Δημιουργία τοπικών συμπράξεων μεταξύ κοινωνικών και συμβατικών επιχειρήσεων.</a:t>
                      </a:r>
                    </a:p>
                  </a:txBody>
                  <a:tcPr marL="31214" marR="31214" marT="15607" marB="156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710180752"/>
                  </a:ext>
                </a:extLst>
              </a:tr>
              <a:tr h="735927">
                <a:tc>
                  <a:txBody>
                    <a:bodyPr/>
                    <a:lstStyle/>
                    <a:p>
                      <a:pPr>
                        <a:buNone/>
                      </a:pPr>
                      <a:r>
                        <a:rPr lang="el-GR" sz="900" b="1"/>
                        <a:t>3. Τοπικά και περιφερειακά οικοσυστήματα Κοινωνικής Οικονομίας</a:t>
                      </a:r>
                      <a:endParaRPr lang="el-GR" sz="900"/>
                    </a:p>
                  </a:txBody>
                  <a:tcPr marL="31214" marR="31214" marT="15607" marB="15607" anchor="ctr">
                    <a:lnL>
                      <a:noFill/>
                    </a:lnL>
                    <a:lnR>
                      <a:noFill/>
                    </a:lnR>
                    <a:lnT>
                      <a:noFill/>
                    </a:lnT>
                    <a:lnB>
                      <a:noFill/>
                    </a:lnB>
                    <a:noFill/>
                  </a:tcPr>
                </a:tc>
                <a:tc>
                  <a:txBody>
                    <a:bodyPr/>
                    <a:lstStyle/>
                    <a:p>
                      <a:pPr>
                        <a:buNone/>
                      </a:pPr>
                      <a:r>
                        <a:rPr lang="el-GR" sz="900" dirty="0"/>
                        <a:t>• Στήριξη στρατηγικών τοπικής ανάπτυξης από Δήμους και Περιφέρειες.</a:t>
                      </a:r>
                    </a:p>
                    <a:p>
                      <a:pPr>
                        <a:buNone/>
                      </a:pPr>
                      <a:r>
                        <a:rPr lang="el-GR" sz="900" dirty="0"/>
                        <a:t>• Ενίσχυση συνεργασίας Δήμων μέσω ευρωπαϊκών δικτύων και Συμφώνων Δημάρχων.</a:t>
                      </a:r>
                    </a:p>
                    <a:p>
                      <a:pPr>
                        <a:buNone/>
                      </a:pPr>
                      <a:r>
                        <a:rPr lang="el-GR" sz="900" dirty="0"/>
                        <a:t>• Ανταλλαγή καλών πρακτικών και διαπεριφερειακή συνεργασία.</a:t>
                      </a:r>
                    </a:p>
                  </a:txBody>
                  <a:tcPr marL="31214" marR="31214" marT="15607" marB="15607" anchor="ctr">
                    <a:lnL>
                      <a:noFill/>
                    </a:lnL>
                    <a:lnR>
                      <a:noFill/>
                    </a:lnR>
                    <a:lnT>
                      <a:noFill/>
                    </a:lnT>
                    <a:lnB>
                      <a:noFill/>
                    </a:lnB>
                    <a:noFill/>
                  </a:tcPr>
                </a:tc>
                <a:extLst>
                  <a:ext uri="{0D108BD9-81ED-4DB2-BD59-A6C34878D82A}">
                    <a16:rowId xmlns:a16="http://schemas.microsoft.com/office/drawing/2014/main" val="1740031692"/>
                  </a:ext>
                </a:extLst>
              </a:tr>
              <a:tr h="922745">
                <a:tc>
                  <a:txBody>
                    <a:bodyPr/>
                    <a:lstStyle/>
                    <a:p>
                      <a:pPr>
                        <a:buNone/>
                      </a:pPr>
                      <a:r>
                        <a:rPr lang="el-GR" sz="900" b="1" dirty="0"/>
                        <a:t>4. Στήριξη αγροτικών και απομακρυσμένων περιοχών</a:t>
                      </a:r>
                      <a:endParaRPr lang="el-GR" sz="900" dirty="0"/>
                    </a:p>
                  </a:txBody>
                  <a:tcPr marL="31214" marR="31214" marT="15607" marB="15607" anchor="ctr">
                    <a:lnL>
                      <a:noFill/>
                    </a:lnL>
                    <a:lnR>
                      <a:noFill/>
                    </a:lnR>
                    <a:lnT>
                      <a:noFill/>
                    </a:lnT>
                    <a:lnB>
                      <a:noFill/>
                    </a:lnB>
                    <a:solidFill>
                      <a:schemeClr val="accent2">
                        <a:lumMod val="20000"/>
                        <a:lumOff val="80000"/>
                      </a:schemeClr>
                    </a:solidFill>
                  </a:tcPr>
                </a:tc>
                <a:tc>
                  <a:txBody>
                    <a:bodyPr/>
                    <a:lstStyle/>
                    <a:p>
                      <a:pPr>
                        <a:buNone/>
                      </a:pPr>
                      <a:r>
                        <a:rPr lang="el-GR" sz="900" dirty="0"/>
                        <a:t>• Ανάπτυξη κοινωνικών επιχειρήσεων σε </a:t>
                      </a:r>
                      <a:r>
                        <a:rPr lang="el-GR" sz="900" dirty="0" err="1"/>
                        <a:t>αγροδιατροφή</a:t>
                      </a:r>
                      <a:r>
                        <a:rPr lang="el-GR" sz="900" dirty="0"/>
                        <a:t>, βιολογική παραγωγή και γαλάζια οικονομία.</a:t>
                      </a:r>
                    </a:p>
                    <a:p>
                      <a:pPr>
                        <a:buNone/>
                      </a:pPr>
                      <a:r>
                        <a:rPr lang="el-GR" sz="900" dirty="0"/>
                        <a:t>• Ενίσχυση σύντομων αλυσίδων παραγωγής και τοπικής κατανάλωσης.</a:t>
                      </a:r>
                    </a:p>
                    <a:p>
                      <a:pPr>
                        <a:buNone/>
                      </a:pPr>
                      <a:r>
                        <a:rPr lang="el-GR" sz="900" dirty="0"/>
                        <a:t>• Παροχή κοινωνικών υπηρεσιών και διατήρηση πληθυσμού σε απομακρυσμένες περιοχές.</a:t>
                      </a:r>
                    </a:p>
                  </a:txBody>
                  <a:tcPr marL="31214" marR="31214" marT="15607" marB="156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845197729"/>
                  </a:ext>
                </a:extLst>
              </a:tr>
              <a:tr h="1271443">
                <a:tc>
                  <a:txBody>
                    <a:bodyPr/>
                    <a:lstStyle/>
                    <a:p>
                      <a:pPr>
                        <a:buNone/>
                      </a:pPr>
                      <a:r>
                        <a:rPr lang="el-GR" sz="900" b="1"/>
                        <a:t>5. Κοινωνική καινοτομία και τοπικός κοινωνικός μετασχηματισμός</a:t>
                      </a:r>
                      <a:endParaRPr lang="el-GR" sz="900"/>
                    </a:p>
                  </a:txBody>
                  <a:tcPr marL="31214" marR="31214" marT="15607" marB="15607" anchor="ctr">
                    <a:lnL>
                      <a:noFill/>
                    </a:lnL>
                    <a:lnR>
                      <a:noFill/>
                    </a:lnR>
                    <a:lnT>
                      <a:noFill/>
                    </a:lnT>
                    <a:lnB>
                      <a:noFill/>
                    </a:lnB>
                    <a:noFill/>
                  </a:tcPr>
                </a:tc>
                <a:tc>
                  <a:txBody>
                    <a:bodyPr/>
                    <a:lstStyle/>
                    <a:p>
                      <a:pPr>
                        <a:buNone/>
                      </a:pPr>
                      <a:r>
                        <a:rPr lang="el-GR" sz="900" dirty="0"/>
                        <a:t>• Ανάπτυξη καινοτόμων λύσεων για τοπικές κοινωνικές ανάγκες μέσω πρωτοβουλιών «από τα κάτω» .</a:t>
                      </a:r>
                    </a:p>
                    <a:p>
                      <a:pPr>
                        <a:buNone/>
                      </a:pPr>
                      <a:r>
                        <a:rPr lang="el-GR" sz="900" dirty="0"/>
                        <a:t>• Δημιουργία τοπικών κόμβων κοινωνικής καινοτομίας με συνεργασία Δήμων και κοινωνικών φορέων.</a:t>
                      </a:r>
                    </a:p>
                    <a:p>
                      <a:pPr>
                        <a:buNone/>
                      </a:pPr>
                      <a:r>
                        <a:rPr lang="el-GR" sz="900" dirty="0"/>
                        <a:t>• Μετασχηματισμός τοπικών οικονομιών προς βιώσιμα μοντέλα με ισχυρό κοινωνικό και περιβαλλοντικό αποτύπωμα.</a:t>
                      </a:r>
                    </a:p>
                  </a:txBody>
                  <a:tcPr marL="31214" marR="31214" marT="15607" marB="15607" anchor="ctr">
                    <a:lnL>
                      <a:noFill/>
                    </a:lnL>
                    <a:lnR>
                      <a:noFill/>
                    </a:lnR>
                    <a:lnT>
                      <a:noFill/>
                    </a:lnT>
                    <a:lnB>
                      <a:noFill/>
                    </a:lnB>
                    <a:noFill/>
                  </a:tcPr>
                </a:tc>
                <a:extLst>
                  <a:ext uri="{0D108BD9-81ED-4DB2-BD59-A6C34878D82A}">
                    <a16:rowId xmlns:a16="http://schemas.microsoft.com/office/drawing/2014/main" val="2857065331"/>
                  </a:ext>
                </a:extLst>
              </a:tr>
              <a:tr h="805403">
                <a:tc>
                  <a:txBody>
                    <a:bodyPr/>
                    <a:lstStyle/>
                    <a:p>
                      <a:pPr>
                        <a:buNone/>
                      </a:pPr>
                      <a:r>
                        <a:rPr lang="el-GR" sz="900" b="1" dirty="0"/>
                        <a:t>6. Προβολή και αναγνώριση της τοπικής Κοινωνικής Οικονομίας</a:t>
                      </a:r>
                      <a:endParaRPr lang="el-GR" sz="900" dirty="0"/>
                    </a:p>
                  </a:txBody>
                  <a:tcPr marL="31214" marR="31214" marT="15607" marB="15607" anchor="ctr">
                    <a:lnL>
                      <a:noFill/>
                    </a:lnL>
                    <a:lnR>
                      <a:noFill/>
                    </a:lnR>
                    <a:lnT>
                      <a:noFill/>
                    </a:lnT>
                    <a:lnB>
                      <a:noFill/>
                    </a:lnB>
                    <a:solidFill>
                      <a:schemeClr val="accent2">
                        <a:lumMod val="20000"/>
                        <a:lumOff val="80000"/>
                      </a:schemeClr>
                    </a:solidFill>
                  </a:tcPr>
                </a:tc>
                <a:tc>
                  <a:txBody>
                    <a:bodyPr/>
                    <a:lstStyle/>
                    <a:p>
                      <a:pPr>
                        <a:buNone/>
                      </a:pPr>
                      <a:r>
                        <a:rPr lang="el-GR" sz="900" dirty="0"/>
                        <a:t>• Προβολή καλών πρακτικών τοπικής κοινωνικής επιχειρηματικότητας.</a:t>
                      </a:r>
                    </a:p>
                    <a:p>
                      <a:pPr>
                        <a:buNone/>
                      </a:pPr>
                      <a:r>
                        <a:rPr lang="el-GR" sz="900" dirty="0"/>
                        <a:t>• Δημιουργία τοπικών δικτύων φορέων Κοινωνικής Οικονομίας.</a:t>
                      </a:r>
                    </a:p>
                    <a:p>
                      <a:pPr>
                        <a:buNone/>
                      </a:pPr>
                      <a:r>
                        <a:rPr lang="el-GR" sz="900" dirty="0"/>
                        <a:t>• Χαρτογράφηση τοπικών οικοσυστημάτων και κοινωνικού αντικτύπου.</a:t>
                      </a:r>
                    </a:p>
                  </a:txBody>
                  <a:tcPr marL="31214" marR="31214" marT="15607" marB="15607"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050506609"/>
                  </a:ext>
                </a:extLst>
              </a:tr>
            </a:tbl>
          </a:graphicData>
        </a:graphic>
      </p:graphicFrame>
    </p:spTree>
    <p:extLst>
      <p:ext uri="{BB962C8B-B14F-4D97-AF65-F5344CB8AC3E}">
        <p14:creationId xmlns:p14="http://schemas.microsoft.com/office/powerpoint/2010/main" val="4054810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17233A-E4DE-59C1-9D20-E1097FD9B966}"/>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4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4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E451A7F-2951-61C5-395B-C3D7C004C226}"/>
              </a:ext>
            </a:extLst>
          </p:cNvPr>
          <p:cNvSpPr txBox="1"/>
          <p:nvPr/>
        </p:nvSpPr>
        <p:spPr>
          <a:xfrm>
            <a:off x="358485" y="1122363"/>
            <a:ext cx="3091592" cy="3204134"/>
          </a:xfrm>
          <a:prstGeom prst="rect">
            <a:avLst/>
          </a:prstGeom>
        </p:spPr>
        <p:txBody>
          <a:bodyPr vert="horz" lIns="91440" tIns="45720" rIns="91440" bIns="45720" rtlCol="0" anchor="b" anchorCtr="1">
            <a:normAutofit/>
          </a:bodyPr>
          <a:lstStyle/>
          <a:p>
            <a:pPr defTabSz="914400">
              <a:lnSpc>
                <a:spcPct val="90000"/>
              </a:lnSpc>
              <a:spcBef>
                <a:spcPct val="0"/>
              </a:spcBef>
              <a:spcAft>
                <a:spcPts val="450"/>
              </a:spcAft>
              <a:buClr>
                <a:schemeClr val="accent2"/>
              </a:buClr>
            </a:pPr>
            <a:r>
              <a:rPr lang="en-US" sz="3200" b="1" kern="1200" cap="all" spc="150" dirty="0">
                <a:solidFill>
                  <a:schemeClr val="tx1"/>
                </a:solidFill>
                <a:latin typeface="+mj-lt"/>
                <a:ea typeface="+mj-ea"/>
                <a:cs typeface="+mj-cs"/>
              </a:rPr>
              <a:t>ΣΧΕΔΙ</a:t>
            </a:r>
            <a:r>
              <a:rPr lang="el-GR" sz="3200" b="1" cap="all" spc="150" dirty="0">
                <a:latin typeface="+mj-lt"/>
                <a:ea typeface="+mj-ea"/>
                <a:cs typeface="+mj-cs"/>
              </a:rPr>
              <a:t>ο</a:t>
            </a:r>
            <a:r>
              <a:rPr lang="en-US" sz="3200" b="1" kern="1200" cap="all" spc="150" dirty="0">
                <a:solidFill>
                  <a:schemeClr val="tx1"/>
                </a:solidFill>
                <a:latin typeface="+mj-lt"/>
                <a:ea typeface="+mj-ea"/>
                <a:cs typeface="+mj-cs"/>
              </a:rPr>
              <a:t> ΔΡΑΣΗΣ</a:t>
            </a:r>
            <a:r>
              <a:rPr lang="el-GR" sz="3200" b="1" kern="1200" cap="all" spc="150" dirty="0">
                <a:solidFill>
                  <a:schemeClr val="tx1"/>
                </a:solidFill>
                <a:latin typeface="+mj-lt"/>
                <a:ea typeface="+mj-ea"/>
                <a:cs typeface="+mj-cs"/>
              </a:rPr>
              <a:t> ΚΑΛΟ &amp; ΚΟΙΝΩΝΙΚΗΣ ΚΑΙΝΟΤΟΜΙΑΣ</a:t>
            </a:r>
            <a:r>
              <a:rPr lang="en-US" sz="3200" b="1" kern="1200" cap="all" spc="150" dirty="0">
                <a:solidFill>
                  <a:schemeClr val="tx1"/>
                </a:solidFill>
                <a:latin typeface="+mj-lt"/>
                <a:ea typeface="+mj-ea"/>
                <a:cs typeface="+mj-cs"/>
              </a:rPr>
              <a:t> ΣΕ ΕΛΛΑΔΑ</a:t>
            </a:r>
            <a:r>
              <a:rPr lang="el-GR" sz="3200" b="1" kern="1200" cap="all" spc="150" dirty="0">
                <a:solidFill>
                  <a:schemeClr val="tx1"/>
                </a:solidFill>
                <a:latin typeface="+mj-lt"/>
                <a:ea typeface="+mj-ea"/>
                <a:cs typeface="+mj-cs"/>
              </a:rPr>
              <a:t> </a:t>
            </a:r>
            <a:r>
              <a:rPr lang="el-GR" sz="1700" b="1" kern="1200" cap="all" spc="150" dirty="0">
                <a:solidFill>
                  <a:schemeClr val="tx1"/>
                </a:solidFill>
                <a:latin typeface="+mj-lt"/>
                <a:ea typeface="+mj-ea"/>
                <a:cs typeface="+mj-cs"/>
              </a:rPr>
              <a:t>(</a:t>
            </a:r>
            <a:r>
              <a:rPr lang="el-GR" sz="1700" b="1" kern="1200" cap="all" spc="150" dirty="0" err="1">
                <a:solidFill>
                  <a:schemeClr val="tx1"/>
                </a:solidFill>
                <a:latin typeface="+mj-lt"/>
                <a:ea typeface="+mj-ea"/>
                <a:cs typeface="+mj-cs"/>
              </a:rPr>
              <a:t>υπαρχει</a:t>
            </a:r>
            <a:r>
              <a:rPr lang="el-GR" sz="1700" b="1" kern="1200" cap="all" spc="150" dirty="0">
                <a:solidFill>
                  <a:schemeClr val="tx1"/>
                </a:solidFill>
                <a:latin typeface="+mj-lt"/>
                <a:ea typeface="+mj-ea"/>
                <a:cs typeface="+mj-cs"/>
              </a:rPr>
              <a:t> </a:t>
            </a:r>
            <a:r>
              <a:rPr lang="el-GR" sz="1700" b="1" kern="1200" cap="all" spc="150" dirty="0" err="1">
                <a:solidFill>
                  <a:schemeClr val="tx1"/>
                </a:solidFill>
                <a:latin typeface="+mj-lt"/>
                <a:ea typeface="+mj-ea"/>
                <a:cs typeface="+mj-cs"/>
              </a:rPr>
              <a:t>διασυνδεση</a:t>
            </a:r>
            <a:r>
              <a:rPr lang="el-GR" sz="1700" b="1" kern="1200" cap="all" spc="150" dirty="0">
                <a:solidFill>
                  <a:schemeClr val="tx1"/>
                </a:solidFill>
                <a:latin typeface="+mj-lt"/>
                <a:ea typeface="+mj-ea"/>
                <a:cs typeface="+mj-cs"/>
              </a:rPr>
              <a:t> με </a:t>
            </a:r>
            <a:r>
              <a:rPr lang="el-GR" sz="1700" b="1" kern="1200" cap="all" spc="150" dirty="0" err="1">
                <a:solidFill>
                  <a:schemeClr val="tx1"/>
                </a:solidFill>
                <a:latin typeface="+mj-lt"/>
                <a:ea typeface="+mj-ea"/>
                <a:cs typeface="+mj-cs"/>
              </a:rPr>
              <a:t>ε.ε.</a:t>
            </a:r>
            <a:r>
              <a:rPr lang="el-GR" sz="1700" b="1" kern="1200" cap="all" spc="150" dirty="0">
                <a:solidFill>
                  <a:schemeClr val="tx1"/>
                </a:solidFill>
                <a:latin typeface="+mj-lt"/>
                <a:ea typeface="+mj-ea"/>
                <a:cs typeface="+mj-cs"/>
              </a:rPr>
              <a:t>)</a:t>
            </a:r>
            <a:endParaRPr lang="en-US" sz="1700" b="1" kern="1200" cap="all" spc="15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E45130BC-6385-8543-06D5-7B70C9397F61}"/>
              </a:ext>
            </a:extLst>
          </p:cNvPr>
          <p:cNvSpPr txBox="1"/>
          <p:nvPr/>
        </p:nvSpPr>
        <p:spPr>
          <a:xfrm>
            <a:off x="358485" y="4872922"/>
            <a:ext cx="2696000" cy="1132287"/>
          </a:xfrm>
          <a:prstGeom prst="rect">
            <a:avLst/>
          </a:prstGeom>
        </p:spPr>
        <p:txBody>
          <a:bodyPr vert="horz" lIns="91440" tIns="45720" rIns="91440" bIns="45720" rtlCol="0">
            <a:normAutofit fontScale="92500"/>
          </a:bodyPr>
          <a:lstStyle/>
          <a:p>
            <a:pPr defTabSz="914400">
              <a:lnSpc>
                <a:spcPct val="90000"/>
              </a:lnSpc>
              <a:spcBef>
                <a:spcPts val="1000"/>
              </a:spcBef>
            </a:pPr>
            <a:r>
              <a:rPr lang="el-GR" sz="1700" kern="1200" dirty="0">
                <a:solidFill>
                  <a:schemeClr val="tx1"/>
                </a:solidFill>
                <a:latin typeface="+mn-lt"/>
                <a:ea typeface="+mn-ea"/>
                <a:cs typeface="+mn-cs"/>
              </a:rPr>
              <a:t>Εθνικό Σχέδιο Δράσης για την Κοινωνική Οικονομία (ΚΑΛΟ) και την Κοινωνική Καινοτομία (Υπουργείο Εργασίας)</a:t>
            </a:r>
            <a:endParaRPr lang="en-US" sz="1700" kern="1200" dirty="0">
              <a:solidFill>
                <a:schemeClr val="tx1"/>
              </a:solidFill>
              <a:latin typeface="+mn-lt"/>
              <a:ea typeface="+mn-ea"/>
              <a:cs typeface="+mn-cs"/>
            </a:endParaRPr>
          </a:p>
        </p:txBody>
      </p:sp>
      <p:sp>
        <p:nvSpPr>
          <p:cNvPr id="47" name="Rectangle 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Πίνακας 4">
            <a:extLst>
              <a:ext uri="{FF2B5EF4-FFF2-40B4-BE49-F238E27FC236}">
                <a16:creationId xmlns:a16="http://schemas.microsoft.com/office/drawing/2014/main" id="{8430C984-3954-DDD8-82F8-B99227F15DDD}"/>
              </a:ext>
            </a:extLst>
          </p:cNvPr>
          <p:cNvGraphicFramePr>
            <a:graphicFrameLocks noGrp="1"/>
          </p:cNvGraphicFramePr>
          <p:nvPr>
            <p:extLst>
              <p:ext uri="{D42A27DB-BD31-4B8C-83A1-F6EECF244321}">
                <p14:modId xmlns:p14="http://schemas.microsoft.com/office/powerpoint/2010/main" val="1349809122"/>
              </p:ext>
            </p:extLst>
          </p:nvPr>
        </p:nvGraphicFramePr>
        <p:xfrm>
          <a:off x="3865122" y="512323"/>
          <a:ext cx="5045413" cy="5663950"/>
        </p:xfrm>
        <a:graphic>
          <a:graphicData uri="http://schemas.openxmlformats.org/drawingml/2006/table">
            <a:tbl>
              <a:tblPr/>
              <a:tblGrid>
                <a:gridCol w="1930538">
                  <a:extLst>
                    <a:ext uri="{9D8B030D-6E8A-4147-A177-3AD203B41FA5}">
                      <a16:colId xmlns:a16="http://schemas.microsoft.com/office/drawing/2014/main" val="887824796"/>
                    </a:ext>
                  </a:extLst>
                </a:gridCol>
                <a:gridCol w="3114875">
                  <a:extLst>
                    <a:ext uri="{9D8B030D-6E8A-4147-A177-3AD203B41FA5}">
                      <a16:colId xmlns:a16="http://schemas.microsoft.com/office/drawing/2014/main" val="3796619633"/>
                    </a:ext>
                  </a:extLst>
                </a:gridCol>
              </a:tblGrid>
              <a:tr h="187722">
                <a:tc>
                  <a:txBody>
                    <a:bodyPr/>
                    <a:lstStyle/>
                    <a:p>
                      <a:pPr>
                        <a:buNone/>
                      </a:pPr>
                      <a:r>
                        <a:rPr lang="el-GR" sz="1200" b="1" dirty="0">
                          <a:solidFill>
                            <a:schemeClr val="bg1"/>
                          </a:solidFill>
                        </a:rPr>
                        <a:t>Στρατηγικός Στόχος</a:t>
                      </a:r>
                      <a:endParaRPr lang="el-GR" sz="1200" dirty="0">
                        <a:solidFill>
                          <a:schemeClr val="bg1"/>
                        </a:solidFill>
                      </a:endParaRPr>
                    </a:p>
                  </a:txBody>
                  <a:tcPr marL="29581" marR="29581" marT="14791" marB="14791" anchor="ctr">
                    <a:lnL>
                      <a:noFill/>
                    </a:lnL>
                    <a:lnR>
                      <a:noFill/>
                    </a:lnR>
                    <a:lnT>
                      <a:noFill/>
                    </a:lnT>
                    <a:lnB>
                      <a:noFill/>
                    </a:lnB>
                    <a:solidFill>
                      <a:schemeClr val="accent2">
                        <a:lumMod val="75000"/>
                      </a:schemeClr>
                    </a:solidFill>
                  </a:tcPr>
                </a:tc>
                <a:tc>
                  <a:txBody>
                    <a:bodyPr/>
                    <a:lstStyle/>
                    <a:p>
                      <a:pPr>
                        <a:buNone/>
                      </a:pPr>
                      <a:r>
                        <a:rPr lang="el-GR" sz="1200" b="1" dirty="0">
                          <a:solidFill>
                            <a:schemeClr val="bg1"/>
                          </a:solidFill>
                        </a:rPr>
                        <a:t>Περιεχόμενο</a:t>
                      </a:r>
                      <a:endParaRPr lang="el-GR" sz="1200" dirty="0">
                        <a:solidFill>
                          <a:schemeClr val="bg1"/>
                        </a:solidFill>
                      </a:endParaRPr>
                    </a:p>
                  </a:txBody>
                  <a:tcPr marL="29581" marR="29581" marT="14791" marB="14791" anchor="ctr">
                    <a:lnL>
                      <a:noFill/>
                    </a:lnL>
                    <a:lnR>
                      <a:noFill/>
                    </a:lnR>
                    <a:lnT>
                      <a:noFill/>
                    </a:lnT>
                    <a:lnB>
                      <a:noFill/>
                    </a:lnB>
                    <a:solidFill>
                      <a:schemeClr val="accent2">
                        <a:lumMod val="75000"/>
                      </a:schemeClr>
                    </a:solidFill>
                  </a:tcPr>
                </a:tc>
                <a:extLst>
                  <a:ext uri="{0D108BD9-81ED-4DB2-BD59-A6C34878D82A}">
                    <a16:rowId xmlns:a16="http://schemas.microsoft.com/office/drawing/2014/main" val="472195505"/>
                  </a:ext>
                </a:extLst>
              </a:tr>
              <a:tr h="1246244">
                <a:tc>
                  <a:txBody>
                    <a:bodyPr/>
                    <a:lstStyle/>
                    <a:p>
                      <a:pPr>
                        <a:buNone/>
                      </a:pPr>
                      <a:r>
                        <a:rPr lang="el-GR" sz="1000" b="1"/>
                        <a:t>Επικαιροποίηση του Θεσμικού &amp; Κανονιστικού Πλαισίου</a:t>
                      </a:r>
                      <a:endParaRPr lang="el-GR" sz="1000"/>
                    </a:p>
                  </a:txBody>
                  <a:tcPr marL="29581" marR="29581" marT="14791" marB="14791" anchor="ctr">
                    <a:lnL>
                      <a:noFill/>
                    </a:lnL>
                    <a:lnR>
                      <a:noFill/>
                    </a:lnR>
                    <a:lnT>
                      <a:noFill/>
                    </a:lnT>
                    <a:lnB>
                      <a:noFill/>
                    </a:lnB>
                    <a:noFill/>
                  </a:tcPr>
                </a:tc>
                <a:tc>
                  <a:txBody>
                    <a:bodyPr/>
                    <a:lstStyle/>
                    <a:p>
                      <a:pPr>
                        <a:buNone/>
                      </a:pPr>
                      <a:r>
                        <a:rPr lang="el-GR" sz="1000"/>
                        <a:t>Βελτίωση και απλοποίηση του ρυθμιστικού πλαισίου για τους φορείς Κοινωνικής &amp; Αλληλέγγυας Οικονομίας με στόχο τη μείωση γραφειοκρατίας, την ενίσχυση της διαφάνειας και τη δημιουργία ευνοϊκού περιβάλλοντος λειτουργίας.</a:t>
                      </a:r>
                    </a:p>
                  </a:txBody>
                  <a:tcPr marL="29581" marR="29581" marT="14791" marB="14791" anchor="ctr">
                    <a:lnL>
                      <a:noFill/>
                    </a:lnL>
                    <a:lnR>
                      <a:noFill/>
                    </a:lnR>
                    <a:lnT>
                      <a:noFill/>
                    </a:lnT>
                    <a:lnB>
                      <a:noFill/>
                    </a:lnB>
                    <a:noFill/>
                  </a:tcPr>
                </a:tc>
                <a:extLst>
                  <a:ext uri="{0D108BD9-81ED-4DB2-BD59-A6C34878D82A}">
                    <a16:rowId xmlns:a16="http://schemas.microsoft.com/office/drawing/2014/main" val="3256211530"/>
                  </a:ext>
                </a:extLst>
              </a:tr>
              <a:tr h="1231413">
                <a:tc>
                  <a:txBody>
                    <a:bodyPr/>
                    <a:lstStyle/>
                    <a:p>
                      <a:pPr>
                        <a:buNone/>
                      </a:pPr>
                      <a:r>
                        <a:rPr lang="el-GR" sz="1000" b="1" dirty="0"/>
                        <a:t>Ανάπτυξη Στοχευμένων Χρηματοδοτικών Εργαλείων</a:t>
                      </a:r>
                      <a:endParaRPr lang="el-GR" sz="1000" dirty="0"/>
                    </a:p>
                  </a:txBody>
                  <a:tcPr marL="29581" marR="29581" marT="14791" marB="14791" anchor="ctr">
                    <a:lnL>
                      <a:noFill/>
                    </a:lnL>
                    <a:lnR>
                      <a:noFill/>
                    </a:lnR>
                    <a:lnT>
                      <a:noFill/>
                    </a:lnT>
                    <a:lnB>
                      <a:noFill/>
                    </a:lnB>
                    <a:solidFill>
                      <a:schemeClr val="accent2">
                        <a:lumMod val="20000"/>
                        <a:lumOff val="80000"/>
                      </a:schemeClr>
                    </a:solidFill>
                  </a:tcPr>
                </a:tc>
                <a:tc>
                  <a:txBody>
                    <a:bodyPr/>
                    <a:lstStyle/>
                    <a:p>
                      <a:pPr>
                        <a:buNone/>
                      </a:pPr>
                      <a:r>
                        <a:rPr lang="el-GR" sz="1000" dirty="0"/>
                        <a:t>Δημιουργία εξειδικευμένων χρηματοδοτικών μηχανισμών που διευκολύνουν την πρόσβαση των φορέων ΚΑΛΟ σε κεφάλαια, </a:t>
                      </a:r>
                      <a:r>
                        <a:rPr lang="el-GR" sz="1000" dirty="0" err="1"/>
                        <a:t>μικροχρηματοδοτήσεις</a:t>
                      </a:r>
                      <a:r>
                        <a:rPr lang="el-GR" sz="1000" dirty="0"/>
                        <a:t>, επενδυτικά εργαλεία κοινωνικού αντικτύπου και συγχρηματοδοτούμενα προγράμματα.</a:t>
                      </a:r>
                    </a:p>
                  </a:txBody>
                  <a:tcPr marL="29581" marR="29581" marT="14791" marB="14791"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179293127"/>
                  </a:ext>
                </a:extLst>
              </a:tr>
              <a:tr h="973756">
                <a:tc>
                  <a:txBody>
                    <a:bodyPr/>
                    <a:lstStyle/>
                    <a:p>
                      <a:pPr>
                        <a:buNone/>
                      </a:pPr>
                      <a:r>
                        <a:rPr lang="el-GR" sz="1000" b="1"/>
                        <a:t>Ενίσχυση Ικανοτήτων</a:t>
                      </a:r>
                      <a:endParaRPr lang="el-GR" sz="1000"/>
                    </a:p>
                  </a:txBody>
                  <a:tcPr marL="29581" marR="29581" marT="14791" marB="14791" anchor="ctr">
                    <a:lnL>
                      <a:noFill/>
                    </a:lnL>
                    <a:lnR>
                      <a:noFill/>
                    </a:lnR>
                    <a:lnT>
                      <a:noFill/>
                    </a:lnT>
                    <a:lnB>
                      <a:noFill/>
                    </a:lnB>
                    <a:noFill/>
                  </a:tcPr>
                </a:tc>
                <a:tc>
                  <a:txBody>
                    <a:bodyPr/>
                    <a:lstStyle/>
                    <a:p>
                      <a:pPr>
                        <a:buNone/>
                      </a:pPr>
                      <a:r>
                        <a:rPr lang="el-GR" sz="1000"/>
                        <a:t>Προγράμματα κατάρτισης, τεχνικής υποστήριξης και συμβουλευτικής για τη βελτίωση δεξιοτήτων διοίκησης, επιχειρησιακού σχεδιασμού και κοινωνικής καινοτομίας των φορέων ΚΑΛΟ.</a:t>
                      </a:r>
                    </a:p>
                  </a:txBody>
                  <a:tcPr marL="29581" marR="29581" marT="14791" marB="14791" anchor="ctr">
                    <a:lnL>
                      <a:noFill/>
                    </a:lnL>
                    <a:lnR>
                      <a:noFill/>
                    </a:lnR>
                    <a:lnT>
                      <a:noFill/>
                    </a:lnT>
                    <a:lnB>
                      <a:noFill/>
                    </a:lnB>
                    <a:noFill/>
                  </a:tcPr>
                </a:tc>
                <a:extLst>
                  <a:ext uri="{0D108BD9-81ED-4DB2-BD59-A6C34878D82A}">
                    <a16:rowId xmlns:a16="http://schemas.microsoft.com/office/drawing/2014/main" val="3495912561"/>
                  </a:ext>
                </a:extLst>
              </a:tr>
              <a:tr h="1026319">
                <a:tc>
                  <a:txBody>
                    <a:bodyPr/>
                    <a:lstStyle/>
                    <a:p>
                      <a:pPr>
                        <a:buNone/>
                      </a:pPr>
                      <a:r>
                        <a:rPr lang="el-GR" sz="1000" b="1" dirty="0"/>
                        <a:t>Ενίσχυση της Δικτύωσης &amp; των Συνεργασιών</a:t>
                      </a:r>
                      <a:endParaRPr lang="el-GR" sz="1000" dirty="0"/>
                    </a:p>
                  </a:txBody>
                  <a:tcPr marL="29581" marR="29581" marT="14791" marB="14791" anchor="ctr">
                    <a:lnL>
                      <a:noFill/>
                    </a:lnL>
                    <a:lnR>
                      <a:noFill/>
                    </a:lnR>
                    <a:lnT>
                      <a:noFill/>
                    </a:lnT>
                    <a:lnB>
                      <a:noFill/>
                    </a:lnB>
                    <a:solidFill>
                      <a:schemeClr val="accent2">
                        <a:lumMod val="20000"/>
                        <a:lumOff val="80000"/>
                      </a:schemeClr>
                    </a:solidFill>
                  </a:tcPr>
                </a:tc>
                <a:tc>
                  <a:txBody>
                    <a:bodyPr/>
                    <a:lstStyle/>
                    <a:p>
                      <a:pPr>
                        <a:buNone/>
                      </a:pPr>
                      <a:r>
                        <a:rPr lang="el-GR" sz="1000" dirty="0"/>
                        <a:t>Προώθηση συνεργασιών μεταξύ φορέων ΚΑΛΟ, δημόσιων αρχών, ιδιωτικού τομέα και κοινωνίας πολιτών μέσω δικτύων, συμπράξεων και συνεργατικών σχημάτων σε τοπικό και περιφερειακό επίπεδο.</a:t>
                      </a:r>
                    </a:p>
                  </a:txBody>
                  <a:tcPr marL="29581" marR="29581" marT="14791" marB="14791"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4283244560"/>
                  </a:ext>
                </a:extLst>
              </a:tr>
              <a:tr h="973756">
                <a:tc>
                  <a:txBody>
                    <a:bodyPr/>
                    <a:lstStyle/>
                    <a:p>
                      <a:pPr>
                        <a:buNone/>
                      </a:pPr>
                      <a:r>
                        <a:rPr lang="el-GR" sz="1000" b="1" dirty="0"/>
                        <a:t>Ευαισθητοποίηση &amp; Επικοινωνία</a:t>
                      </a:r>
                      <a:endParaRPr lang="el-GR" sz="1000" dirty="0"/>
                    </a:p>
                  </a:txBody>
                  <a:tcPr marL="29581" marR="29581" marT="14791" marB="14791" anchor="ctr">
                    <a:lnL>
                      <a:noFill/>
                    </a:lnL>
                    <a:lnR>
                      <a:noFill/>
                    </a:lnR>
                    <a:lnT>
                      <a:noFill/>
                    </a:lnT>
                    <a:lnB>
                      <a:noFill/>
                    </a:lnB>
                    <a:noFill/>
                  </a:tcPr>
                </a:tc>
                <a:tc>
                  <a:txBody>
                    <a:bodyPr/>
                    <a:lstStyle/>
                    <a:p>
                      <a:pPr>
                        <a:buNone/>
                      </a:pPr>
                      <a:r>
                        <a:rPr lang="el-GR" sz="1000" dirty="0"/>
                        <a:t>Δράσεις ενημέρωσης και προβολής της κοινωνικής οικονομίας, ενίσχυση της </a:t>
                      </a:r>
                      <a:r>
                        <a:rPr lang="el-GR" sz="1000" dirty="0" err="1"/>
                        <a:t>αναγνωρισιμότητας</a:t>
                      </a:r>
                      <a:r>
                        <a:rPr lang="el-GR" sz="1000" dirty="0"/>
                        <a:t> του τομέα και διάχυση καλών πρακτικών κοινωνικής επιχειρηματικότητας και κοινωνικής καινοτομίας.</a:t>
                      </a:r>
                    </a:p>
                  </a:txBody>
                  <a:tcPr marL="29581" marR="29581" marT="14791" marB="14791" anchor="ctr">
                    <a:lnL>
                      <a:noFill/>
                    </a:lnL>
                    <a:lnR>
                      <a:noFill/>
                    </a:lnR>
                    <a:lnT>
                      <a:noFill/>
                    </a:lnT>
                    <a:lnB>
                      <a:noFill/>
                    </a:lnB>
                    <a:noFill/>
                  </a:tcPr>
                </a:tc>
                <a:extLst>
                  <a:ext uri="{0D108BD9-81ED-4DB2-BD59-A6C34878D82A}">
                    <a16:rowId xmlns:a16="http://schemas.microsoft.com/office/drawing/2014/main" val="1260650037"/>
                  </a:ext>
                </a:extLst>
              </a:tr>
            </a:tbl>
          </a:graphicData>
        </a:graphic>
      </p:graphicFrame>
      <p:sp>
        <p:nvSpPr>
          <p:cNvPr id="8" name="TextBox 7">
            <a:extLst>
              <a:ext uri="{FF2B5EF4-FFF2-40B4-BE49-F238E27FC236}">
                <a16:creationId xmlns:a16="http://schemas.microsoft.com/office/drawing/2014/main" id="{59DDA1D7-ABBA-3032-019B-040A2228F39E}"/>
              </a:ext>
            </a:extLst>
          </p:cNvPr>
          <p:cNvSpPr txBox="1"/>
          <p:nvPr/>
        </p:nvSpPr>
        <p:spPr>
          <a:xfrm>
            <a:off x="360772" y="6005209"/>
            <a:ext cx="2756660" cy="646331"/>
          </a:xfrm>
          <a:prstGeom prst="rect">
            <a:avLst/>
          </a:prstGeom>
          <a:noFill/>
        </p:spPr>
        <p:txBody>
          <a:bodyPr wrap="square">
            <a:spAutoFit/>
          </a:bodyPr>
          <a:lstStyle/>
          <a:p>
            <a:r>
              <a:rPr lang="en-US" sz="1200" dirty="0"/>
              <a:t>https://ypergasias.gov.gr/apascholisi/ethniko-schedio-drasis-gia-tin-koinoniki-oikonomia-kai-tin-koinoniki-kainotomia/</a:t>
            </a:r>
            <a:endParaRPr lang="el-GR" sz="1200" dirty="0"/>
          </a:p>
        </p:txBody>
      </p:sp>
    </p:spTree>
    <p:extLst>
      <p:ext uri="{BB962C8B-B14F-4D97-AF65-F5344CB8AC3E}">
        <p14:creationId xmlns:p14="http://schemas.microsoft.com/office/powerpoint/2010/main" val="2963910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D17041-EFF5-0819-F87B-AE9F09C83ECE}"/>
            </a:ext>
          </a:extLst>
        </p:cNvPr>
        <p:cNvGrpSpPr/>
        <p:nvPr/>
      </p:nvGrpSpPr>
      <p:grpSpPr>
        <a:xfrm>
          <a:off x="0" y="0"/>
          <a:ext cx="0" cy="0"/>
          <a:chOff x="0" y="0"/>
          <a:chExt cx="0" cy="0"/>
        </a:xfrm>
      </p:grpSpPr>
      <p:sp useBgFill="1">
        <p:nvSpPr>
          <p:cNvPr id="90" name="Rectangle 8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A889C7-0BBB-9A8B-75B3-E733C88BCE05}"/>
              </a:ext>
            </a:extLst>
          </p:cNvPr>
          <p:cNvSpPr txBox="1"/>
          <p:nvPr/>
        </p:nvSpPr>
        <p:spPr>
          <a:xfrm>
            <a:off x="628649" y="1093788"/>
            <a:ext cx="7879841" cy="2967208"/>
          </a:xfrm>
          <a:prstGeom prst="rect">
            <a:avLst/>
          </a:prstGeom>
        </p:spPr>
        <p:txBody>
          <a:bodyPr vert="horz" lIns="91440" tIns="45720" rIns="91440" bIns="45720" rtlCol="0" anchor="b" anchorCtr="1">
            <a:normAutofit/>
          </a:bodyPr>
          <a:lstStyle/>
          <a:p>
            <a:pPr defTabSz="914400">
              <a:lnSpc>
                <a:spcPct val="90000"/>
              </a:lnSpc>
              <a:spcBef>
                <a:spcPct val="0"/>
              </a:spcBef>
              <a:spcAft>
                <a:spcPts val="450"/>
              </a:spcAft>
              <a:buClr>
                <a:schemeClr val="accent2"/>
              </a:buClr>
            </a:pPr>
            <a:r>
              <a:rPr lang="en-US" sz="6500" b="1" kern="1200" cap="all" spc="150" dirty="0">
                <a:solidFill>
                  <a:schemeClr val="tx1"/>
                </a:solidFill>
                <a:latin typeface="+mj-lt"/>
                <a:ea typeface="+mj-ea"/>
                <a:cs typeface="+mj-cs"/>
              </a:rPr>
              <a:t>Η Κ.Α</a:t>
            </a:r>
            <a:r>
              <a:rPr lang="el-GR" sz="6500" b="1" cap="all" spc="150" dirty="0">
                <a:latin typeface="+mj-lt"/>
                <a:ea typeface="+mj-ea"/>
                <a:cs typeface="+mj-cs"/>
              </a:rPr>
              <a:t>λ</a:t>
            </a:r>
            <a:r>
              <a:rPr lang="en-US" sz="6500" b="1" kern="1200" cap="all" spc="150" dirty="0">
                <a:solidFill>
                  <a:schemeClr val="tx1"/>
                </a:solidFill>
                <a:latin typeface="+mj-lt"/>
                <a:ea typeface="+mj-ea"/>
                <a:cs typeface="+mj-cs"/>
              </a:rPr>
              <a:t>.ο ΣΤΗΝ ΠΕΡΙΦΕΡΕΙΑ ΚΡΗΤΗΣ</a:t>
            </a:r>
          </a:p>
        </p:txBody>
      </p:sp>
      <p:sp>
        <p:nvSpPr>
          <p:cNvPr id="91" name="Rectangle 8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 name="Rectangle 8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12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Τίτλος 2">
            <a:extLst>
              <a:ext uri="{FF2B5EF4-FFF2-40B4-BE49-F238E27FC236}">
                <a16:creationId xmlns:a16="http://schemas.microsoft.com/office/drawing/2014/main" id="{5C817B25-3F35-6C62-83B2-160A425602AD}"/>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algn="l" defTabSz="914400">
              <a:lnSpc>
                <a:spcPct val="90000"/>
              </a:lnSpc>
            </a:pPr>
            <a:r>
              <a:rPr lang="en-US" sz="4200" kern="1200" dirty="0" err="1">
                <a:solidFill>
                  <a:schemeClr val="tx1"/>
                </a:solidFill>
                <a:latin typeface="+mj-lt"/>
                <a:ea typeface="+mj-ea"/>
                <a:cs typeface="+mj-cs"/>
              </a:rPr>
              <a:t>Χωρική</a:t>
            </a:r>
            <a:r>
              <a:rPr lang="en-US" sz="4200" kern="1200" dirty="0">
                <a:solidFill>
                  <a:schemeClr val="tx1"/>
                </a:solidFill>
                <a:latin typeface="+mj-lt"/>
                <a:ea typeface="+mj-ea"/>
                <a:cs typeface="+mj-cs"/>
              </a:rPr>
              <a:t> κατα</a:t>
            </a:r>
            <a:r>
              <a:rPr lang="en-US" sz="4200" kern="1200" dirty="0" err="1">
                <a:solidFill>
                  <a:schemeClr val="tx1"/>
                </a:solidFill>
                <a:latin typeface="+mj-lt"/>
                <a:ea typeface="+mj-ea"/>
                <a:cs typeface="+mj-cs"/>
              </a:rPr>
              <a:t>νομή</a:t>
            </a:r>
            <a:r>
              <a:rPr lang="el-GR" sz="4200" kern="1200" dirty="0">
                <a:solidFill>
                  <a:schemeClr val="tx1"/>
                </a:solidFill>
                <a:latin typeface="+mj-lt"/>
                <a:ea typeface="+mj-ea"/>
                <a:cs typeface="+mj-cs"/>
              </a:rPr>
              <a:t> 168 </a:t>
            </a:r>
            <a:r>
              <a:rPr lang="el-GR" sz="4200" kern="1200" dirty="0" err="1">
                <a:solidFill>
                  <a:schemeClr val="tx1"/>
                </a:solidFill>
                <a:latin typeface="+mj-lt"/>
                <a:ea typeface="+mj-ea"/>
                <a:cs typeface="+mj-cs"/>
              </a:rPr>
              <a:t>Κ.Αλ.Ο</a:t>
            </a:r>
            <a:r>
              <a:rPr lang="el-GR" sz="4200" kern="1200" dirty="0">
                <a:solidFill>
                  <a:schemeClr val="tx1"/>
                </a:solidFill>
                <a:latin typeface="+mj-lt"/>
                <a:ea typeface="+mj-ea"/>
                <a:cs typeface="+mj-cs"/>
              </a:rPr>
              <a:t>. στην Κρήτη</a:t>
            </a:r>
            <a:br>
              <a:rPr lang="el-GR" sz="4200" kern="1200" dirty="0">
                <a:solidFill>
                  <a:schemeClr val="tx1"/>
                </a:solidFill>
                <a:latin typeface="+mj-lt"/>
                <a:ea typeface="+mj-ea"/>
                <a:cs typeface="+mj-cs"/>
              </a:rPr>
            </a:br>
            <a:r>
              <a:rPr lang="el-GR" sz="1200" kern="1200" dirty="0">
                <a:solidFill>
                  <a:schemeClr val="tx1"/>
                </a:solidFill>
                <a:latin typeface="+mj-lt"/>
                <a:ea typeface="+mj-ea"/>
                <a:cs typeface="+mj-cs"/>
              </a:rPr>
              <a:t>(στοιχεία από μητρώο τέλος του 2025) </a:t>
            </a:r>
            <a:r>
              <a:rPr lang="en-US" sz="1200" kern="1200" dirty="0">
                <a:solidFill>
                  <a:schemeClr val="tx1"/>
                </a:solidFill>
                <a:latin typeface="+mj-lt"/>
                <a:ea typeface="+mj-ea"/>
                <a:cs typeface="+mj-cs"/>
              </a:rPr>
              <a:t> </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F6B787D-1E98-D9DD-44DB-95A11A1F0C46}"/>
              </a:ext>
            </a:extLst>
          </p:cNvPr>
          <p:cNvGraphicFramePr>
            <a:graphicFrameLocks noGrp="1"/>
          </p:cNvGraphicFramePr>
          <p:nvPr>
            <p:extLst>
              <p:ext uri="{D42A27DB-BD31-4B8C-83A1-F6EECF244321}">
                <p14:modId xmlns:p14="http://schemas.microsoft.com/office/powerpoint/2010/main" val="1147327762"/>
              </p:ext>
            </p:extLst>
          </p:nvPr>
        </p:nvGraphicFramePr>
        <p:xfrm>
          <a:off x="4060767" y="1850622"/>
          <a:ext cx="4806630" cy="3005511"/>
        </p:xfrm>
        <a:graphic>
          <a:graphicData uri="http://schemas.openxmlformats.org/drawingml/2006/table">
            <a:tbl>
              <a:tblPr firstRow="1" firstCol="1" bandRow="1">
                <a:solidFill>
                  <a:schemeClr val="tx1">
                    <a:lumMod val="75000"/>
                    <a:lumOff val="25000"/>
                  </a:schemeClr>
                </a:solidFill>
              </a:tblPr>
              <a:tblGrid>
                <a:gridCol w="925137">
                  <a:extLst>
                    <a:ext uri="{9D8B030D-6E8A-4147-A177-3AD203B41FA5}">
                      <a16:colId xmlns:a16="http://schemas.microsoft.com/office/drawing/2014/main" val="20000"/>
                    </a:ext>
                  </a:extLst>
                </a:gridCol>
                <a:gridCol w="303340">
                  <a:extLst>
                    <a:ext uri="{9D8B030D-6E8A-4147-A177-3AD203B41FA5}">
                      <a16:colId xmlns:a16="http://schemas.microsoft.com/office/drawing/2014/main" val="20001"/>
                    </a:ext>
                  </a:extLst>
                </a:gridCol>
                <a:gridCol w="871023">
                  <a:extLst>
                    <a:ext uri="{9D8B030D-6E8A-4147-A177-3AD203B41FA5}">
                      <a16:colId xmlns:a16="http://schemas.microsoft.com/office/drawing/2014/main" val="20002"/>
                    </a:ext>
                  </a:extLst>
                </a:gridCol>
                <a:gridCol w="244520">
                  <a:extLst>
                    <a:ext uri="{9D8B030D-6E8A-4147-A177-3AD203B41FA5}">
                      <a16:colId xmlns:a16="http://schemas.microsoft.com/office/drawing/2014/main" val="20003"/>
                    </a:ext>
                  </a:extLst>
                </a:gridCol>
                <a:gridCol w="1025647">
                  <a:extLst>
                    <a:ext uri="{9D8B030D-6E8A-4147-A177-3AD203B41FA5}">
                      <a16:colId xmlns:a16="http://schemas.microsoft.com/office/drawing/2014/main" val="20004"/>
                    </a:ext>
                  </a:extLst>
                </a:gridCol>
                <a:gridCol w="303340">
                  <a:extLst>
                    <a:ext uri="{9D8B030D-6E8A-4147-A177-3AD203B41FA5}">
                      <a16:colId xmlns:a16="http://schemas.microsoft.com/office/drawing/2014/main" val="20005"/>
                    </a:ext>
                  </a:extLst>
                </a:gridCol>
                <a:gridCol w="830283">
                  <a:extLst>
                    <a:ext uri="{9D8B030D-6E8A-4147-A177-3AD203B41FA5}">
                      <a16:colId xmlns:a16="http://schemas.microsoft.com/office/drawing/2014/main" val="20006"/>
                    </a:ext>
                  </a:extLst>
                </a:gridCol>
                <a:gridCol w="303340">
                  <a:extLst>
                    <a:ext uri="{9D8B030D-6E8A-4147-A177-3AD203B41FA5}">
                      <a16:colId xmlns:a16="http://schemas.microsoft.com/office/drawing/2014/main" val="20007"/>
                    </a:ext>
                  </a:extLst>
                </a:gridCol>
              </a:tblGrid>
              <a:tr h="284482">
                <a:tc gridSpan="2">
                  <a:txBody>
                    <a:bodyPr/>
                    <a:lstStyle/>
                    <a:p>
                      <a:pPr>
                        <a:lnSpc>
                          <a:spcPct val="107000"/>
                        </a:lnSpc>
                        <a:spcAft>
                          <a:spcPts val="800"/>
                        </a:spcAft>
                      </a:pPr>
                      <a:r>
                        <a:rPr lang="el-GR" sz="9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ΠΕ ΗΡΑΚΛΕΙΟΥ : </a:t>
                      </a:r>
                      <a:r>
                        <a:rPr lang="el-GR" sz="900" b="0" kern="100" cap="none" spc="0" dirty="0">
                          <a:solidFill>
                            <a:schemeClr val="bg1"/>
                          </a:solidFill>
                          <a:effectLst/>
                          <a:latin typeface="Calibri" panose="020F0502020204030204" pitchFamily="34" charset="0"/>
                          <a:cs typeface="Times New Roman" panose="02020603050405020304" pitchFamily="18" charset="0"/>
                        </a:rPr>
                        <a:t>85</a:t>
                      </a:r>
                    </a:p>
                  </a:txBody>
                  <a:tcPr marL="77271" marR="38052" marT="59439" marB="59439"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hMerge="1">
                  <a:txBody>
                    <a:bodyPr/>
                    <a:lstStyle/>
                    <a:p>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gridSpan="2">
                  <a:txBody>
                    <a:bodyPr/>
                    <a:lstStyle/>
                    <a:p>
                      <a:pPr>
                        <a:lnSpc>
                          <a:spcPct val="107000"/>
                        </a:lnSpc>
                        <a:spcAft>
                          <a:spcPts val="800"/>
                        </a:spcAft>
                      </a:pPr>
                      <a:r>
                        <a:rPr lang="el-GR" sz="9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ΠΕ ΛΑΣΙΘΙΟΥ: </a:t>
                      </a:r>
                      <a:r>
                        <a:rPr lang="el-GR" sz="900" b="0" kern="100" cap="none" spc="0" dirty="0">
                          <a:solidFill>
                            <a:schemeClr val="bg1"/>
                          </a:solidFill>
                          <a:effectLst/>
                          <a:latin typeface="Calibri" panose="020F0502020204030204" pitchFamily="34" charset="0"/>
                          <a:cs typeface="Times New Roman" panose="02020603050405020304" pitchFamily="18" charset="0"/>
                        </a:rPr>
                        <a:t>15</a:t>
                      </a:r>
                    </a:p>
                  </a:txBody>
                  <a:tcPr marL="77271" marR="38052" marT="59439" marB="59439" anchor="ctr">
                    <a:lnL w="12700" cmpd="sng">
                      <a:noFill/>
                    </a:lnL>
                    <a:lnR w="12700" cmpd="sng">
                      <a:noFill/>
                    </a:lnR>
                    <a:lnT w="19050" cap="flat" cmpd="sng" algn="ctr">
                      <a:solidFill>
                        <a:schemeClr val="tx1"/>
                      </a:solidFill>
                      <a:prstDash val="solid"/>
                    </a:lnT>
                    <a:lnB w="38100" cmpd="sng">
                      <a:noFill/>
                    </a:lnB>
                    <a:solidFill>
                      <a:schemeClr val="tx1"/>
                    </a:solidFill>
                  </a:tcPr>
                </a:tc>
                <a:tc hMerge="1">
                  <a:txBody>
                    <a:bodyPr/>
                    <a:lstStyle/>
                    <a:p>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gridSpan="2">
                  <a:txBody>
                    <a:bodyPr/>
                    <a:lstStyle/>
                    <a:p>
                      <a:pPr>
                        <a:lnSpc>
                          <a:spcPct val="107000"/>
                        </a:lnSpc>
                        <a:spcAft>
                          <a:spcPts val="800"/>
                        </a:spcAft>
                      </a:pPr>
                      <a:r>
                        <a:rPr lang="el-GR" sz="9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ΠΕ ΡΕΘΥΜΝΟΥ:23</a:t>
                      </a:r>
                      <a:endParaRPr lang="el-GR" sz="900" b="0" kern="100" cap="none" spc="0" dirty="0">
                        <a:solidFill>
                          <a:schemeClr val="bg1"/>
                        </a:solidFill>
                        <a:effectLst/>
                        <a:latin typeface="Calibri" panose="020F0502020204030204" pitchFamily="34" charset="0"/>
                        <a:cs typeface="Times New Roman" panose="02020603050405020304" pitchFamily="18" charset="0"/>
                      </a:endParaRPr>
                    </a:p>
                  </a:txBody>
                  <a:tcPr marL="77271" marR="38052" marT="59439" marB="59439" anchor="ctr">
                    <a:lnL w="12700" cmpd="sng">
                      <a:noFill/>
                    </a:lnL>
                    <a:lnR w="12700" cmpd="sng">
                      <a:noFill/>
                    </a:lnR>
                    <a:lnT w="19050" cap="flat" cmpd="sng" algn="ctr">
                      <a:solidFill>
                        <a:schemeClr val="tx1"/>
                      </a:solidFill>
                      <a:prstDash val="solid"/>
                    </a:lnT>
                    <a:lnB w="38100" cmpd="sng">
                      <a:noFill/>
                    </a:lnB>
                    <a:solidFill>
                      <a:schemeClr val="tx1"/>
                    </a:solidFill>
                  </a:tcPr>
                </a:tc>
                <a:tc hMerge="1">
                  <a:txBody>
                    <a:bodyPr/>
                    <a:lstStyle/>
                    <a:p>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gridSpan="2">
                  <a:txBody>
                    <a:bodyPr/>
                    <a:lstStyle/>
                    <a:p>
                      <a:pPr>
                        <a:lnSpc>
                          <a:spcPct val="107000"/>
                        </a:lnSpc>
                        <a:spcAft>
                          <a:spcPts val="800"/>
                        </a:spcAft>
                      </a:pPr>
                      <a:r>
                        <a:rPr lang="el-GR" sz="900" b="0"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ΠΕ ΧΑΝΙΩΝ: </a:t>
                      </a:r>
                      <a:r>
                        <a:rPr lang="el-GR" sz="900" b="0" kern="100" cap="none" spc="0" dirty="0">
                          <a:solidFill>
                            <a:schemeClr val="bg1"/>
                          </a:solidFill>
                          <a:effectLst/>
                          <a:latin typeface="Calibri" panose="020F0502020204030204" pitchFamily="34" charset="0"/>
                          <a:cs typeface="Times New Roman" panose="02020603050405020304" pitchFamily="18" charset="0"/>
                        </a:rPr>
                        <a:t>45</a:t>
                      </a:r>
                    </a:p>
                  </a:txBody>
                  <a:tcPr marL="77271" marR="38052" marT="59439" marB="59439" anchor="ctr">
                    <a:lnL w="12700" cmpd="sng">
                      <a:noFill/>
                    </a:lnL>
                    <a:lnR w="12700" cmpd="sng">
                      <a:noFill/>
                    </a:lnR>
                    <a:lnT w="19050" cap="flat" cmpd="sng" algn="ctr">
                      <a:solidFill>
                        <a:schemeClr val="tx1"/>
                      </a:solidFill>
                      <a:prstDash val="solid"/>
                    </a:lnT>
                    <a:lnB w="38100" cmpd="sng">
                      <a:noFill/>
                    </a:lnB>
                    <a:solidFill>
                      <a:schemeClr val="tx1"/>
                    </a:solidFill>
                  </a:tcPr>
                </a:tc>
                <a:tc hMerge="1">
                  <a:txBody>
                    <a:bodyPr/>
                    <a:lstStyle/>
                    <a:p>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00"/>
                  </a:ext>
                </a:extLst>
              </a:tr>
              <a:tr h="432873">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Αρχανών Αστερουσίων </a:t>
                      </a:r>
                    </a:p>
                  </a:txBody>
                  <a:tcPr marL="77271" marR="38052" marT="59439" marB="59439">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Αγίου Νικολάου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Αγίου Βασιλείου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Αποκορώνου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1"/>
                  </a:ext>
                </a:extLst>
              </a:tr>
              <a:tr h="284482">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Βιάννου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Ιεράπετρας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Αμαρίου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Γαύδου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2"/>
                  </a:ext>
                </a:extLst>
              </a:tr>
              <a:tr h="432873">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Γόρτυνας </a:t>
                      </a:r>
                    </a:p>
                  </a:txBody>
                  <a:tcPr marL="77271" marR="38052" marT="59439" marB="59439">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Οροπεδίου-Λασιθίου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Ανωγείων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Καντάνου - Σελίνου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77271" marR="38052" marT="59439" marB="59439">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3"/>
                  </a:ext>
                </a:extLst>
              </a:tr>
              <a:tr h="284482">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Ηρακλείου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61</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Σητείας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Μυλοποτάμου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Κισσάμου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4"/>
                  </a:ext>
                </a:extLst>
              </a:tr>
              <a:tr h="284482">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Μελεβιζίου </a:t>
                      </a:r>
                    </a:p>
                  </a:txBody>
                  <a:tcPr marL="77271" marR="38052" marT="59439" marB="59439">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Ρεθύμνου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Πλατανιά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5"/>
                  </a:ext>
                </a:extLst>
              </a:tr>
              <a:tr h="432873">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Μινώα Πεδιάδος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Σφακίων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6"/>
                  </a:ext>
                </a:extLst>
              </a:tr>
              <a:tr h="284482">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Φαιστού </a:t>
                      </a:r>
                    </a:p>
                  </a:txBody>
                  <a:tcPr marL="77271" marR="38052" marT="59439" marB="59439">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Χανίων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22</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0007"/>
                  </a:ext>
                </a:extLst>
              </a:tr>
              <a:tr h="284482">
                <a:tc>
                  <a:txBody>
                    <a:bodyPr/>
                    <a:lstStyle/>
                    <a:p>
                      <a:pPr>
                        <a:lnSpc>
                          <a:spcPct val="107000"/>
                        </a:lnSpc>
                        <a:spcAft>
                          <a:spcPts val="800"/>
                        </a:spcAft>
                      </a:pPr>
                      <a:r>
                        <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 Χερσονήσου </a:t>
                      </a: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a:lnSpc>
                          <a:spcPct val="107000"/>
                        </a:lnSpc>
                        <a:spcAft>
                          <a:spcPts val="800"/>
                        </a:spcAft>
                      </a:pPr>
                      <a:r>
                        <a:rPr lang="en-US"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el-GR" sz="9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endParaRPr lang="el-GR" sz="900" kern="100" cap="none" spc="0" dirty="0">
                        <a:solidFill>
                          <a:schemeClr val="bg1"/>
                        </a:solidFill>
                        <a:effectLst/>
                        <a:latin typeface="Calibri" panose="020F0502020204030204" pitchFamily="34" charset="0"/>
                        <a:cs typeface="Times New Roman" panose="02020603050405020304" pitchFamily="18" charset="0"/>
                      </a:endParaRPr>
                    </a:p>
                  </a:txBody>
                  <a:tcPr marL="77271" marR="38052" marT="59439" marB="5943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11265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826D51-6AF4-4F0D-0224-1A3D24820D1B}"/>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7DDE660-D76F-82D5-AA15-06B70E92E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id="{2CB045A7-7DF7-A40F-241F-AD114E1F6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8C6B58D5-9621-E82D-BD4F-239B89500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Τίτλος 2">
            <a:extLst>
              <a:ext uri="{FF2B5EF4-FFF2-40B4-BE49-F238E27FC236}">
                <a16:creationId xmlns:a16="http://schemas.microsoft.com/office/drawing/2014/main" id="{956F6001-1C93-42CD-0009-DCE93244196D}"/>
              </a:ext>
            </a:extLst>
          </p:cNvPr>
          <p:cNvSpPr>
            <a:spLocks noGrp="1"/>
          </p:cNvSpPr>
          <p:nvPr>
            <p:ph type="title"/>
          </p:nvPr>
        </p:nvSpPr>
        <p:spPr>
          <a:xfrm>
            <a:off x="358485" y="1122363"/>
            <a:ext cx="3017520" cy="3204134"/>
          </a:xfrm>
        </p:spPr>
        <p:txBody>
          <a:bodyPr vert="horz" lIns="91440" tIns="45720" rIns="91440" bIns="45720" rtlCol="0" anchor="b">
            <a:normAutofit fontScale="90000"/>
          </a:bodyPr>
          <a:lstStyle/>
          <a:p>
            <a:pPr algn="l" defTabSz="914400">
              <a:lnSpc>
                <a:spcPct val="90000"/>
              </a:lnSpc>
            </a:pPr>
            <a:r>
              <a:rPr lang="en-US" sz="4200" kern="1200" dirty="0" err="1">
                <a:solidFill>
                  <a:schemeClr val="tx1"/>
                </a:solidFill>
                <a:latin typeface="+mj-lt"/>
                <a:ea typeface="+mj-ea"/>
                <a:cs typeface="+mj-cs"/>
              </a:rPr>
              <a:t>Χωρική</a:t>
            </a:r>
            <a:r>
              <a:rPr lang="en-US" sz="4200" kern="1200" dirty="0">
                <a:solidFill>
                  <a:schemeClr val="tx1"/>
                </a:solidFill>
                <a:latin typeface="+mj-lt"/>
                <a:ea typeface="+mj-ea"/>
                <a:cs typeface="+mj-cs"/>
              </a:rPr>
              <a:t> </a:t>
            </a:r>
            <a:r>
              <a:rPr lang="el-GR" sz="4200" kern="1200" dirty="0">
                <a:solidFill>
                  <a:schemeClr val="tx1"/>
                </a:solidFill>
                <a:latin typeface="+mj-lt"/>
                <a:ea typeface="+mj-ea"/>
                <a:cs typeface="+mj-cs"/>
              </a:rPr>
              <a:t>απεικόνιση </a:t>
            </a:r>
            <a:r>
              <a:rPr lang="el-GR" sz="4200" kern="1200" dirty="0" err="1">
                <a:solidFill>
                  <a:schemeClr val="tx1"/>
                </a:solidFill>
                <a:latin typeface="+mj-lt"/>
                <a:ea typeface="+mj-ea"/>
                <a:cs typeface="+mj-cs"/>
              </a:rPr>
              <a:t>Κ.Αλ.Ο</a:t>
            </a:r>
            <a:r>
              <a:rPr lang="el-GR" sz="4200" kern="1200" dirty="0">
                <a:solidFill>
                  <a:schemeClr val="tx1"/>
                </a:solidFill>
                <a:latin typeface="+mj-lt"/>
                <a:ea typeface="+mj-ea"/>
                <a:cs typeface="+mj-cs"/>
              </a:rPr>
              <a:t>. </a:t>
            </a:r>
            <a:r>
              <a:rPr lang="el-GR" sz="4200" dirty="0"/>
              <a:t>σε θύλακες αποστέρησης στην Κρήτη</a:t>
            </a:r>
            <a:endParaRPr lang="en-US" sz="1200" kern="1200" dirty="0">
              <a:solidFill>
                <a:schemeClr val="tx1"/>
              </a:solidFill>
              <a:latin typeface="+mj-lt"/>
              <a:ea typeface="+mj-ea"/>
              <a:cs typeface="+mj-cs"/>
            </a:endParaRPr>
          </a:p>
        </p:txBody>
      </p:sp>
      <p:sp>
        <p:nvSpPr>
          <p:cNvPr id="40" name="Rectangle 39">
            <a:extLst>
              <a:ext uri="{FF2B5EF4-FFF2-40B4-BE49-F238E27FC236}">
                <a16:creationId xmlns:a16="http://schemas.microsoft.com/office/drawing/2014/main" id="{B538EA0C-2132-90DE-5437-E7BF4D96A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79092F7-9ECA-C7B3-7446-A8D4FCA85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Εικόνα 1" descr="Εικόνα που περιέχει χάρτης, κείμενο&#10;&#10;Το περιεχόμενο που δημιουργείται από AI ενδέχεται να είναι εσφαλμένο.">
            <a:extLst>
              <a:ext uri="{FF2B5EF4-FFF2-40B4-BE49-F238E27FC236}">
                <a16:creationId xmlns:a16="http://schemas.microsoft.com/office/drawing/2014/main" id="{5C40FDC7-72A7-5EC1-6297-FC0FA289A1AD}"/>
              </a:ext>
            </a:extLst>
          </p:cNvPr>
          <p:cNvPicPr>
            <a:picLocks noChangeAspect="1"/>
          </p:cNvPicPr>
          <p:nvPr/>
        </p:nvPicPr>
        <p:blipFill>
          <a:blip r:embed="rId2"/>
          <a:stretch>
            <a:fillRect/>
          </a:stretch>
        </p:blipFill>
        <p:spPr>
          <a:xfrm>
            <a:off x="3895648" y="2253445"/>
            <a:ext cx="5118650" cy="2073052"/>
          </a:xfrm>
          <a:prstGeom prst="rect">
            <a:avLst/>
          </a:prstGeom>
        </p:spPr>
      </p:pic>
      <p:pic>
        <p:nvPicPr>
          <p:cNvPr id="5" name="Εικόνα 4" descr="Εικόνα που περιέχει κείμενο, γραμματοσειρά, τυπογραφία&#10;&#10;Το περιεχόμενο που δημιουργείται από AI ενδέχεται να είναι εσφαλμένο.">
            <a:extLst>
              <a:ext uri="{FF2B5EF4-FFF2-40B4-BE49-F238E27FC236}">
                <a16:creationId xmlns:a16="http://schemas.microsoft.com/office/drawing/2014/main" id="{D7EF9164-74B1-A0B7-C750-B99D5A90F3C2}"/>
              </a:ext>
            </a:extLst>
          </p:cNvPr>
          <p:cNvPicPr>
            <a:picLocks noChangeAspect="1"/>
          </p:cNvPicPr>
          <p:nvPr/>
        </p:nvPicPr>
        <p:blipFill>
          <a:blip r:embed="rId3"/>
          <a:stretch>
            <a:fillRect/>
          </a:stretch>
        </p:blipFill>
        <p:spPr>
          <a:xfrm>
            <a:off x="4237620" y="1162619"/>
            <a:ext cx="4504304" cy="650530"/>
          </a:xfrm>
          <a:prstGeom prst="rect">
            <a:avLst/>
          </a:prstGeom>
        </p:spPr>
      </p:pic>
    </p:spTree>
    <p:extLst>
      <p:ext uri="{BB962C8B-B14F-4D97-AF65-F5344CB8AC3E}">
        <p14:creationId xmlns:p14="http://schemas.microsoft.com/office/powerpoint/2010/main" val="3162183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079651-C39E-D7F1-DA92-CB80DE1EEFB3}"/>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7924A11-C11D-3118-C139-FACFBC0D732E}"/>
              </a:ext>
            </a:extLst>
          </p:cNvPr>
          <p:cNvSpPr>
            <a:spLocks noGrp="1"/>
          </p:cNvSpPr>
          <p:nvPr>
            <p:ph type="title"/>
          </p:nvPr>
        </p:nvSpPr>
        <p:spPr>
          <a:xfrm>
            <a:off x="566927" y="3399769"/>
            <a:ext cx="7980565" cy="775845"/>
          </a:xfrm>
        </p:spPr>
        <p:txBody>
          <a:bodyPr vert="horz" lIns="91440" tIns="45720" rIns="91440" bIns="45720" rtlCol="0" anchor="b">
            <a:normAutofit fontScale="90000"/>
          </a:bodyPr>
          <a:lstStyle/>
          <a:p>
            <a:pPr defTabSz="914400">
              <a:lnSpc>
                <a:spcPct val="90000"/>
              </a:lnSpc>
              <a:spcAft>
                <a:spcPts val="450"/>
              </a:spcAft>
              <a:buClr>
                <a:schemeClr val="accent2"/>
              </a:buClr>
            </a:pPr>
            <a:r>
              <a:rPr lang="en-US" sz="1900" b="1" kern="1200" cap="all" spc="150" dirty="0">
                <a:solidFill>
                  <a:schemeClr val="tx2"/>
                </a:solidFill>
                <a:latin typeface="+mj-lt"/>
                <a:ea typeface="+mj-ea"/>
                <a:cs typeface="+mj-cs"/>
              </a:rPr>
              <a:t>ΝΟΜΙΚΗ ΜΟΡΦΗ ΚΑΛΟ ΣΤΗΝ ΠΕΡΙΦΕΡΕΙΑ ΚΡΗΤΗΣ – ΕΡΕΥΝΑ ΠΕΡΙΦΕΡΕΙΑΚΟ ΠΑΡΑΤΗΡΗΤΗΡΙΟ </a:t>
            </a:r>
            <a:r>
              <a:rPr lang="en-US" sz="1900" b="1" kern="1200" cap="all" spc="150" dirty="0" err="1">
                <a:solidFill>
                  <a:schemeClr val="tx2"/>
                </a:solidFill>
                <a:latin typeface="+mj-lt"/>
                <a:ea typeface="+mj-ea"/>
                <a:cs typeface="+mj-cs"/>
              </a:rPr>
              <a:t>ΚΟΙΝΩΝΙΚΗς</a:t>
            </a:r>
            <a:r>
              <a:rPr lang="en-US" sz="1900" b="1" kern="1200" cap="all" spc="150" dirty="0">
                <a:solidFill>
                  <a:schemeClr val="tx2"/>
                </a:solidFill>
                <a:latin typeface="+mj-lt"/>
                <a:ea typeface="+mj-ea"/>
                <a:cs typeface="+mj-cs"/>
              </a:rPr>
              <a:t> </a:t>
            </a:r>
            <a:r>
              <a:rPr lang="en-US" sz="1900" b="1" kern="1200" cap="all" spc="150" dirty="0" err="1">
                <a:solidFill>
                  <a:schemeClr val="tx2"/>
                </a:solidFill>
                <a:latin typeface="+mj-lt"/>
                <a:ea typeface="+mj-ea"/>
                <a:cs typeface="+mj-cs"/>
              </a:rPr>
              <a:t>ΕΝΤΑΞΗς</a:t>
            </a:r>
            <a:br>
              <a:rPr lang="el-GR" sz="1900" b="1" kern="1200" cap="all" spc="150" dirty="0">
                <a:solidFill>
                  <a:schemeClr val="tx2"/>
                </a:solidFill>
                <a:latin typeface="+mj-lt"/>
                <a:ea typeface="+mj-ea"/>
                <a:cs typeface="+mj-cs"/>
              </a:rPr>
            </a:br>
            <a:r>
              <a:rPr lang="en-US" altLang="el-GR" sz="800" dirty="0">
                <a:solidFill>
                  <a:schemeClr val="bg1"/>
                </a:solidFill>
                <a:latin typeface="Arial" panose="020B0604020202020204" pitchFamily="34" charset="0"/>
                <a:hlinkClick r:id="rId2"/>
              </a:rPr>
              <a:t>https://socialobservatory.crete.gov.gr/erevna-gia-tin-koinoniki-allilengya-oikonomia-k-al-o-stin-perifereia-kritis-2023/</a:t>
            </a:r>
            <a:r>
              <a:rPr lang="el-GR" altLang="el-GR" sz="800" dirty="0">
                <a:solidFill>
                  <a:schemeClr val="bg1"/>
                </a:solidFill>
                <a:latin typeface="Arial" panose="020B0604020202020204" pitchFamily="34" charset="0"/>
              </a:rPr>
              <a:t> </a:t>
            </a:r>
            <a:br>
              <a:rPr lang="el-GR" sz="800" dirty="0"/>
            </a:br>
            <a:r>
              <a:rPr lang="en-US" sz="1900" b="1" kern="1200" cap="all" spc="150" dirty="0">
                <a:solidFill>
                  <a:schemeClr val="tx2"/>
                </a:solidFill>
                <a:latin typeface="+mj-lt"/>
                <a:ea typeface="+mj-ea"/>
                <a:cs typeface="+mj-cs"/>
              </a:rPr>
              <a:t> </a:t>
            </a:r>
          </a:p>
        </p:txBody>
      </p:sp>
      <p:grpSp>
        <p:nvGrpSpPr>
          <p:cNvPr id="32" name="Group 3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33" name="Freeform: Shape 3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Θέση περιεχομένου 9">
            <a:extLst>
              <a:ext uri="{FF2B5EF4-FFF2-40B4-BE49-F238E27FC236}">
                <a16:creationId xmlns:a16="http://schemas.microsoft.com/office/drawing/2014/main" id="{AC0A7F5A-3B8E-F555-2F6C-317733456F13}"/>
              </a:ext>
            </a:extLst>
          </p:cNvPr>
          <p:cNvPicPr>
            <a:picLocks noChangeAspect="1"/>
          </p:cNvPicPr>
          <p:nvPr/>
        </p:nvPicPr>
        <p:blipFill>
          <a:blip r:embed="rId3"/>
          <a:stretch>
            <a:fillRect/>
          </a:stretch>
        </p:blipFill>
        <p:spPr>
          <a:xfrm>
            <a:off x="1250622" y="551234"/>
            <a:ext cx="6059450" cy="2605564"/>
          </a:xfrm>
          <a:prstGeom prst="rect">
            <a:avLst/>
          </a:prstGeom>
        </p:spPr>
      </p:pic>
      <p:grpSp>
        <p:nvGrpSpPr>
          <p:cNvPr id="38" name="Group 3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9" name="Freeform: Shape 3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3400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ABCE04-EAA6-BA58-2205-DD6B614BAED2}"/>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94EC4FF-252D-3BBC-D0F5-8C72E21F4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012361-06D2-67C1-C9A3-D627C6CF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6BF75DC-42D3-8623-B124-599CF6093F56}"/>
              </a:ext>
            </a:extLst>
          </p:cNvPr>
          <p:cNvSpPr>
            <a:spLocks noGrp="1"/>
          </p:cNvSpPr>
          <p:nvPr>
            <p:ph type="title"/>
          </p:nvPr>
        </p:nvSpPr>
        <p:spPr>
          <a:xfrm>
            <a:off x="566927" y="3399769"/>
            <a:ext cx="7980565" cy="775845"/>
          </a:xfrm>
        </p:spPr>
        <p:txBody>
          <a:bodyPr vert="horz" lIns="91440" tIns="45720" rIns="91440" bIns="45720" rtlCol="0" anchor="b">
            <a:normAutofit fontScale="90000"/>
          </a:bodyPr>
          <a:lstStyle/>
          <a:p>
            <a:pPr defTabSz="914400">
              <a:lnSpc>
                <a:spcPct val="90000"/>
              </a:lnSpc>
              <a:spcAft>
                <a:spcPts val="450"/>
              </a:spcAft>
              <a:buClr>
                <a:schemeClr val="accent2"/>
              </a:buClr>
            </a:pPr>
            <a:r>
              <a:rPr lang="en-US" sz="1900" b="1" kern="1200" cap="all" spc="150" dirty="0">
                <a:solidFill>
                  <a:schemeClr val="tx2"/>
                </a:solidFill>
                <a:latin typeface="+mj-lt"/>
                <a:ea typeface="+mj-ea"/>
                <a:cs typeface="+mj-cs"/>
              </a:rPr>
              <a:t>ΝΟΜΙΚΗ ΜΟΡΦΗ ΚΑΛΟ ΣΤΗΝ ΠΕΡΙΦΕΡΕΙΑ ΚΡΗΤΗΣ – ΕΡΕΥΝΑ ΠΕΡΙΦΕΡΕΙΑΚΟ ΠΑΡΑΤΗΡΗΤΗΡΙΟ </a:t>
            </a:r>
            <a:r>
              <a:rPr lang="en-US" sz="1900" b="1" kern="1200" cap="all" spc="150" dirty="0" err="1">
                <a:solidFill>
                  <a:schemeClr val="tx2"/>
                </a:solidFill>
                <a:latin typeface="+mj-lt"/>
                <a:ea typeface="+mj-ea"/>
                <a:cs typeface="+mj-cs"/>
              </a:rPr>
              <a:t>ΚΟΙΝΩΝΙΚΗς</a:t>
            </a:r>
            <a:r>
              <a:rPr lang="en-US" sz="1900" b="1" kern="1200" cap="all" spc="150" dirty="0">
                <a:solidFill>
                  <a:schemeClr val="tx2"/>
                </a:solidFill>
                <a:latin typeface="+mj-lt"/>
                <a:ea typeface="+mj-ea"/>
                <a:cs typeface="+mj-cs"/>
              </a:rPr>
              <a:t> </a:t>
            </a:r>
            <a:r>
              <a:rPr lang="en-US" sz="1900" b="1" kern="1200" cap="all" spc="150" dirty="0" err="1">
                <a:solidFill>
                  <a:schemeClr val="tx2"/>
                </a:solidFill>
                <a:latin typeface="+mj-lt"/>
                <a:ea typeface="+mj-ea"/>
                <a:cs typeface="+mj-cs"/>
              </a:rPr>
              <a:t>ΕΝΤΑΞΗς</a:t>
            </a:r>
            <a:br>
              <a:rPr lang="el-GR" sz="1900" b="1" kern="1200" cap="all" spc="150" dirty="0">
                <a:solidFill>
                  <a:schemeClr val="tx2"/>
                </a:solidFill>
                <a:latin typeface="+mj-lt"/>
                <a:ea typeface="+mj-ea"/>
                <a:cs typeface="+mj-cs"/>
              </a:rPr>
            </a:br>
            <a:r>
              <a:rPr lang="en-US" altLang="el-GR" sz="800" dirty="0">
                <a:solidFill>
                  <a:schemeClr val="bg1"/>
                </a:solidFill>
                <a:latin typeface="Arial" panose="020B0604020202020204" pitchFamily="34" charset="0"/>
                <a:hlinkClick r:id="rId2"/>
              </a:rPr>
              <a:t>https://socialobservatory.crete.gov.gr/erevna-gia-tin-koinoniki-allilengya-oikonomia-k-al-o-stin-perifereia-kritis-2023/</a:t>
            </a:r>
            <a:r>
              <a:rPr lang="el-GR" altLang="el-GR" sz="800" dirty="0">
                <a:solidFill>
                  <a:schemeClr val="bg1"/>
                </a:solidFill>
                <a:latin typeface="Arial" panose="020B0604020202020204" pitchFamily="34" charset="0"/>
              </a:rPr>
              <a:t> </a:t>
            </a:r>
            <a:br>
              <a:rPr lang="el-GR" sz="800" dirty="0"/>
            </a:br>
            <a:r>
              <a:rPr lang="en-US" sz="1900" b="1" kern="1200" cap="all" spc="150" dirty="0">
                <a:solidFill>
                  <a:schemeClr val="tx2"/>
                </a:solidFill>
                <a:latin typeface="+mj-lt"/>
                <a:ea typeface="+mj-ea"/>
                <a:cs typeface="+mj-cs"/>
              </a:rPr>
              <a:t> </a:t>
            </a:r>
          </a:p>
        </p:txBody>
      </p:sp>
      <p:grpSp>
        <p:nvGrpSpPr>
          <p:cNvPr id="32" name="Group 31">
            <a:extLst>
              <a:ext uri="{FF2B5EF4-FFF2-40B4-BE49-F238E27FC236}">
                <a16:creationId xmlns:a16="http://schemas.microsoft.com/office/drawing/2014/main" id="{9F1C247E-424C-3D15-F060-E0F7545D3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33" name="Freeform: Shape 32">
              <a:extLst>
                <a:ext uri="{FF2B5EF4-FFF2-40B4-BE49-F238E27FC236}">
                  <a16:creationId xmlns:a16="http://schemas.microsoft.com/office/drawing/2014/main" id="{BCB09222-7FAA-9FF3-94C5-E7D4DFF5D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6700033-63C9-06FD-DF60-B818F2F1E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F536862-9A1E-50EC-77AB-86F669F72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9BDC54D1-7948-A844-62B9-59550A0F3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BF907F12-4F5A-2820-A1DD-C6B6A90EC5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9" name="Freeform: Shape 38">
              <a:extLst>
                <a:ext uri="{FF2B5EF4-FFF2-40B4-BE49-F238E27FC236}">
                  <a16:creationId xmlns:a16="http://schemas.microsoft.com/office/drawing/2014/main" id="{98188157-D78B-3609-B595-A6BF189AE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769422-4006-643B-998A-422DC8E9E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F013587-A1BB-D5C0-F518-E763C9A50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D6FFA16B-E1D1-E43B-B194-E1EF38F4D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Θέση περιεχομένου 9">
            <a:extLst>
              <a:ext uri="{FF2B5EF4-FFF2-40B4-BE49-F238E27FC236}">
                <a16:creationId xmlns:a16="http://schemas.microsoft.com/office/drawing/2014/main" id="{E912C449-9761-2802-4BE8-7184D9B154E2}"/>
              </a:ext>
            </a:extLst>
          </p:cNvPr>
          <p:cNvPicPr>
            <a:picLocks noChangeAspect="1"/>
          </p:cNvPicPr>
          <p:nvPr/>
        </p:nvPicPr>
        <p:blipFill>
          <a:blip r:embed="rId3"/>
          <a:stretch>
            <a:fillRect/>
          </a:stretch>
        </p:blipFill>
        <p:spPr>
          <a:xfrm>
            <a:off x="1897241" y="181303"/>
            <a:ext cx="4983457" cy="3071201"/>
          </a:xfrm>
          <a:prstGeom prst="rect">
            <a:avLst/>
          </a:prstGeom>
        </p:spPr>
      </p:pic>
    </p:spTree>
    <p:extLst>
      <p:ext uri="{BB962C8B-B14F-4D97-AF65-F5344CB8AC3E}">
        <p14:creationId xmlns:p14="http://schemas.microsoft.com/office/powerpoint/2010/main" val="23808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E314C7-C017-20DA-8C63-72E3D65F61D3}"/>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F24F161-CA06-57F4-C8AD-92B56BE10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2097B4-0268-3540-B072-070308411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A92E4C6-6284-1B71-E272-889C597BF44B}"/>
              </a:ext>
            </a:extLst>
          </p:cNvPr>
          <p:cNvSpPr>
            <a:spLocks noGrp="1"/>
          </p:cNvSpPr>
          <p:nvPr>
            <p:ph type="title"/>
          </p:nvPr>
        </p:nvSpPr>
        <p:spPr>
          <a:xfrm>
            <a:off x="566927" y="3399769"/>
            <a:ext cx="7980565" cy="775845"/>
          </a:xfrm>
        </p:spPr>
        <p:txBody>
          <a:bodyPr vert="horz" lIns="91440" tIns="45720" rIns="91440" bIns="45720" rtlCol="0" anchor="b">
            <a:normAutofit fontScale="90000"/>
          </a:bodyPr>
          <a:lstStyle/>
          <a:p>
            <a:pPr defTabSz="914400">
              <a:lnSpc>
                <a:spcPct val="90000"/>
              </a:lnSpc>
              <a:spcAft>
                <a:spcPts val="450"/>
              </a:spcAft>
              <a:buClr>
                <a:schemeClr val="accent2"/>
              </a:buClr>
            </a:pPr>
            <a:r>
              <a:rPr lang="en-US" sz="1900" b="1" kern="1200" cap="all" spc="150" dirty="0">
                <a:solidFill>
                  <a:schemeClr val="tx2"/>
                </a:solidFill>
                <a:latin typeface="+mj-lt"/>
                <a:ea typeface="+mj-ea"/>
                <a:cs typeface="+mj-cs"/>
              </a:rPr>
              <a:t>ΝΟΜΙΚΗ ΜΟΡΦΗ ΚΑΛΟ ΣΤΗΝ ΠΕΡΙΦΕΡΕΙΑ ΚΡΗΤΗΣ – ΕΡΕΥΝΑ ΠΕΡΙΦΕΡΕΙΑΚΟ ΠΑΡΑΤΗΡΗΤΗΡΙΟ </a:t>
            </a:r>
            <a:r>
              <a:rPr lang="en-US" sz="1900" b="1" kern="1200" cap="all" spc="150" dirty="0" err="1">
                <a:solidFill>
                  <a:schemeClr val="tx2"/>
                </a:solidFill>
                <a:latin typeface="+mj-lt"/>
                <a:ea typeface="+mj-ea"/>
                <a:cs typeface="+mj-cs"/>
              </a:rPr>
              <a:t>ΚΟΙΝΩΝΙΚΗς</a:t>
            </a:r>
            <a:r>
              <a:rPr lang="en-US" sz="1900" b="1" kern="1200" cap="all" spc="150" dirty="0">
                <a:solidFill>
                  <a:schemeClr val="tx2"/>
                </a:solidFill>
                <a:latin typeface="+mj-lt"/>
                <a:ea typeface="+mj-ea"/>
                <a:cs typeface="+mj-cs"/>
              </a:rPr>
              <a:t> </a:t>
            </a:r>
            <a:r>
              <a:rPr lang="en-US" sz="1900" b="1" kern="1200" cap="all" spc="150" dirty="0" err="1">
                <a:solidFill>
                  <a:schemeClr val="tx2"/>
                </a:solidFill>
                <a:latin typeface="+mj-lt"/>
                <a:ea typeface="+mj-ea"/>
                <a:cs typeface="+mj-cs"/>
              </a:rPr>
              <a:t>ΕΝΤΑΞΗς</a:t>
            </a:r>
            <a:br>
              <a:rPr lang="el-GR" sz="1900" b="1" kern="1200" cap="all" spc="150" dirty="0">
                <a:solidFill>
                  <a:schemeClr val="tx2"/>
                </a:solidFill>
                <a:latin typeface="+mj-lt"/>
                <a:ea typeface="+mj-ea"/>
                <a:cs typeface="+mj-cs"/>
              </a:rPr>
            </a:br>
            <a:r>
              <a:rPr lang="en-US" altLang="el-GR" sz="800" dirty="0">
                <a:solidFill>
                  <a:schemeClr val="bg1"/>
                </a:solidFill>
                <a:latin typeface="Arial" panose="020B0604020202020204" pitchFamily="34" charset="0"/>
                <a:hlinkClick r:id="rId2"/>
              </a:rPr>
              <a:t>https://socialobservatory.crete.gov.gr/erevna-gia-tin-koinoniki-allilengya-oikonomia-k-al-o-stin-perifereia-kritis-2023/</a:t>
            </a:r>
            <a:r>
              <a:rPr lang="el-GR" altLang="el-GR" sz="800" dirty="0">
                <a:solidFill>
                  <a:schemeClr val="bg1"/>
                </a:solidFill>
                <a:latin typeface="Arial" panose="020B0604020202020204" pitchFamily="34" charset="0"/>
              </a:rPr>
              <a:t> </a:t>
            </a:r>
            <a:br>
              <a:rPr lang="el-GR" sz="800" dirty="0"/>
            </a:br>
            <a:r>
              <a:rPr lang="en-US" sz="1900" b="1" kern="1200" cap="all" spc="150" dirty="0">
                <a:solidFill>
                  <a:schemeClr val="tx2"/>
                </a:solidFill>
                <a:latin typeface="+mj-lt"/>
                <a:ea typeface="+mj-ea"/>
                <a:cs typeface="+mj-cs"/>
              </a:rPr>
              <a:t> </a:t>
            </a:r>
          </a:p>
        </p:txBody>
      </p:sp>
      <p:grpSp>
        <p:nvGrpSpPr>
          <p:cNvPr id="32" name="Group 31">
            <a:extLst>
              <a:ext uri="{FF2B5EF4-FFF2-40B4-BE49-F238E27FC236}">
                <a16:creationId xmlns:a16="http://schemas.microsoft.com/office/drawing/2014/main" id="{1E6C80D7-0E58-8CDA-EC54-1DD61A3D67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33" name="Freeform: Shape 32">
              <a:extLst>
                <a:ext uri="{FF2B5EF4-FFF2-40B4-BE49-F238E27FC236}">
                  <a16:creationId xmlns:a16="http://schemas.microsoft.com/office/drawing/2014/main" id="{5B3CF786-65DF-0846-035F-E4D3286F0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6AB9105-90B1-F76A-3C70-944A6AC2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E3DB472-8507-7D20-FCBD-303B2F01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D0883E0D-FC49-0EF3-35CF-A5276404A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1C612C3-8C95-B35F-89F9-4DCB4BA5CF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9" name="Freeform: Shape 38">
              <a:extLst>
                <a:ext uri="{FF2B5EF4-FFF2-40B4-BE49-F238E27FC236}">
                  <a16:creationId xmlns:a16="http://schemas.microsoft.com/office/drawing/2014/main" id="{7BA301F1-E2D6-14F6-070A-EC31CF3D3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20A0AE6-E71B-8B5A-CDEB-600259050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111CA56-9F62-2768-F220-B71BE647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13D5F8EE-A624-3660-C76E-7514B6373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hart">
            <a:extLst>
              <a:ext uri="{FF2B5EF4-FFF2-40B4-BE49-F238E27FC236}">
                <a16:creationId xmlns:a16="http://schemas.microsoft.com/office/drawing/2014/main" id="{F896EC32-B84E-A247-19C2-5BBCC40D7FBB}"/>
              </a:ext>
            </a:extLst>
          </p:cNvPr>
          <p:cNvPicPr>
            <a:picLocks noChangeAspect="1"/>
          </p:cNvPicPr>
          <p:nvPr/>
        </p:nvPicPr>
        <p:blipFill>
          <a:blip r:embed="rId3"/>
          <a:stretch>
            <a:fillRect/>
          </a:stretch>
        </p:blipFill>
        <p:spPr>
          <a:xfrm>
            <a:off x="2167846" y="243077"/>
            <a:ext cx="4615575" cy="3068461"/>
          </a:xfrm>
          <a:prstGeom prst="rect">
            <a:avLst/>
          </a:prstGeom>
        </p:spPr>
      </p:pic>
    </p:spTree>
    <p:extLst>
      <p:ext uri="{BB962C8B-B14F-4D97-AF65-F5344CB8AC3E}">
        <p14:creationId xmlns:p14="http://schemas.microsoft.com/office/powerpoint/2010/main" val="3306979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3F4F77-9D9E-3D15-B27F-CEDA731EC1EF}"/>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A830D73-4C51-1303-4708-2FA7B741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0F3BF67-7279-F93E-163D-1AD72B331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D56D121-D4A2-4DF8-BD33-AF7EF7F1B968}"/>
              </a:ext>
            </a:extLst>
          </p:cNvPr>
          <p:cNvSpPr>
            <a:spLocks noGrp="1"/>
          </p:cNvSpPr>
          <p:nvPr>
            <p:ph type="title"/>
          </p:nvPr>
        </p:nvSpPr>
        <p:spPr>
          <a:xfrm>
            <a:off x="566927" y="3399769"/>
            <a:ext cx="7980565" cy="775845"/>
          </a:xfrm>
        </p:spPr>
        <p:txBody>
          <a:bodyPr vert="horz" lIns="91440" tIns="45720" rIns="91440" bIns="45720" rtlCol="0" anchor="b">
            <a:normAutofit fontScale="90000"/>
          </a:bodyPr>
          <a:lstStyle/>
          <a:p>
            <a:pPr defTabSz="914400">
              <a:lnSpc>
                <a:spcPct val="90000"/>
              </a:lnSpc>
              <a:spcAft>
                <a:spcPts val="450"/>
              </a:spcAft>
              <a:buClr>
                <a:schemeClr val="accent2"/>
              </a:buClr>
            </a:pPr>
            <a:r>
              <a:rPr lang="en-US" sz="1900" b="1" kern="1200" cap="all" spc="150" dirty="0">
                <a:solidFill>
                  <a:schemeClr val="tx2"/>
                </a:solidFill>
                <a:latin typeface="+mj-lt"/>
                <a:ea typeface="+mj-ea"/>
                <a:cs typeface="+mj-cs"/>
              </a:rPr>
              <a:t>ΝΟΜΙΚΗ ΜΟΡΦΗ ΚΑΛΟ ΣΤΗΝ ΠΕΡΙΦΕΡΕΙΑ ΚΡΗΤΗΣ – ΕΡΕΥΝΑ ΠΕΡΙΦΕΡΕΙΑΚΟ ΠΑΡΑΤΗΡΗΤΗΡΙΟ </a:t>
            </a:r>
            <a:r>
              <a:rPr lang="en-US" sz="1900" b="1" kern="1200" cap="all" spc="150" dirty="0" err="1">
                <a:solidFill>
                  <a:schemeClr val="tx2"/>
                </a:solidFill>
                <a:latin typeface="+mj-lt"/>
                <a:ea typeface="+mj-ea"/>
                <a:cs typeface="+mj-cs"/>
              </a:rPr>
              <a:t>ΚΟΙΝΩΝΙΚΗς</a:t>
            </a:r>
            <a:r>
              <a:rPr lang="en-US" sz="1900" b="1" kern="1200" cap="all" spc="150" dirty="0">
                <a:solidFill>
                  <a:schemeClr val="tx2"/>
                </a:solidFill>
                <a:latin typeface="+mj-lt"/>
                <a:ea typeface="+mj-ea"/>
                <a:cs typeface="+mj-cs"/>
              </a:rPr>
              <a:t> </a:t>
            </a:r>
            <a:r>
              <a:rPr lang="en-US" sz="1900" b="1" kern="1200" cap="all" spc="150" dirty="0" err="1">
                <a:solidFill>
                  <a:schemeClr val="tx2"/>
                </a:solidFill>
                <a:latin typeface="+mj-lt"/>
                <a:ea typeface="+mj-ea"/>
                <a:cs typeface="+mj-cs"/>
              </a:rPr>
              <a:t>ΕΝΤΑΞΗς</a:t>
            </a:r>
            <a:br>
              <a:rPr lang="el-GR" sz="1900" b="1" kern="1200" cap="all" spc="150" dirty="0">
                <a:solidFill>
                  <a:schemeClr val="tx2"/>
                </a:solidFill>
                <a:latin typeface="+mj-lt"/>
                <a:ea typeface="+mj-ea"/>
                <a:cs typeface="+mj-cs"/>
              </a:rPr>
            </a:br>
            <a:r>
              <a:rPr lang="en-US" altLang="el-GR" sz="800" dirty="0">
                <a:solidFill>
                  <a:schemeClr val="bg1"/>
                </a:solidFill>
                <a:latin typeface="Arial" panose="020B0604020202020204" pitchFamily="34" charset="0"/>
                <a:hlinkClick r:id="rId2"/>
              </a:rPr>
              <a:t>https://socialobservatory.crete.gov.gr/erevna-gia-tin-koinoniki-allilengya-oikonomia-k-al-o-stin-perifereia-kritis-2023/</a:t>
            </a:r>
            <a:r>
              <a:rPr lang="el-GR" altLang="el-GR" sz="800" dirty="0">
                <a:solidFill>
                  <a:schemeClr val="bg1"/>
                </a:solidFill>
                <a:latin typeface="Arial" panose="020B0604020202020204" pitchFamily="34" charset="0"/>
              </a:rPr>
              <a:t> </a:t>
            </a:r>
            <a:br>
              <a:rPr lang="el-GR" sz="800" dirty="0"/>
            </a:br>
            <a:r>
              <a:rPr lang="en-US" sz="1900" b="1" kern="1200" cap="all" spc="150" dirty="0">
                <a:solidFill>
                  <a:schemeClr val="tx2"/>
                </a:solidFill>
                <a:latin typeface="+mj-lt"/>
                <a:ea typeface="+mj-ea"/>
                <a:cs typeface="+mj-cs"/>
              </a:rPr>
              <a:t> </a:t>
            </a:r>
          </a:p>
        </p:txBody>
      </p:sp>
      <p:grpSp>
        <p:nvGrpSpPr>
          <p:cNvPr id="32" name="Group 31">
            <a:extLst>
              <a:ext uri="{FF2B5EF4-FFF2-40B4-BE49-F238E27FC236}">
                <a16:creationId xmlns:a16="http://schemas.microsoft.com/office/drawing/2014/main" id="{BF720BA9-7962-E73F-BEA4-2F6BC9703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33" name="Freeform: Shape 32">
              <a:extLst>
                <a:ext uri="{FF2B5EF4-FFF2-40B4-BE49-F238E27FC236}">
                  <a16:creationId xmlns:a16="http://schemas.microsoft.com/office/drawing/2014/main" id="{1029C010-671A-73B2-5E9A-9B03A2843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4C2CA3D-132D-CF2C-D016-006399DC4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638AFBF-EF63-F727-C810-BA3D6315A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14082828-7107-8FC5-0DB4-3365B0A2E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CC97E770-E76C-833C-090E-DE39E94D4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9" name="Freeform: Shape 38">
              <a:extLst>
                <a:ext uri="{FF2B5EF4-FFF2-40B4-BE49-F238E27FC236}">
                  <a16:creationId xmlns:a16="http://schemas.microsoft.com/office/drawing/2014/main" id="{7BE2333D-73A0-02E2-537D-30609E95C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AE6F909-4993-676F-21C4-D8EF76489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10E67931-1B5F-0FD9-2FEE-FD497D01C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ABADC053-004B-E12B-EFDB-0D76AAACD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Εικόνα 5">
            <a:extLst>
              <a:ext uri="{FF2B5EF4-FFF2-40B4-BE49-F238E27FC236}">
                <a16:creationId xmlns:a16="http://schemas.microsoft.com/office/drawing/2014/main" id="{836D91DE-2C6F-FCAE-C467-B8FB6A73C278}"/>
              </a:ext>
            </a:extLst>
          </p:cNvPr>
          <p:cNvPicPr>
            <a:picLocks noChangeAspect="1"/>
          </p:cNvPicPr>
          <p:nvPr/>
        </p:nvPicPr>
        <p:blipFill>
          <a:blip r:embed="rId3"/>
          <a:stretch>
            <a:fillRect/>
          </a:stretch>
        </p:blipFill>
        <p:spPr>
          <a:xfrm>
            <a:off x="2164202" y="94922"/>
            <a:ext cx="4400550" cy="3209925"/>
          </a:xfrm>
          <a:prstGeom prst="rect">
            <a:avLst/>
          </a:prstGeom>
        </p:spPr>
      </p:pic>
    </p:spTree>
    <p:extLst>
      <p:ext uri="{BB962C8B-B14F-4D97-AF65-F5344CB8AC3E}">
        <p14:creationId xmlns:p14="http://schemas.microsoft.com/office/powerpoint/2010/main" val="84717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616236-1059-A4B6-983F-A8BD4E983E34}"/>
            </a:ext>
          </a:extLst>
        </p:cNvPr>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0ED2FEBE-367A-80D5-DDDC-C76F381B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FAF21503-C7C9-E0DB-224C-7830CED16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2">
            <a:extLst>
              <a:ext uri="{FF2B5EF4-FFF2-40B4-BE49-F238E27FC236}">
                <a16:creationId xmlns:a16="http://schemas.microsoft.com/office/drawing/2014/main" id="{9F9B8C6A-57E8-1C3A-72F3-0BF5484598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4" name="Rectangle 24">
            <a:extLst>
              <a:ext uri="{FF2B5EF4-FFF2-40B4-BE49-F238E27FC236}">
                <a16:creationId xmlns:a16="http://schemas.microsoft.com/office/drawing/2014/main" id="{CEC79B13-D125-6A46-1A3F-C13CBAA8A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6">
            <a:extLst>
              <a:ext uri="{FF2B5EF4-FFF2-40B4-BE49-F238E27FC236}">
                <a16:creationId xmlns:a16="http://schemas.microsoft.com/office/drawing/2014/main" id="{83524176-B601-DD86-25E6-92B9CFFE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8">
            <a:extLst>
              <a:ext uri="{FF2B5EF4-FFF2-40B4-BE49-F238E27FC236}">
                <a16:creationId xmlns:a16="http://schemas.microsoft.com/office/drawing/2014/main" id="{FB9F5FDE-0D1D-873C-EA3C-40482C807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F601EBF7-30D9-6D7B-3DB3-28A091743DFB}"/>
              </a:ext>
            </a:extLst>
          </p:cNvPr>
          <p:cNvSpPr txBox="1"/>
          <p:nvPr/>
        </p:nvSpPr>
        <p:spPr>
          <a:xfrm>
            <a:off x="898634" y="2658894"/>
            <a:ext cx="3392012" cy="2890742"/>
          </a:xfrm>
          <a:prstGeom prst="rect">
            <a:avLst/>
          </a:prstGeom>
        </p:spPr>
        <p:txBody>
          <a:bodyPr vert="horz" lIns="91440" tIns="45720" rIns="91440" bIns="45720" rtlCol="0" anchor="t">
            <a:normAutofit/>
          </a:bodyPr>
          <a:lstStyle/>
          <a:p>
            <a:r>
              <a:rPr lang="en-US" sz="3600" b="1" dirty="0"/>
              <a:t>Ο ΠΡΩΤΟΣ </a:t>
            </a:r>
            <a:r>
              <a:rPr lang="el-GR" sz="3600" b="1" dirty="0"/>
              <a:t>ΚΟΙΝΩΝΙΚΟΣ </a:t>
            </a:r>
            <a:r>
              <a:rPr lang="en-US" sz="3600" b="1" dirty="0"/>
              <a:t>ΣΥΝΕΤΑ</a:t>
            </a:r>
            <a:r>
              <a:rPr lang="el-GR" sz="3600" b="1" dirty="0"/>
              <a:t>Ι</a:t>
            </a:r>
            <a:r>
              <a:rPr lang="en-US" sz="3600" b="1" dirty="0"/>
              <a:t>ΡΙΣΜΟΣ ΣΤΗΝ ΕΥΡΩΠΗ </a:t>
            </a:r>
          </a:p>
        </p:txBody>
      </p:sp>
      <p:graphicFrame>
        <p:nvGraphicFramePr>
          <p:cNvPr id="4" name="Table 6">
            <a:extLst>
              <a:ext uri="{FF2B5EF4-FFF2-40B4-BE49-F238E27FC236}">
                <a16:creationId xmlns:a16="http://schemas.microsoft.com/office/drawing/2014/main" id="{4F03FEC8-EB68-5520-10F1-EECC7265E75B}"/>
              </a:ext>
            </a:extLst>
          </p:cNvPr>
          <p:cNvGraphicFramePr>
            <a:graphicFrameLocks/>
          </p:cNvGraphicFramePr>
          <p:nvPr>
            <p:extLst>
              <p:ext uri="{D42A27DB-BD31-4B8C-83A1-F6EECF244321}">
                <p14:modId xmlns:p14="http://schemas.microsoft.com/office/powerpoint/2010/main" val="2211890554"/>
              </p:ext>
            </p:extLst>
          </p:nvPr>
        </p:nvGraphicFramePr>
        <p:xfrm>
          <a:off x="4098587" y="904312"/>
          <a:ext cx="4468238" cy="4833392"/>
        </p:xfrm>
        <a:graphic>
          <a:graphicData uri="http://schemas.openxmlformats.org/drawingml/2006/table">
            <a:tbl>
              <a:tblPr firstRow="1" bandRow="1">
                <a:solidFill>
                  <a:schemeClr val="bg1">
                    <a:lumMod val="95000"/>
                  </a:schemeClr>
                </a:solidFill>
                <a:tableStyleId>{5C22544A-7EE6-4342-B048-85BDC9FD1C3A}</a:tableStyleId>
              </a:tblPr>
              <a:tblGrid>
                <a:gridCol w="1783405">
                  <a:extLst>
                    <a:ext uri="{9D8B030D-6E8A-4147-A177-3AD203B41FA5}">
                      <a16:colId xmlns:a16="http://schemas.microsoft.com/office/drawing/2014/main" val="3378569424"/>
                    </a:ext>
                  </a:extLst>
                </a:gridCol>
                <a:gridCol w="2684833">
                  <a:extLst>
                    <a:ext uri="{9D8B030D-6E8A-4147-A177-3AD203B41FA5}">
                      <a16:colId xmlns:a16="http://schemas.microsoft.com/office/drawing/2014/main" val="2808663500"/>
                    </a:ext>
                  </a:extLst>
                </a:gridCol>
              </a:tblGrid>
              <a:tr h="232563">
                <a:tc gridSpan="2">
                  <a:txBody>
                    <a:bodyPr/>
                    <a:lstStyle/>
                    <a:p>
                      <a:endParaRPr lang="el-GR" sz="1500" b="0" cap="none" spc="0" dirty="0">
                        <a:solidFill>
                          <a:schemeClr val="bg1"/>
                        </a:solidFill>
                      </a:endParaRPr>
                    </a:p>
                  </a:txBody>
                  <a:tcPr marL="18029" marR="13522" marT="82011" marB="10585"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tc hMerge="1">
                  <a:txBody>
                    <a:bodyPr/>
                    <a:lstStyle/>
                    <a:p>
                      <a:endParaRPr lang="el-GR" sz="1500" b="0" cap="none" spc="0" dirty="0">
                        <a:solidFill>
                          <a:schemeClr val="bg1"/>
                        </a:solidFill>
                      </a:endParaRPr>
                    </a:p>
                  </a:txBody>
                  <a:tcPr marL="18029" marR="13522" marT="82011" marB="10585" anchor="ctr">
                    <a:lnL w="12700" cmpd="sng">
                      <a:noFill/>
                      <a:prstDash val="solid"/>
                    </a:lnL>
                    <a:lnR w="12700" cmpd="sng">
                      <a:noFill/>
                      <a:prstDash val="solid"/>
                    </a:lnR>
                    <a:lnT w="19050" cap="flat" cmpd="sng" algn="ctr">
                      <a:noFill/>
                      <a:prstDash val="solid"/>
                    </a:lnT>
                    <a:lnB w="9525" cap="flat" cmpd="sng" algn="ctr">
                      <a:solidFill>
                        <a:schemeClr val="tx1">
                          <a:lumMod val="50000"/>
                          <a:lumOff val="50000"/>
                        </a:schemeClr>
                      </a:solidFill>
                      <a:prstDash val="solid"/>
                    </a:lnB>
                    <a:solidFill>
                      <a:schemeClr val="accent2"/>
                    </a:solidFill>
                  </a:tcPr>
                </a:tc>
                <a:extLst>
                  <a:ext uri="{0D108BD9-81ED-4DB2-BD59-A6C34878D82A}">
                    <a16:rowId xmlns:a16="http://schemas.microsoft.com/office/drawing/2014/main" val="2986941420"/>
                  </a:ext>
                </a:extLst>
              </a:tr>
              <a:tr h="4092877">
                <a:tc>
                  <a:txBody>
                    <a:bodyPr/>
                    <a:lstStyle/>
                    <a:p>
                      <a:r>
                        <a:rPr lang="el-GR" sz="1000" b="1" cap="none" spc="0" dirty="0">
                          <a:solidFill>
                            <a:schemeClr val="tx1"/>
                          </a:solidFill>
                        </a:rPr>
                        <a:t>1770 (1778) - 1812</a:t>
                      </a:r>
                    </a:p>
                    <a:p>
                      <a:r>
                        <a:rPr lang="el-GR" sz="1000" b="1" cap="none" spc="0" dirty="0">
                          <a:solidFill>
                            <a:schemeClr val="tx1"/>
                          </a:solidFill>
                        </a:rPr>
                        <a:t>Ίδρυση και λειτουργία της «Ένωσης των Αμπελακίων» (Θεσσαλία, παραδοσιακός οικισμός Νομού Λάρισας, Δήμος Τεμπών) «Κοινή συντροφιά των Αμπελακίων» «Κοινή Εταιρεία Αμπελακίων»</a:t>
                      </a:r>
                      <a:endParaRPr lang="el-GR" sz="1000" cap="none" spc="0" dirty="0">
                        <a:solidFill>
                          <a:schemeClr val="tx1"/>
                        </a:solidFill>
                      </a:endParaRPr>
                    </a:p>
                  </a:txBody>
                  <a:tcPr marL="18029" marR="13522" marT="82011" marB="1058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cap="none" spc="0" dirty="0">
                          <a:solidFill>
                            <a:schemeClr val="tx1"/>
                          </a:solidFill>
                        </a:rPr>
                        <a:t>Ίσως ο 1</a:t>
                      </a:r>
                      <a:r>
                        <a:rPr lang="el-GR" sz="1000" cap="none" spc="0" baseline="30000" dirty="0">
                          <a:solidFill>
                            <a:schemeClr val="tx1"/>
                          </a:solidFill>
                        </a:rPr>
                        <a:t>ος</a:t>
                      </a:r>
                      <a:r>
                        <a:rPr lang="el-GR" sz="1000" cap="none" spc="0" dirty="0">
                          <a:solidFill>
                            <a:schemeClr val="tx1"/>
                          </a:solidFill>
                        </a:rPr>
                        <a:t> σύγχρονος συνεταιρισμός στην Ευρώπη. Ένωση μικρών παραγωγών (συντροφιές) που δραστηριοποιούνταν στην παραγωγή, πώληση και εξαγωγή κόκκινου νήματος με πρώτες ύλες το βαμβάκι και το φυτό </a:t>
                      </a:r>
                      <a:r>
                        <a:rPr lang="el-GR" sz="1000" cap="none" spc="0" dirty="0" err="1">
                          <a:solidFill>
                            <a:schemeClr val="tx1"/>
                          </a:solidFill>
                        </a:rPr>
                        <a:t>ριζάρι</a:t>
                      </a:r>
                      <a:r>
                        <a:rPr lang="el-GR" sz="1000" cap="none" spc="0" dirty="0">
                          <a:solidFill>
                            <a:schemeClr val="tx1"/>
                          </a:solidFill>
                        </a:rPr>
                        <a:t> (θάμνος). Μία κίνηση για την ενίσχυση της παραγωγικής και εξαγωγικής δραστηριότητας και την αποφυγή της αντιπαλότητας και του ανταγωνισμού. 15-17 υποκαταστήματα. (Άμστερνταμ, </a:t>
                      </a:r>
                      <a:r>
                        <a:rPr lang="el-GR" sz="1000" cap="none" spc="0" dirty="0" err="1">
                          <a:solidFill>
                            <a:schemeClr val="tx1"/>
                          </a:solidFill>
                        </a:rPr>
                        <a:t>Κωσταντινούπολη</a:t>
                      </a:r>
                      <a:r>
                        <a:rPr lang="el-GR" sz="1000" cap="none" spc="0" dirty="0">
                          <a:solidFill>
                            <a:schemeClr val="tx1"/>
                          </a:solidFill>
                        </a:rPr>
                        <a:t>, Λονδίνο, </a:t>
                      </a:r>
                      <a:r>
                        <a:rPr lang="el-GR" sz="1000" cap="none" spc="0" dirty="0" err="1">
                          <a:solidFill>
                            <a:schemeClr val="tx1"/>
                          </a:solidFill>
                        </a:rPr>
                        <a:t>Λυόν</a:t>
                      </a:r>
                      <a:r>
                        <a:rPr lang="el-GR" sz="1000" cap="none" spc="0" dirty="0">
                          <a:solidFill>
                            <a:schemeClr val="tx1"/>
                          </a:solidFill>
                        </a:rPr>
                        <a:t>, Τεργέστη, Θεσσαλονίκη, Σμύρνη, κ.α.). Σημαντική δραστηριότητα στην αναβάθμιση της ποιότητας ζωής των εργαζομένων και της περιοχής. 6000 ενεργά μέλη και 24 εργοστάσια. Παραγωγοί, εργάτες, τεχνίτες. Δημοκρατικά ιδεώδη και συμμετοχή. Μία ψήφος για κάθε μέλος ανεξάρτητα από τη συμβολή τους. Οι συνεταιριστικές μερίδες δεν δημιουργούσαν μεγάλες αποκλίσεις για να μην επιτρέπεται η είσοδος σε μεγάλους κεφαλαιούχους. Ενδιαφέρον για την ευημερία των μελών τους και της ευρύτερης κοινωνίας. Αξίες της αλληλεγγύης. Σημαντικά έργα ανέγερσης βιβλιοθηκών και απονομής υποτροφιών. Για τους εργαζόμενους παρέχονταν κοινωνική ασφάλιση και υπηρεσίες υγείας. Χρεοκοπία λόγω φορολογικής επιβάρυνσης από την Οθωμανική Αυτοκρατορία &amp; την τεχνολογική ανάπτυξη στην παραγωγή νήματος</a:t>
                      </a:r>
                      <a:r>
                        <a:rPr lang="en-US" sz="1000" cap="none" spc="0" dirty="0">
                          <a:solidFill>
                            <a:schemeClr val="tx1"/>
                          </a:solidFill>
                        </a:rPr>
                        <a:t> (</a:t>
                      </a:r>
                      <a:r>
                        <a:rPr lang="en-US" sz="1000" cap="none" spc="0" dirty="0" err="1">
                          <a:solidFill>
                            <a:schemeClr val="tx1"/>
                          </a:solidFill>
                        </a:rPr>
                        <a:t>Nasioulas</a:t>
                      </a:r>
                      <a:r>
                        <a:rPr lang="en-US" sz="1000" cap="none" spc="0" dirty="0">
                          <a:solidFill>
                            <a:schemeClr val="tx1"/>
                          </a:solidFill>
                        </a:rPr>
                        <a:t>, I., 2012). </a:t>
                      </a:r>
                      <a:endParaRPr lang="el-GR" sz="1000" cap="none" spc="0" dirty="0">
                        <a:solidFill>
                          <a:schemeClr val="tx1"/>
                        </a:solidFill>
                      </a:endParaRPr>
                    </a:p>
                  </a:txBody>
                  <a:tcPr marL="18029" marR="13522" marT="82011" marB="10585">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solidFill>
                  </a:tcPr>
                </a:tc>
                <a:extLst>
                  <a:ext uri="{0D108BD9-81ED-4DB2-BD59-A6C34878D82A}">
                    <a16:rowId xmlns:a16="http://schemas.microsoft.com/office/drawing/2014/main" val="2057442261"/>
                  </a:ext>
                </a:extLst>
              </a:tr>
            </a:tbl>
          </a:graphicData>
        </a:graphic>
      </p:graphicFrame>
    </p:spTree>
    <p:extLst>
      <p:ext uri="{BB962C8B-B14F-4D97-AF65-F5344CB8AC3E}">
        <p14:creationId xmlns:p14="http://schemas.microsoft.com/office/powerpoint/2010/main" val="2276908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BE78CD-7A23-1A72-164E-4F15A1CF62E8}"/>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80948EC-6C5E-C31C-5B7C-4FCEDBFCD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399B6B-D4EA-1A8D-D310-CBF18B115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F70D0CE-41B1-12F7-10EF-0C92983256BC}"/>
              </a:ext>
            </a:extLst>
          </p:cNvPr>
          <p:cNvSpPr>
            <a:spLocks noGrp="1"/>
          </p:cNvSpPr>
          <p:nvPr>
            <p:ph type="title"/>
          </p:nvPr>
        </p:nvSpPr>
        <p:spPr>
          <a:xfrm>
            <a:off x="566927" y="3399769"/>
            <a:ext cx="7980565" cy="775845"/>
          </a:xfrm>
        </p:spPr>
        <p:txBody>
          <a:bodyPr vert="horz" lIns="91440" tIns="45720" rIns="91440" bIns="45720" rtlCol="0" anchor="b">
            <a:normAutofit fontScale="90000"/>
          </a:bodyPr>
          <a:lstStyle/>
          <a:p>
            <a:pPr defTabSz="914400">
              <a:lnSpc>
                <a:spcPct val="90000"/>
              </a:lnSpc>
              <a:spcAft>
                <a:spcPts val="450"/>
              </a:spcAft>
              <a:buClr>
                <a:schemeClr val="accent2"/>
              </a:buClr>
            </a:pPr>
            <a:r>
              <a:rPr lang="en-US" sz="1900" b="1" kern="1200" cap="all" spc="150" dirty="0">
                <a:solidFill>
                  <a:schemeClr val="tx2"/>
                </a:solidFill>
                <a:latin typeface="+mj-lt"/>
                <a:ea typeface="+mj-ea"/>
                <a:cs typeface="+mj-cs"/>
              </a:rPr>
              <a:t>ΝΟΜΙΚΗ ΜΟΡΦΗ ΚΑΛΟ ΣΤΗΝ ΠΕΡΙΦΕΡΕΙΑ ΚΡΗΤΗΣ – ΕΡΕΥΝΑ ΠΕΡΙΦΕΡΕΙΑΚΟ ΠΑΡΑΤΗΡΗΤΗΡΙΟ </a:t>
            </a:r>
            <a:r>
              <a:rPr lang="en-US" sz="1900" b="1" kern="1200" cap="all" spc="150" dirty="0" err="1">
                <a:solidFill>
                  <a:schemeClr val="tx2"/>
                </a:solidFill>
                <a:latin typeface="+mj-lt"/>
                <a:ea typeface="+mj-ea"/>
                <a:cs typeface="+mj-cs"/>
              </a:rPr>
              <a:t>ΚΟΙΝΩΝΙΚΗς</a:t>
            </a:r>
            <a:r>
              <a:rPr lang="en-US" sz="1900" b="1" kern="1200" cap="all" spc="150" dirty="0">
                <a:solidFill>
                  <a:schemeClr val="tx2"/>
                </a:solidFill>
                <a:latin typeface="+mj-lt"/>
                <a:ea typeface="+mj-ea"/>
                <a:cs typeface="+mj-cs"/>
              </a:rPr>
              <a:t> </a:t>
            </a:r>
            <a:r>
              <a:rPr lang="en-US" sz="1900" b="1" kern="1200" cap="all" spc="150" dirty="0" err="1">
                <a:solidFill>
                  <a:schemeClr val="tx2"/>
                </a:solidFill>
                <a:latin typeface="+mj-lt"/>
                <a:ea typeface="+mj-ea"/>
                <a:cs typeface="+mj-cs"/>
              </a:rPr>
              <a:t>ΕΝΤΑΞΗς</a:t>
            </a:r>
            <a:br>
              <a:rPr lang="el-GR" sz="1900" b="1" kern="1200" cap="all" spc="150" dirty="0">
                <a:solidFill>
                  <a:schemeClr val="tx2"/>
                </a:solidFill>
                <a:latin typeface="+mj-lt"/>
                <a:ea typeface="+mj-ea"/>
                <a:cs typeface="+mj-cs"/>
              </a:rPr>
            </a:br>
            <a:r>
              <a:rPr lang="en-US" altLang="el-GR" sz="800" dirty="0">
                <a:solidFill>
                  <a:schemeClr val="bg1"/>
                </a:solidFill>
                <a:latin typeface="Arial" panose="020B0604020202020204" pitchFamily="34" charset="0"/>
                <a:hlinkClick r:id="rId2"/>
              </a:rPr>
              <a:t>https://socialobservatory.crete.gov.gr/erevna-gia-tin-koinoniki-allilengya-oikonomia-k-al-o-stin-perifereia-kritis-2023/</a:t>
            </a:r>
            <a:r>
              <a:rPr lang="el-GR" altLang="el-GR" sz="800" dirty="0">
                <a:solidFill>
                  <a:schemeClr val="bg1"/>
                </a:solidFill>
                <a:latin typeface="Arial" panose="020B0604020202020204" pitchFamily="34" charset="0"/>
              </a:rPr>
              <a:t> </a:t>
            </a:r>
            <a:br>
              <a:rPr lang="el-GR" sz="800" dirty="0"/>
            </a:br>
            <a:r>
              <a:rPr lang="en-US" sz="1900" b="1" kern="1200" cap="all" spc="150" dirty="0">
                <a:solidFill>
                  <a:schemeClr val="tx2"/>
                </a:solidFill>
                <a:latin typeface="+mj-lt"/>
                <a:ea typeface="+mj-ea"/>
                <a:cs typeface="+mj-cs"/>
              </a:rPr>
              <a:t> </a:t>
            </a:r>
          </a:p>
        </p:txBody>
      </p:sp>
      <p:grpSp>
        <p:nvGrpSpPr>
          <p:cNvPr id="32" name="Group 31">
            <a:extLst>
              <a:ext uri="{FF2B5EF4-FFF2-40B4-BE49-F238E27FC236}">
                <a16:creationId xmlns:a16="http://schemas.microsoft.com/office/drawing/2014/main" id="{E18B8DFF-5553-CD6D-FE6A-CEBE2216C9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33" name="Freeform: Shape 32">
              <a:extLst>
                <a:ext uri="{FF2B5EF4-FFF2-40B4-BE49-F238E27FC236}">
                  <a16:creationId xmlns:a16="http://schemas.microsoft.com/office/drawing/2014/main" id="{04B44626-0A5A-F82A-A952-1E40F97B0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197693-C300-EF84-9AF2-446B8068A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C7DE6A5-6A5A-FBEE-5CC6-7FF39306E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A454B45E-AEC8-2FA7-0E0D-2E3A1B3E2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8381F430-C325-54A2-3A75-3EC11949F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9" name="Freeform: Shape 38">
              <a:extLst>
                <a:ext uri="{FF2B5EF4-FFF2-40B4-BE49-F238E27FC236}">
                  <a16:creationId xmlns:a16="http://schemas.microsoft.com/office/drawing/2014/main" id="{72762FE0-E1F6-4870-1F5E-F457C117F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C8A7334-A938-D8BF-B8A2-C5D9AC96F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6AD106E5-AA49-74C0-BF20-96E5CCBA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62D81A36-CCEF-7B7D-E7FA-3AC06A82F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Θέση περιεχομένου 5">
            <a:extLst>
              <a:ext uri="{FF2B5EF4-FFF2-40B4-BE49-F238E27FC236}">
                <a16:creationId xmlns:a16="http://schemas.microsoft.com/office/drawing/2014/main" id="{63E51FDB-3241-CDE2-CAD0-7F13F07D5732}"/>
              </a:ext>
            </a:extLst>
          </p:cNvPr>
          <p:cNvPicPr>
            <a:picLocks noChangeAspect="1"/>
          </p:cNvPicPr>
          <p:nvPr/>
        </p:nvPicPr>
        <p:blipFill>
          <a:blip r:embed="rId3"/>
          <a:stretch>
            <a:fillRect/>
          </a:stretch>
        </p:blipFill>
        <p:spPr>
          <a:xfrm>
            <a:off x="1605016" y="-175932"/>
            <a:ext cx="5669969" cy="3407709"/>
          </a:xfrm>
          <a:prstGeom prst="rect">
            <a:avLst/>
          </a:prstGeom>
        </p:spPr>
      </p:pic>
    </p:spTree>
    <p:extLst>
      <p:ext uri="{BB962C8B-B14F-4D97-AF65-F5344CB8AC3E}">
        <p14:creationId xmlns:p14="http://schemas.microsoft.com/office/powerpoint/2010/main" val="2702509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20709178-6783-FCB4-4834-1D3C5F831A4C}"/>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3500" kern="1200" dirty="0" err="1">
                <a:solidFill>
                  <a:srgbClr val="FFFFFF"/>
                </a:solidFill>
                <a:latin typeface="+mj-lt"/>
                <a:ea typeface="+mj-ea"/>
                <a:cs typeface="+mj-cs"/>
              </a:rPr>
              <a:t>Περιφερει</a:t>
            </a:r>
            <a:r>
              <a:rPr lang="en-US" sz="3500" kern="1200" dirty="0">
                <a:solidFill>
                  <a:srgbClr val="FFFFFF"/>
                </a:solidFill>
                <a:latin typeface="+mj-lt"/>
                <a:ea typeface="+mj-ea"/>
                <a:cs typeface="+mj-cs"/>
              </a:rPr>
              <a:t>ακός Μηχανισμός</a:t>
            </a:r>
            <a:br>
              <a:rPr lang="el-GR" sz="3500" kern="1200" dirty="0">
                <a:solidFill>
                  <a:srgbClr val="FFFFFF"/>
                </a:solidFill>
                <a:latin typeface="+mj-lt"/>
                <a:ea typeface="+mj-ea"/>
                <a:cs typeface="+mj-cs"/>
              </a:rPr>
            </a:br>
            <a:r>
              <a:rPr lang="el-GR" sz="3500" kern="1200" dirty="0">
                <a:solidFill>
                  <a:srgbClr val="FFFFFF"/>
                </a:solidFill>
                <a:latin typeface="+mj-lt"/>
                <a:ea typeface="+mj-ea"/>
                <a:cs typeface="+mj-cs"/>
              </a:rPr>
              <a:t>Στήριξης της </a:t>
            </a:r>
            <a:r>
              <a:rPr lang="el-GR" sz="3500" kern="1200" dirty="0" err="1">
                <a:solidFill>
                  <a:srgbClr val="FFFFFF"/>
                </a:solidFill>
                <a:latin typeface="+mj-lt"/>
                <a:ea typeface="+mj-ea"/>
                <a:cs typeface="+mj-cs"/>
              </a:rPr>
              <a:t>Κ.Αλ.Ο</a:t>
            </a:r>
            <a:r>
              <a:rPr lang="el-GR" sz="3500" kern="1200" dirty="0">
                <a:solidFill>
                  <a:srgbClr val="FFFFFF"/>
                </a:solidFill>
                <a:latin typeface="+mj-lt"/>
                <a:ea typeface="+mj-ea"/>
                <a:cs typeface="+mj-cs"/>
              </a:rPr>
              <a:t>.</a:t>
            </a:r>
            <a:r>
              <a:rPr lang="en-US" sz="3500" kern="1200" dirty="0">
                <a:solidFill>
                  <a:srgbClr val="FFFFFF"/>
                </a:solidFill>
                <a:latin typeface="+mj-lt"/>
                <a:ea typeface="+mj-ea"/>
                <a:cs typeface="+mj-cs"/>
              </a:rPr>
              <a:t> </a:t>
            </a:r>
          </a:p>
        </p:txBody>
      </p:sp>
      <p:pic>
        <p:nvPicPr>
          <p:cNvPr id="5" name="Θέση περιεχομένου 4" descr="Εικόνα που περιέχει κείμενο, άτομο, ρουχισμός,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15B86F07-6EC8-3744-4FCC-69990A181EAB}"/>
              </a:ext>
            </a:extLst>
          </p:cNvPr>
          <p:cNvPicPr>
            <a:picLocks noGrp="1" noChangeAspect="1"/>
          </p:cNvPicPr>
          <p:nvPr>
            <p:ph idx="1"/>
          </p:nvPr>
        </p:nvPicPr>
        <p:blipFill>
          <a:blip r:embed="rId2"/>
          <a:srcRect r="12645" b="2"/>
          <a:stretch>
            <a:fillRect/>
          </a:stretch>
        </p:blipFill>
        <p:spPr>
          <a:xfrm>
            <a:off x="324168" y="2052818"/>
            <a:ext cx="8495662" cy="4279109"/>
          </a:xfrm>
          <a:prstGeom prst="rect">
            <a:avLst/>
          </a:prstGeom>
        </p:spPr>
      </p:pic>
    </p:spTree>
    <p:extLst>
      <p:ext uri="{BB962C8B-B14F-4D97-AF65-F5344CB8AC3E}">
        <p14:creationId xmlns:p14="http://schemas.microsoft.com/office/powerpoint/2010/main" val="201001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C38FE5-53F2-9132-FC88-2BA63D0E57B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3500" kern="1200" dirty="0" err="1">
                <a:solidFill>
                  <a:srgbClr val="FFFFFF"/>
                </a:solidFill>
                <a:latin typeface="+mj-lt"/>
                <a:ea typeface="+mj-ea"/>
                <a:cs typeface="+mj-cs"/>
              </a:rPr>
              <a:t>Περιφερει</a:t>
            </a:r>
            <a:r>
              <a:rPr lang="en-US" sz="3500" kern="1200" dirty="0">
                <a:solidFill>
                  <a:srgbClr val="FFFFFF"/>
                </a:solidFill>
                <a:latin typeface="+mj-lt"/>
                <a:ea typeface="+mj-ea"/>
                <a:cs typeface="+mj-cs"/>
              </a:rPr>
              <a:t>ακό</a:t>
            </a:r>
            <a:r>
              <a:rPr lang="el-GR" sz="3500" kern="1200" dirty="0">
                <a:solidFill>
                  <a:srgbClr val="FFFFFF"/>
                </a:solidFill>
                <a:latin typeface="+mj-lt"/>
                <a:ea typeface="+mj-ea"/>
                <a:cs typeface="+mj-cs"/>
              </a:rPr>
              <a:t>ς</a:t>
            </a:r>
            <a:r>
              <a:rPr lang="en-US" sz="3500" kern="1200" dirty="0">
                <a:solidFill>
                  <a:srgbClr val="FFFFFF"/>
                </a:solidFill>
                <a:latin typeface="+mj-lt"/>
                <a:ea typeface="+mj-ea"/>
                <a:cs typeface="+mj-cs"/>
              </a:rPr>
              <a:t> </a:t>
            </a:r>
            <a:r>
              <a:rPr lang="en-US" sz="3500" kern="1200" dirty="0" err="1">
                <a:solidFill>
                  <a:srgbClr val="FFFFFF"/>
                </a:solidFill>
                <a:latin typeface="+mj-lt"/>
                <a:ea typeface="+mj-ea"/>
                <a:cs typeface="+mj-cs"/>
              </a:rPr>
              <a:t>Μηχ</a:t>
            </a:r>
            <a:r>
              <a:rPr lang="en-US" sz="3500" kern="1200" dirty="0">
                <a:solidFill>
                  <a:srgbClr val="FFFFFF"/>
                </a:solidFill>
                <a:latin typeface="+mj-lt"/>
                <a:ea typeface="+mj-ea"/>
                <a:cs typeface="+mj-cs"/>
              </a:rPr>
              <a:t>ανισμός</a:t>
            </a:r>
            <a:r>
              <a:rPr lang="el-GR" sz="3500" kern="1200" dirty="0">
                <a:solidFill>
                  <a:srgbClr val="FFFFFF"/>
                </a:solidFill>
                <a:latin typeface="+mj-lt"/>
                <a:ea typeface="+mj-ea"/>
                <a:cs typeface="+mj-cs"/>
              </a:rPr>
              <a:t> Στήριξης της </a:t>
            </a:r>
            <a:r>
              <a:rPr lang="el-GR" sz="3500" kern="1200" dirty="0" err="1">
                <a:solidFill>
                  <a:srgbClr val="FFFFFF"/>
                </a:solidFill>
                <a:latin typeface="+mj-lt"/>
                <a:ea typeface="+mj-ea"/>
                <a:cs typeface="+mj-cs"/>
              </a:rPr>
              <a:t>Κ.Αλ.Ο</a:t>
            </a:r>
            <a:r>
              <a:rPr lang="el-GR" sz="3500" kern="1200" dirty="0">
                <a:solidFill>
                  <a:srgbClr val="FFFFFF"/>
                </a:solidFill>
                <a:latin typeface="+mj-lt"/>
                <a:ea typeface="+mj-ea"/>
                <a:cs typeface="+mj-cs"/>
              </a:rPr>
              <a:t>.</a:t>
            </a:r>
            <a:r>
              <a:rPr lang="en-US" sz="3500" kern="1200" dirty="0">
                <a:solidFill>
                  <a:srgbClr val="FFFFFF"/>
                </a:solidFill>
                <a:latin typeface="+mj-lt"/>
                <a:ea typeface="+mj-ea"/>
                <a:cs typeface="+mj-cs"/>
              </a:rPr>
              <a:t> </a:t>
            </a:r>
          </a:p>
        </p:txBody>
      </p:sp>
      <p:pic>
        <p:nvPicPr>
          <p:cNvPr id="5" name="Θέση περιεχομένου 4" descr="Εικόνα που περιέχει κείμενο, στιγμιότυπο οθόνης, τοποθεσία web, Διαφήμιση στο διαδίκτυο&#10;&#10;Το περιεχόμενο που δημιουργείται από AI ενδέχεται να είναι εσφαλμένο.">
            <a:extLst>
              <a:ext uri="{FF2B5EF4-FFF2-40B4-BE49-F238E27FC236}">
                <a16:creationId xmlns:a16="http://schemas.microsoft.com/office/drawing/2014/main" id="{191BC913-D58D-E128-E4F1-817867C59222}"/>
              </a:ext>
            </a:extLst>
          </p:cNvPr>
          <p:cNvPicPr>
            <a:picLocks noGrp="1" noChangeAspect="1"/>
          </p:cNvPicPr>
          <p:nvPr>
            <p:ph idx="1"/>
          </p:nvPr>
        </p:nvPicPr>
        <p:blipFill>
          <a:blip r:embed="rId2"/>
          <a:stretch>
            <a:fillRect/>
          </a:stretch>
        </p:blipFill>
        <p:spPr>
          <a:xfrm>
            <a:off x="798982" y="1966293"/>
            <a:ext cx="7546033" cy="4452160"/>
          </a:xfrm>
          <a:prstGeom prst="rect">
            <a:avLst/>
          </a:prstGeom>
        </p:spPr>
      </p:pic>
    </p:spTree>
    <p:extLst>
      <p:ext uri="{BB962C8B-B14F-4D97-AF65-F5344CB8AC3E}">
        <p14:creationId xmlns:p14="http://schemas.microsoft.com/office/powerpoint/2010/main" val="327154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1914AF-D6A6-554E-72A4-0C526B5E632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D44A12-E800-FD6E-9D09-E9F651C1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09DD1A-5120-BBEE-531C-BD0D99DBA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B9E84B-368F-C45B-5183-BB01E979E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39A12C-1289-6A34-7802-EA1E98C4A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769BBB3-63CD-172A-612A-42A3A7E212DE}"/>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3500" kern="1200" dirty="0" err="1">
                <a:solidFill>
                  <a:srgbClr val="FFFFFF"/>
                </a:solidFill>
                <a:latin typeface="+mj-lt"/>
                <a:ea typeface="+mj-ea"/>
                <a:cs typeface="+mj-cs"/>
              </a:rPr>
              <a:t>Περιφερει</a:t>
            </a:r>
            <a:r>
              <a:rPr lang="en-US" sz="3500" kern="1200" dirty="0">
                <a:solidFill>
                  <a:srgbClr val="FFFFFF"/>
                </a:solidFill>
                <a:latin typeface="+mj-lt"/>
                <a:ea typeface="+mj-ea"/>
                <a:cs typeface="+mj-cs"/>
              </a:rPr>
              <a:t>ακό</a:t>
            </a:r>
            <a:r>
              <a:rPr lang="el-GR" sz="3500" kern="1200" dirty="0">
                <a:solidFill>
                  <a:srgbClr val="FFFFFF"/>
                </a:solidFill>
                <a:latin typeface="+mj-lt"/>
                <a:ea typeface="+mj-ea"/>
                <a:cs typeface="+mj-cs"/>
              </a:rPr>
              <a:t>ς</a:t>
            </a:r>
            <a:r>
              <a:rPr lang="en-US" sz="3500" kern="1200" dirty="0">
                <a:solidFill>
                  <a:srgbClr val="FFFFFF"/>
                </a:solidFill>
                <a:latin typeface="+mj-lt"/>
                <a:ea typeface="+mj-ea"/>
                <a:cs typeface="+mj-cs"/>
              </a:rPr>
              <a:t> </a:t>
            </a:r>
            <a:r>
              <a:rPr lang="en-US" sz="3500" kern="1200" dirty="0" err="1">
                <a:solidFill>
                  <a:srgbClr val="FFFFFF"/>
                </a:solidFill>
                <a:latin typeface="+mj-lt"/>
                <a:ea typeface="+mj-ea"/>
                <a:cs typeface="+mj-cs"/>
              </a:rPr>
              <a:t>Μηχ</a:t>
            </a:r>
            <a:r>
              <a:rPr lang="en-US" sz="3500" kern="1200" dirty="0">
                <a:solidFill>
                  <a:srgbClr val="FFFFFF"/>
                </a:solidFill>
                <a:latin typeface="+mj-lt"/>
                <a:ea typeface="+mj-ea"/>
                <a:cs typeface="+mj-cs"/>
              </a:rPr>
              <a:t>ανισμός</a:t>
            </a:r>
            <a:r>
              <a:rPr lang="el-GR" sz="3500" kern="1200" dirty="0">
                <a:solidFill>
                  <a:srgbClr val="FFFFFF"/>
                </a:solidFill>
                <a:latin typeface="+mj-lt"/>
                <a:ea typeface="+mj-ea"/>
                <a:cs typeface="+mj-cs"/>
              </a:rPr>
              <a:t> Στήριξης της </a:t>
            </a:r>
            <a:r>
              <a:rPr lang="el-GR" sz="3500" kern="1200" dirty="0" err="1">
                <a:solidFill>
                  <a:srgbClr val="FFFFFF"/>
                </a:solidFill>
                <a:latin typeface="+mj-lt"/>
                <a:ea typeface="+mj-ea"/>
                <a:cs typeface="+mj-cs"/>
              </a:rPr>
              <a:t>Κ.Αλ.Ο</a:t>
            </a:r>
            <a:r>
              <a:rPr lang="el-GR" sz="3500" kern="1200" dirty="0">
                <a:solidFill>
                  <a:srgbClr val="FFFFFF"/>
                </a:solidFill>
                <a:latin typeface="+mj-lt"/>
                <a:ea typeface="+mj-ea"/>
                <a:cs typeface="+mj-cs"/>
              </a:rPr>
              <a:t>.</a:t>
            </a:r>
            <a:r>
              <a:rPr lang="en-US" sz="3500" kern="1200" dirty="0">
                <a:solidFill>
                  <a:srgbClr val="FFFFFF"/>
                </a:solidFill>
                <a:latin typeface="+mj-lt"/>
                <a:ea typeface="+mj-ea"/>
                <a:cs typeface="+mj-cs"/>
              </a:rPr>
              <a:t> </a:t>
            </a:r>
          </a:p>
        </p:txBody>
      </p:sp>
      <p:pic>
        <p:nvPicPr>
          <p:cNvPr id="5" name="Θέση περιεχομένου 4" descr="Εικόνα που περιέχει κείμενο, στιγμιότυπο οθόνης, τοποθεσία web, Διαφήμιση στο διαδίκτυο&#10;&#10;Το περιεχόμενο που δημιουργείται από AI ενδέχεται να είναι εσφαλμένο.">
            <a:extLst>
              <a:ext uri="{FF2B5EF4-FFF2-40B4-BE49-F238E27FC236}">
                <a16:creationId xmlns:a16="http://schemas.microsoft.com/office/drawing/2014/main" id="{6540368D-63DF-2438-897E-F8AC81234275}"/>
              </a:ext>
            </a:extLst>
          </p:cNvPr>
          <p:cNvPicPr>
            <a:picLocks noGrp="1" noChangeAspect="1"/>
          </p:cNvPicPr>
          <p:nvPr>
            <p:ph idx="1"/>
          </p:nvPr>
        </p:nvPicPr>
        <p:blipFill>
          <a:blip r:embed="rId2"/>
          <a:stretch>
            <a:fillRect/>
          </a:stretch>
        </p:blipFill>
        <p:spPr>
          <a:xfrm>
            <a:off x="798982" y="1966293"/>
            <a:ext cx="7546033" cy="4452160"/>
          </a:xfrm>
          <a:prstGeom prst="rect">
            <a:avLst/>
          </a:prstGeom>
        </p:spPr>
      </p:pic>
    </p:spTree>
    <p:extLst>
      <p:ext uri="{BB962C8B-B14F-4D97-AF65-F5344CB8AC3E}">
        <p14:creationId xmlns:p14="http://schemas.microsoft.com/office/powerpoint/2010/main" val="3121359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DE4459-7002-CE40-2E2E-6D0F3874EA9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EE470B94-4342-30E9-73D7-5089DD9FBC37}"/>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2500" kern="1200" dirty="0" err="1">
                <a:solidFill>
                  <a:srgbClr val="FFFFFF"/>
                </a:solidFill>
                <a:latin typeface="+mj-lt"/>
                <a:ea typeface="+mj-ea"/>
                <a:cs typeface="+mj-cs"/>
              </a:rPr>
              <a:t>Περιφερει</a:t>
            </a:r>
            <a:r>
              <a:rPr lang="en-US" sz="2500" kern="1200" dirty="0">
                <a:solidFill>
                  <a:srgbClr val="FFFFFF"/>
                </a:solidFill>
                <a:latin typeface="+mj-lt"/>
                <a:ea typeface="+mj-ea"/>
                <a:cs typeface="+mj-cs"/>
              </a:rPr>
              <a:t>ακός Μηχανισμός Στήριξης της Κ.Αλ.Ο. </a:t>
            </a:r>
            <a:br>
              <a:rPr lang="el-GR" sz="2500" kern="1200" dirty="0">
                <a:solidFill>
                  <a:srgbClr val="FFFFFF"/>
                </a:solidFill>
                <a:latin typeface="+mj-lt"/>
                <a:ea typeface="+mj-ea"/>
                <a:cs typeface="+mj-cs"/>
              </a:rPr>
            </a:br>
            <a:br>
              <a:rPr lang="el-GR" sz="2500" kern="1200" dirty="0">
                <a:solidFill>
                  <a:srgbClr val="FFFFFF"/>
                </a:solidFill>
                <a:latin typeface="+mj-lt"/>
                <a:ea typeface="+mj-ea"/>
                <a:cs typeface="+mj-cs"/>
              </a:rPr>
            </a:br>
            <a:r>
              <a:rPr lang="el-GR" sz="2500" kern="1200" dirty="0">
                <a:solidFill>
                  <a:srgbClr val="FFFFFF"/>
                </a:solidFill>
                <a:latin typeface="+mj-lt"/>
                <a:ea typeface="+mj-ea"/>
                <a:cs typeface="+mj-cs"/>
              </a:rPr>
              <a:t>ΚΟΙΝΣΕΠ ΜΗΧΑΝΙΣΜΟΥ</a:t>
            </a:r>
            <a:endParaRPr lang="en-US" sz="2500" kern="1200" dirty="0">
              <a:solidFill>
                <a:srgbClr val="FFFFFF"/>
              </a:solidFill>
              <a:latin typeface="+mj-lt"/>
              <a:ea typeface="+mj-ea"/>
              <a:cs typeface="+mj-cs"/>
            </a:endParaRPr>
          </a:p>
        </p:txBody>
      </p:sp>
      <p:pic>
        <p:nvPicPr>
          <p:cNvPr id="7" name="Θέση περιεχομένου 6">
            <a:extLst>
              <a:ext uri="{FF2B5EF4-FFF2-40B4-BE49-F238E27FC236}">
                <a16:creationId xmlns:a16="http://schemas.microsoft.com/office/drawing/2014/main" id="{13EACEC7-FB69-2062-F805-AAAD51591256}"/>
              </a:ext>
            </a:extLst>
          </p:cNvPr>
          <p:cNvPicPr>
            <a:picLocks noGrp="1" noChangeAspect="1"/>
          </p:cNvPicPr>
          <p:nvPr>
            <p:ph idx="1"/>
          </p:nvPr>
        </p:nvPicPr>
        <p:blipFill>
          <a:blip r:embed="rId2"/>
          <a:stretch>
            <a:fillRect/>
          </a:stretch>
        </p:blipFill>
        <p:spPr>
          <a:xfrm>
            <a:off x="3376821" y="1247728"/>
            <a:ext cx="5419311" cy="4362544"/>
          </a:xfrm>
          <a:prstGeom prst="rect">
            <a:avLst/>
          </a:prstGeom>
        </p:spPr>
      </p:pic>
    </p:spTree>
    <p:extLst>
      <p:ext uri="{BB962C8B-B14F-4D97-AF65-F5344CB8AC3E}">
        <p14:creationId xmlns:p14="http://schemas.microsoft.com/office/powerpoint/2010/main" val="2029103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ABC2C0-9BAA-11A6-FD15-3CFFFCFA9E17}"/>
            </a:ext>
          </a:extLst>
        </p:cNvPr>
        <p:cNvGrpSpPr/>
        <p:nvPr/>
      </p:nvGrpSpPr>
      <p:grpSpPr>
        <a:xfrm>
          <a:off x="0" y="0"/>
          <a:ext cx="0" cy="0"/>
          <a:chOff x="0" y="0"/>
          <a:chExt cx="0" cy="0"/>
        </a:xfrm>
      </p:grpSpPr>
      <p:pic>
        <p:nvPicPr>
          <p:cNvPr id="7" name="Εικόνα 6" descr="Εικόνα που περιέχει ρουχισμός, άτομο, εσωτερικός χώρος, ανθρώπινο πρόσωπο&#10;&#10;Το περιεχόμενο που δημιουργείται από AI ενδέχεται να είναι εσφαλμένο.">
            <a:extLst>
              <a:ext uri="{FF2B5EF4-FFF2-40B4-BE49-F238E27FC236}">
                <a16:creationId xmlns:a16="http://schemas.microsoft.com/office/drawing/2014/main" id="{719773F9-3AF4-66AE-529B-1710CBCC0751}"/>
              </a:ext>
            </a:extLst>
          </p:cNvPr>
          <p:cNvPicPr>
            <a:picLocks noChangeAspect="1"/>
          </p:cNvPicPr>
          <p:nvPr/>
        </p:nvPicPr>
        <p:blipFill>
          <a:blip r:embed="rId3"/>
          <a:srcRect r="6603"/>
          <a:stretch>
            <a:fillRect/>
          </a:stretch>
        </p:blipFill>
        <p:spPr>
          <a:xfrm>
            <a:off x="-2585" y="-1"/>
            <a:ext cx="9146585" cy="6879745"/>
          </a:xfrm>
          <a:prstGeom prst="rect">
            <a:avLst/>
          </a:prstGeom>
        </p:spPr>
      </p:pic>
      <p:sp>
        <p:nvSpPr>
          <p:cNvPr id="21" name="Rectangle 2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64451" y="791834"/>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4" y="0"/>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9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5" y="5288433"/>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100"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0A1A955-92BE-601C-E11A-3BAD4404EDE1}"/>
              </a:ext>
            </a:extLst>
          </p:cNvPr>
          <p:cNvSpPr>
            <a:spLocks noGrp="1"/>
          </p:cNvSpPr>
          <p:nvPr>
            <p:ph type="title"/>
          </p:nvPr>
        </p:nvSpPr>
        <p:spPr>
          <a:xfrm>
            <a:off x="644271" y="4121944"/>
            <a:ext cx="5945838" cy="1620665"/>
          </a:xfrm>
        </p:spPr>
        <p:txBody>
          <a:bodyPr vert="horz" lIns="91440" tIns="45720" rIns="91440" bIns="45720" rtlCol="0" anchor="b">
            <a:normAutofit/>
          </a:bodyPr>
          <a:lstStyle/>
          <a:p>
            <a:pPr algn="l" defTabSz="914400">
              <a:lnSpc>
                <a:spcPct val="90000"/>
              </a:lnSpc>
            </a:pPr>
            <a:r>
              <a:rPr lang="el-GR" sz="3500" dirty="0">
                <a:solidFill>
                  <a:srgbClr val="FFFFFF"/>
                </a:solidFill>
              </a:rPr>
              <a:t>ΠΕΡΙΦΕΡΕΙΑΚΟ ΦΟΡΟΥΜ </a:t>
            </a:r>
            <a:r>
              <a:rPr lang="en-US" sz="3500" dirty="0">
                <a:solidFill>
                  <a:srgbClr val="FFFFFF"/>
                </a:solidFill>
              </a:rPr>
              <a:t>Σ</a:t>
            </a:r>
            <a:r>
              <a:rPr lang="el-GR" sz="3500" dirty="0">
                <a:solidFill>
                  <a:srgbClr val="FFFFFF"/>
                </a:solidFill>
              </a:rPr>
              <a:t>ΤΗΡΙΞΗΣ ΤΗΣ</a:t>
            </a:r>
            <a:r>
              <a:rPr lang="en-US" sz="3500" dirty="0">
                <a:solidFill>
                  <a:srgbClr val="FFFFFF"/>
                </a:solidFill>
              </a:rPr>
              <a:t> Κ</a:t>
            </a:r>
            <a:r>
              <a:rPr lang="el-GR" sz="3500" dirty="0">
                <a:solidFill>
                  <a:srgbClr val="FFFFFF"/>
                </a:solidFill>
              </a:rPr>
              <a:t>.</a:t>
            </a:r>
            <a:r>
              <a:rPr lang="el-GR" sz="3500" dirty="0" err="1">
                <a:solidFill>
                  <a:srgbClr val="FFFFFF"/>
                </a:solidFill>
              </a:rPr>
              <a:t>Αλ.Ο</a:t>
            </a:r>
            <a:r>
              <a:rPr lang="en-US" sz="3500" dirty="0">
                <a:solidFill>
                  <a:srgbClr val="FFFFFF"/>
                </a:solidFill>
              </a:rPr>
              <a:t> </a:t>
            </a:r>
            <a:r>
              <a:rPr lang="el-GR" sz="3500" dirty="0">
                <a:solidFill>
                  <a:srgbClr val="FFFFFF"/>
                </a:solidFill>
              </a:rPr>
              <a:t>ΣΤΗΝ ΚΡΗΤΗ</a:t>
            </a:r>
            <a:endParaRPr lang="en-US" sz="3500" dirty="0">
              <a:solidFill>
                <a:srgbClr val="FFFFFF"/>
              </a:solidFill>
            </a:endParaRPr>
          </a:p>
        </p:txBody>
      </p:sp>
      <p:sp>
        <p:nvSpPr>
          <p:cNvPr id="4" name="Θέση περιεχομένου 3">
            <a:extLst>
              <a:ext uri="{FF2B5EF4-FFF2-40B4-BE49-F238E27FC236}">
                <a16:creationId xmlns:a16="http://schemas.microsoft.com/office/drawing/2014/main" id="{6E40B4FE-CA75-7D1F-8264-0CFEB2A5660E}"/>
              </a:ext>
            </a:extLst>
          </p:cNvPr>
          <p:cNvSpPr>
            <a:spLocks noGrp="1"/>
          </p:cNvSpPr>
          <p:nvPr>
            <p:ph idx="1"/>
          </p:nvPr>
        </p:nvSpPr>
        <p:spPr>
          <a:xfrm>
            <a:off x="644271" y="5737867"/>
            <a:ext cx="5956785" cy="618479"/>
          </a:xfrm>
        </p:spPr>
        <p:txBody>
          <a:bodyPr vert="horz" lIns="91440" tIns="45720" rIns="91440" bIns="45720" rtlCol="0">
            <a:normAutofit/>
          </a:bodyPr>
          <a:lstStyle/>
          <a:p>
            <a:pPr marL="0" indent="0" defTabSz="914400">
              <a:lnSpc>
                <a:spcPct val="90000"/>
              </a:lnSpc>
              <a:spcBef>
                <a:spcPts val="1000"/>
              </a:spcBef>
              <a:buNone/>
            </a:pPr>
            <a:r>
              <a:rPr lang="en-US" sz="1700" dirty="0">
                <a:solidFill>
                  <a:srgbClr val="FFFFFF"/>
                </a:solidFill>
              </a:rPr>
              <a:t>ΦΟΡΟΥΜ </a:t>
            </a:r>
          </a:p>
        </p:txBody>
      </p:sp>
    </p:spTree>
    <p:extLst>
      <p:ext uri="{BB962C8B-B14F-4D97-AF65-F5344CB8AC3E}">
        <p14:creationId xmlns:p14="http://schemas.microsoft.com/office/powerpoint/2010/main" val="52007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5EC5D8-E793-AE24-4453-5A81929F1EEF}"/>
              </a:ext>
            </a:extLst>
          </p:cNvPr>
          <p:cNvSpPr>
            <a:spLocks noGrp="1"/>
          </p:cNvSpPr>
          <p:nvPr>
            <p:ph type="title"/>
          </p:nvPr>
        </p:nvSpPr>
        <p:spPr>
          <a:xfrm>
            <a:off x="628650" y="557189"/>
            <a:ext cx="2530602" cy="5567891"/>
          </a:xfrm>
        </p:spPr>
        <p:txBody>
          <a:bodyPr>
            <a:normAutofit/>
          </a:bodyPr>
          <a:lstStyle/>
          <a:p>
            <a:r>
              <a:rPr lang="el-GR" altLang="el-GR" sz="2500" b="1" u="sng" dirty="0">
                <a:latin typeface="Calibri" panose="020F0502020204030204" pitchFamily="34" charset="0"/>
                <a:ea typeface="Times New Roman" panose="02020603050405020304" pitchFamily="18" charset="0"/>
                <a:cs typeface="Calibri" panose="020F0502020204030204" pitchFamily="34" charset="0"/>
              </a:rPr>
              <a:t>ΦΟΡΟΥΜ ΚΑΛΟ ΣΤΗΝ ΠΕΡΙΦΕΡΕΙΑ ΚΡΗΤΗΣ -  ΠΡΟΤΕΙΝΟΜΕΝΕΣ ΔΡΑΣΕΙΣ-ΕΝΕΡΓΕΙΕΣ 2026</a:t>
            </a:r>
            <a:br>
              <a:rPr lang="el-GR" altLang="el-GR" sz="2500" dirty="0">
                <a:latin typeface="Calibri" panose="020F0502020204030204" pitchFamily="34" charset="0"/>
                <a:ea typeface="Times New Roman" panose="02020603050405020304" pitchFamily="18" charset="0"/>
                <a:cs typeface="Calibri" panose="020F0502020204030204" pitchFamily="34" charset="0"/>
              </a:rPr>
            </a:br>
            <a:endParaRPr lang="el-GR" sz="2500" dirty="0"/>
          </a:p>
        </p:txBody>
      </p:sp>
      <p:graphicFrame>
        <p:nvGraphicFramePr>
          <p:cNvPr id="18" name="Θέση περιεχομένου 2">
            <a:extLst>
              <a:ext uri="{FF2B5EF4-FFF2-40B4-BE49-F238E27FC236}">
                <a16:creationId xmlns:a16="http://schemas.microsoft.com/office/drawing/2014/main" id="{0A23ED83-8CD8-7383-8E05-426306EA4542}"/>
              </a:ext>
            </a:extLst>
          </p:cNvPr>
          <p:cNvGraphicFramePr>
            <a:graphicFrameLocks noGrp="1"/>
          </p:cNvGraphicFramePr>
          <p:nvPr>
            <p:ph idx="1"/>
            <p:extLst>
              <p:ext uri="{D42A27DB-BD31-4B8C-83A1-F6EECF244321}">
                <p14:modId xmlns:p14="http://schemas.microsoft.com/office/powerpoint/2010/main" val="933050010"/>
              </p:ext>
            </p:extLst>
          </p:nvPr>
        </p:nvGraphicFramePr>
        <p:xfrm>
          <a:off x="3159252" y="171938"/>
          <a:ext cx="5711210" cy="6361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40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5F2221-ADE0-0682-9963-8BC17ECB916D}"/>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230A44B-2F1D-3909-6338-72EA26BDC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9BC42-671E-A910-1230-87283643C0B2}"/>
              </a:ext>
            </a:extLst>
          </p:cNvPr>
          <p:cNvSpPr>
            <a:spLocks noGrp="1"/>
          </p:cNvSpPr>
          <p:nvPr>
            <p:ph type="title"/>
          </p:nvPr>
        </p:nvSpPr>
        <p:spPr>
          <a:xfrm>
            <a:off x="317771" y="365125"/>
            <a:ext cx="3360466" cy="1938076"/>
          </a:xfrm>
        </p:spPr>
        <p:txBody>
          <a:bodyPr>
            <a:noAutofit/>
          </a:bodyPr>
          <a:lstStyle/>
          <a:p>
            <a:pPr>
              <a:lnSpc>
                <a:spcPct val="90000"/>
              </a:lnSpc>
            </a:pPr>
            <a:r>
              <a:rPr lang="el-GR" sz="3600" dirty="0"/>
              <a:t>ΠΑΡΑΔΕΙΓΜΑΤΑ Κ.Αλ.Ο. </a:t>
            </a:r>
            <a:br>
              <a:rPr lang="el-GR" sz="3600" dirty="0"/>
            </a:br>
            <a:r>
              <a:rPr lang="el-GR" sz="3600" dirty="0"/>
              <a:t>Βίντεο</a:t>
            </a:r>
          </a:p>
        </p:txBody>
      </p:sp>
      <p:pic>
        <p:nvPicPr>
          <p:cNvPr id="8" name="Θέση περιεχομένου 7" descr="Εικόνα που περιέχει ζωγραφική, τέχνη, παιδική τέχνη, ζωγραφιά&#10;&#10;Το περιεχόμενο που δημιουργείται από AI ενδέχεται να είναι εσφαλμένο.">
            <a:extLst>
              <a:ext uri="{FF2B5EF4-FFF2-40B4-BE49-F238E27FC236}">
                <a16:creationId xmlns:a16="http://schemas.microsoft.com/office/drawing/2014/main" id="{B05ED064-2749-39F1-CE0C-73146D6FEAA1}"/>
              </a:ext>
            </a:extLst>
          </p:cNvPr>
          <p:cNvPicPr>
            <a:picLocks noChangeAspect="1"/>
          </p:cNvPicPr>
          <p:nvPr/>
        </p:nvPicPr>
        <p:blipFill>
          <a:blip r:embed="rId3"/>
          <a:srcRect r="-3" b="9876"/>
          <a:stretch>
            <a:fillRect/>
          </a:stretch>
        </p:blipFill>
        <p:spPr>
          <a:xfrm>
            <a:off x="3721072" y="-4"/>
            <a:ext cx="5422928" cy="3665419"/>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5" name="Θέση περιεχομένου 4">
            <a:extLst>
              <a:ext uri="{FF2B5EF4-FFF2-40B4-BE49-F238E27FC236}">
                <a16:creationId xmlns:a16="http://schemas.microsoft.com/office/drawing/2014/main" id="{C0CC4692-BA1A-DDF7-8E5A-DA0BDF548523}"/>
              </a:ext>
            </a:extLst>
          </p:cNvPr>
          <p:cNvSpPr>
            <a:spLocks noGrp="1"/>
          </p:cNvSpPr>
          <p:nvPr>
            <p:ph idx="1"/>
          </p:nvPr>
        </p:nvSpPr>
        <p:spPr>
          <a:xfrm>
            <a:off x="457200" y="2633785"/>
            <a:ext cx="8229600" cy="3492378"/>
          </a:xfrm>
        </p:spPr>
        <p:txBody>
          <a:bodyPr>
            <a:normAutofit/>
          </a:bodyPr>
          <a:lstStyle/>
          <a:p>
            <a:pPr marL="0" indent="0">
              <a:buNone/>
            </a:pPr>
            <a:endParaRPr lang="el-GR" dirty="0"/>
          </a:p>
          <a:p>
            <a:pPr marL="0" indent="0">
              <a:buNone/>
            </a:pPr>
            <a:endParaRPr lang="el-GR" dirty="0"/>
          </a:p>
          <a:p>
            <a:pPr marL="0" indent="0">
              <a:buNone/>
            </a:pPr>
            <a:r>
              <a:rPr lang="en-US" sz="2800" dirty="0">
                <a:hlinkClick r:id="rId4"/>
              </a:rPr>
              <a:t>https://www.youtube.com/watch?v=Mwwq3ujkfkU</a:t>
            </a:r>
            <a:r>
              <a:rPr lang="el-GR" sz="2800" dirty="0">
                <a:hlinkClick r:id="rId4"/>
              </a:rPr>
              <a:t> (</a:t>
            </a:r>
            <a:r>
              <a:rPr lang="en-US" sz="2800" dirty="0">
                <a:hlinkClick r:id="rId4"/>
              </a:rPr>
              <a:t>Mondragon)</a:t>
            </a:r>
            <a:endParaRPr lang="el-GR" sz="2800" dirty="0">
              <a:hlinkClick r:id="rId4"/>
            </a:endParaRPr>
          </a:p>
          <a:p>
            <a:pPr marL="0" indent="0">
              <a:buNone/>
            </a:pPr>
            <a:endParaRPr lang="el-GR" sz="2800" dirty="0"/>
          </a:p>
        </p:txBody>
      </p:sp>
    </p:spTree>
    <p:extLst>
      <p:ext uri="{BB962C8B-B14F-4D97-AF65-F5344CB8AC3E}">
        <p14:creationId xmlns:p14="http://schemas.microsoft.com/office/powerpoint/2010/main" val="2467263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108" y="700406"/>
            <a:ext cx="3989115" cy="2292106"/>
          </a:xfrm>
        </p:spPr>
        <p:txBody>
          <a:bodyPr>
            <a:noAutofit/>
          </a:bodyPr>
          <a:lstStyle/>
          <a:p>
            <a:pPr>
              <a:lnSpc>
                <a:spcPct val="90000"/>
              </a:lnSpc>
            </a:pPr>
            <a:r>
              <a:rPr lang="el-GR" sz="3600" dirty="0"/>
              <a:t>ΠΑΡΑΔΕΙΓΜΑΤΑ Κ.Αλ.Ο.</a:t>
            </a:r>
            <a:br>
              <a:rPr lang="el-GR" sz="3600" dirty="0"/>
            </a:br>
            <a:r>
              <a:rPr lang="el-GR" sz="3600" dirty="0"/>
              <a:t>Βίντεο</a:t>
            </a:r>
            <a:br>
              <a:rPr lang="el-GR" sz="3600" dirty="0"/>
            </a:br>
            <a:br>
              <a:rPr lang="el-GR" sz="3600" dirty="0"/>
            </a:br>
            <a:r>
              <a:rPr lang="el-GR" sz="1400" b="1" dirty="0"/>
              <a:t>Βιωματικό εργαστήριο «Πλέκοντας ξερολιθιές – κεντώντας λιθόστρωτα» ΑΠΕ-ΜΠΕ (video)</a:t>
            </a:r>
            <a:br>
              <a:rPr lang="el-GR" sz="1400" b="1" dirty="0"/>
            </a:br>
            <a:r>
              <a:rPr lang="el-GR" sz="3600" dirty="0"/>
              <a:t> </a:t>
            </a:r>
          </a:p>
        </p:txBody>
      </p:sp>
      <p:sp>
        <p:nvSpPr>
          <p:cNvPr id="41" name="Content Placeholder 40">
            <a:extLst>
              <a:ext uri="{FF2B5EF4-FFF2-40B4-BE49-F238E27FC236}">
                <a16:creationId xmlns:a16="http://schemas.microsoft.com/office/drawing/2014/main" id="{0F3934C9-F329-FDAA-7ABB-252EC8C253B8}"/>
              </a:ext>
            </a:extLst>
          </p:cNvPr>
          <p:cNvSpPr>
            <a:spLocks noGrp="1"/>
          </p:cNvSpPr>
          <p:nvPr>
            <p:ph idx="1"/>
          </p:nvPr>
        </p:nvSpPr>
        <p:spPr>
          <a:xfrm>
            <a:off x="628649" y="3352800"/>
            <a:ext cx="8148027" cy="3144912"/>
          </a:xfrm>
        </p:spPr>
        <p:txBody>
          <a:bodyPr>
            <a:normAutofit fontScale="92500" lnSpcReduction="10000"/>
          </a:bodyPr>
          <a:lstStyle/>
          <a:p>
            <a:pPr marL="0" indent="0">
              <a:buNone/>
            </a:pPr>
            <a:r>
              <a:rPr lang="el-GR" sz="1700" dirty="0"/>
              <a:t>Βίντεο</a:t>
            </a:r>
          </a:p>
          <a:p>
            <a:pPr marL="0" indent="0">
              <a:buNone/>
            </a:pPr>
            <a:endParaRPr lang="el-GR" sz="1700" dirty="0">
              <a:hlinkClick r:id="rId2"/>
            </a:endParaRPr>
          </a:p>
          <a:p>
            <a:pPr marL="0" indent="0">
              <a:buNone/>
            </a:pPr>
            <a:r>
              <a:rPr lang="en-US" sz="1700" dirty="0">
                <a:hlinkClick r:id="rId2"/>
              </a:rPr>
              <a:t>https://ifestio-anemotias.com/viomatiko-ergastirio-plekontas-xero/</a:t>
            </a:r>
            <a:endParaRPr lang="el-GR" sz="1700" dirty="0"/>
          </a:p>
          <a:p>
            <a:pPr marL="0" indent="0">
              <a:buNone/>
            </a:pPr>
            <a:endParaRPr lang="el-GR" sz="1700" dirty="0"/>
          </a:p>
          <a:p>
            <a:pPr marL="0" indent="0">
              <a:buNone/>
            </a:pPr>
            <a:r>
              <a:rPr lang="el-GR" sz="1800" dirty="0"/>
              <a:t>Βιωματικό εργαστήριο «Πλέκοντας ξερολιθιές – κεντώντας λιθόστρωτα», στην </a:t>
            </a:r>
            <a:r>
              <a:rPr lang="el-GR" sz="1800" dirty="0" err="1"/>
              <a:t>Ανεμώτια</a:t>
            </a:r>
            <a:r>
              <a:rPr lang="el-GR" sz="1800" dirty="0"/>
              <a:t> Λέσβου. Στις 25 και 26 Μαΐου πραγματοποιήθηκε το 1ο διήμερο Βιωματικό Εργαστήριο με τίτλο «Πλέκοντας ξερολιθιές, κεντώντας λιθόστρωτα».</a:t>
            </a:r>
          </a:p>
          <a:p>
            <a:pPr marL="0" indent="0">
              <a:buNone/>
            </a:pPr>
            <a:endParaRPr lang="el-GR" sz="1800" dirty="0"/>
          </a:p>
          <a:p>
            <a:pPr marL="0" indent="0">
              <a:buNone/>
            </a:pPr>
            <a:r>
              <a:rPr lang="el-GR" sz="1800" dirty="0"/>
              <a:t>Για τη δράση μιλάνε ο Μιχάλης Μαρμάρου, Πρόεδρος Συλλόγου Αμπελουργών </a:t>
            </a:r>
            <a:r>
              <a:rPr lang="el-GR" sz="1800" dirty="0" err="1"/>
              <a:t>Ανεμώτιας</a:t>
            </a:r>
            <a:r>
              <a:rPr lang="el-GR" sz="1800" dirty="0"/>
              <a:t> Λέσβου «Ο Κάμπος» και ο Χρήστος </a:t>
            </a:r>
            <a:r>
              <a:rPr lang="el-GR" sz="1800" dirty="0" err="1"/>
              <a:t>Χατζηλίας</a:t>
            </a:r>
            <a:r>
              <a:rPr lang="el-GR" sz="1800" dirty="0"/>
              <a:t>, Πρόεδρος Περιβαλλοντικού Συλλόγου «ΔΡΥΣ» </a:t>
            </a:r>
            <a:r>
              <a:rPr lang="el-GR" sz="1800" dirty="0" err="1"/>
              <a:t>Σκαλοχωρίου</a:t>
            </a:r>
            <a:r>
              <a:rPr lang="el-GR" sz="1800" dirty="0"/>
              <a:t>. ΑΠΕ-ΜΠΕ/ΑΠΕ-ΜΠΕ/ΗΛΙΑΣ ΜΑΡΚΟΥ</a:t>
            </a:r>
          </a:p>
          <a:p>
            <a:pPr marL="0" indent="0">
              <a:buNone/>
            </a:pPr>
            <a:endParaRPr lang="en-US" sz="1700" dirty="0"/>
          </a:p>
        </p:txBody>
      </p:sp>
      <p:pic>
        <p:nvPicPr>
          <p:cNvPr id="8" name="Θέση περιεχομένου 7" descr="Εικόνα που περιέχει ζωγραφική, τέχνη, παιδική τέχνη, ζωγραφιά&#10;&#10;Το περιεχόμενο που δημιουργείται από AI ενδέχεται να είναι εσφαλμένο.">
            <a:extLst>
              <a:ext uri="{FF2B5EF4-FFF2-40B4-BE49-F238E27FC236}">
                <a16:creationId xmlns:a16="http://schemas.microsoft.com/office/drawing/2014/main" id="{3A00D7B8-5FC5-9711-861A-6D7849071593}"/>
              </a:ext>
            </a:extLst>
          </p:cNvPr>
          <p:cNvPicPr>
            <a:picLocks noChangeAspect="1"/>
          </p:cNvPicPr>
          <p:nvPr/>
        </p:nvPicPr>
        <p:blipFill>
          <a:blip r:embed="rId3"/>
          <a:srcRect r="-3" b="9876"/>
          <a:stretch>
            <a:fillRect/>
          </a:stretch>
        </p:blipFill>
        <p:spPr>
          <a:xfrm>
            <a:off x="4306886" y="109411"/>
            <a:ext cx="4954344" cy="334869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7FEE-B8D2-B750-5274-93A3E27F38B4}"/>
              </a:ext>
            </a:extLst>
          </p:cNvPr>
          <p:cNvSpPr>
            <a:spLocks noGrp="1"/>
          </p:cNvSpPr>
          <p:nvPr>
            <p:ph type="title"/>
          </p:nvPr>
        </p:nvSpPr>
        <p:spPr/>
        <p:txBody>
          <a:bodyPr>
            <a:normAutofit fontScale="90000"/>
          </a:bodyPr>
          <a:lstStyle/>
          <a:p>
            <a:r>
              <a:rPr lang="el-GR" b="1" dirty="0"/>
              <a:t>3. Συζήτηση πάνω στα βίντεο</a:t>
            </a:r>
            <a:br>
              <a:rPr lang="el-GR" b="1" dirty="0"/>
            </a:br>
            <a:endParaRPr lang="el-GR" dirty="0"/>
          </a:p>
        </p:txBody>
      </p:sp>
      <p:sp>
        <p:nvSpPr>
          <p:cNvPr id="3" name="Content Placeholder 2">
            <a:extLst>
              <a:ext uri="{FF2B5EF4-FFF2-40B4-BE49-F238E27FC236}">
                <a16:creationId xmlns:a16="http://schemas.microsoft.com/office/drawing/2014/main" id="{33D96DEA-96F6-D7EB-A468-2F4A2636F68B}"/>
              </a:ext>
            </a:extLst>
          </p:cNvPr>
          <p:cNvSpPr>
            <a:spLocks noGrp="1"/>
          </p:cNvSpPr>
          <p:nvPr>
            <p:ph idx="1"/>
          </p:nvPr>
        </p:nvSpPr>
        <p:spPr/>
        <p:txBody>
          <a:bodyPr/>
          <a:lstStyle/>
          <a:p>
            <a:pPr>
              <a:buFont typeface="Arial" panose="020B0604020202020204" pitchFamily="34" charset="0"/>
              <a:buChar char="•"/>
            </a:pPr>
            <a:r>
              <a:rPr lang="el-GR" dirty="0"/>
              <a:t>Τί πρόβληματα λύνουν; </a:t>
            </a:r>
          </a:p>
          <a:p>
            <a:pPr>
              <a:buFont typeface="Arial" panose="020B0604020202020204" pitchFamily="34" charset="0"/>
              <a:buChar char="•"/>
            </a:pPr>
            <a:r>
              <a:rPr lang="el-GR" dirty="0"/>
              <a:t>Με </a:t>
            </a:r>
            <a:r>
              <a:rPr lang="el-GR" dirty="0" err="1"/>
              <a:t>ποιό</a:t>
            </a:r>
            <a:r>
              <a:rPr lang="el-GR" dirty="0"/>
              <a:t> τρόπο; </a:t>
            </a:r>
          </a:p>
          <a:p>
            <a:pPr>
              <a:buFont typeface="Arial" panose="020B0604020202020204" pitchFamily="34" charset="0"/>
              <a:buChar char="•"/>
            </a:pPr>
            <a:r>
              <a:rPr lang="el-GR" dirty="0"/>
              <a:t>Πού δραστηριοποιούνται;</a:t>
            </a:r>
          </a:p>
          <a:p>
            <a:pPr>
              <a:buFont typeface="Arial" panose="020B0604020202020204" pitchFamily="34" charset="0"/>
              <a:buChar char="•"/>
            </a:pPr>
            <a:r>
              <a:rPr lang="el-GR" dirty="0"/>
              <a:t>Πώς βγάζουν χρήματα; </a:t>
            </a:r>
          </a:p>
          <a:p>
            <a:pPr>
              <a:buFont typeface="Arial" panose="020B0604020202020204" pitchFamily="34" charset="0"/>
              <a:buChar char="•"/>
            </a:pPr>
            <a:r>
              <a:rPr lang="el-GR" dirty="0"/>
              <a:t>Τί κοινωνικό αντίκτυπο έχουν;</a:t>
            </a:r>
          </a:p>
        </p:txBody>
      </p:sp>
    </p:spTree>
    <p:extLst>
      <p:ext uri="{BB962C8B-B14F-4D97-AF65-F5344CB8AC3E}">
        <p14:creationId xmlns:p14="http://schemas.microsoft.com/office/powerpoint/2010/main" val="2436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B0C7D3-6844-EE26-D242-2EC42A0EE693}"/>
            </a:ext>
          </a:extLst>
        </p:cNvPr>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02D86B7B-6371-03A3-1637-DF4CCCD65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0C5F99B6-FACE-982C-769E-EAE793DBD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2">
            <a:extLst>
              <a:ext uri="{FF2B5EF4-FFF2-40B4-BE49-F238E27FC236}">
                <a16:creationId xmlns:a16="http://schemas.microsoft.com/office/drawing/2014/main" id="{FC136C74-142D-BA3D-FB6C-AB8DF34F55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4" name="Rectangle 24">
            <a:extLst>
              <a:ext uri="{FF2B5EF4-FFF2-40B4-BE49-F238E27FC236}">
                <a16:creationId xmlns:a16="http://schemas.microsoft.com/office/drawing/2014/main" id="{27EC2174-D538-A852-6ACD-0B1FBD9FA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6">
            <a:extLst>
              <a:ext uri="{FF2B5EF4-FFF2-40B4-BE49-F238E27FC236}">
                <a16:creationId xmlns:a16="http://schemas.microsoft.com/office/drawing/2014/main" id="{F435EDFE-BA14-CA59-886C-A0FFC0B52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8">
            <a:extLst>
              <a:ext uri="{FF2B5EF4-FFF2-40B4-BE49-F238E27FC236}">
                <a16:creationId xmlns:a16="http://schemas.microsoft.com/office/drawing/2014/main" id="{E2513F7C-4EB4-1535-AE65-CAD8890F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977E57F7-2021-59C1-12A7-E219A68A86D4}"/>
              </a:ext>
            </a:extLst>
          </p:cNvPr>
          <p:cNvSpPr txBox="1"/>
          <p:nvPr/>
        </p:nvSpPr>
        <p:spPr>
          <a:xfrm>
            <a:off x="898635" y="1971472"/>
            <a:ext cx="2869212" cy="3766231"/>
          </a:xfrm>
          <a:prstGeom prst="rect">
            <a:avLst/>
          </a:prstGeom>
        </p:spPr>
        <p:txBody>
          <a:bodyPr vert="horz" lIns="91440" tIns="45720" rIns="91440" bIns="45720" rtlCol="0" anchor="t">
            <a:normAutofit lnSpcReduction="10000"/>
          </a:bodyPr>
          <a:lstStyle/>
          <a:p>
            <a:pPr>
              <a:spcAft>
                <a:spcPts val="450"/>
              </a:spcAft>
              <a:buClr>
                <a:schemeClr val="accent2"/>
              </a:buClr>
            </a:pPr>
            <a:r>
              <a:rPr lang="en-US" sz="3600" b="1" dirty="0"/>
              <a:t>Η </a:t>
            </a:r>
            <a:r>
              <a:rPr lang="el-GR" sz="3600" b="1" dirty="0"/>
              <a:t>«</a:t>
            </a:r>
            <a:r>
              <a:rPr lang="en-US" sz="3600" b="1" dirty="0" err="1"/>
              <a:t>κοινωνικ</a:t>
            </a:r>
            <a:r>
              <a:rPr lang="el-GR" sz="3600" b="1" dirty="0"/>
              <a:t>ή</a:t>
            </a:r>
            <a:r>
              <a:rPr lang="en-US" sz="3600" b="1" dirty="0"/>
              <a:t> </a:t>
            </a:r>
            <a:r>
              <a:rPr lang="en-US" sz="3600" b="1" dirty="0" err="1"/>
              <a:t>οικονομ</a:t>
            </a:r>
            <a:r>
              <a:rPr lang="el-GR" sz="3600" b="1" dirty="0"/>
              <a:t>ί</a:t>
            </a:r>
            <a:r>
              <a:rPr lang="en-US" sz="3600" b="1" dirty="0"/>
              <a:t>α</a:t>
            </a:r>
            <a:r>
              <a:rPr lang="el-GR" sz="3600" b="1" dirty="0"/>
              <a:t>»</a:t>
            </a:r>
            <a:r>
              <a:rPr lang="en-US" sz="3600" b="1" dirty="0"/>
              <a:t> </a:t>
            </a:r>
            <a:r>
              <a:rPr lang="en-US" sz="3600" b="1" dirty="0" err="1"/>
              <a:t>στην</a:t>
            </a:r>
            <a:r>
              <a:rPr lang="en-US" sz="3600" b="1" dirty="0"/>
              <a:t> </a:t>
            </a:r>
            <a:r>
              <a:rPr lang="el-GR" sz="3600" b="1" dirty="0"/>
              <a:t>Ε</a:t>
            </a:r>
            <a:r>
              <a:rPr lang="en-US" sz="3600" b="1" dirty="0" err="1"/>
              <a:t>λλ</a:t>
            </a:r>
            <a:r>
              <a:rPr lang="el-GR" sz="3600" b="1" dirty="0"/>
              <a:t>ά</a:t>
            </a:r>
            <a:r>
              <a:rPr lang="en-US" sz="3600" b="1" dirty="0"/>
              <a:t>δα – </a:t>
            </a:r>
            <a:r>
              <a:rPr lang="en-US" sz="3600" b="1" dirty="0" err="1"/>
              <a:t>Θεσμικ</a:t>
            </a:r>
            <a:r>
              <a:rPr lang="el-GR" sz="3600" b="1" dirty="0"/>
              <a:t>ό</a:t>
            </a:r>
            <a:r>
              <a:rPr lang="en-US" sz="3600" b="1" dirty="0"/>
              <a:t> πλ</a:t>
            </a:r>
            <a:r>
              <a:rPr lang="el-GR" sz="3600" b="1" dirty="0" err="1"/>
              <a:t>αί</a:t>
            </a:r>
            <a:r>
              <a:rPr lang="en-US" sz="3600" b="1" dirty="0" err="1"/>
              <a:t>σιο</a:t>
            </a:r>
            <a:r>
              <a:rPr lang="el-GR" sz="3600" b="1" dirty="0"/>
              <a:t> – Ιστορική αναδρομή </a:t>
            </a:r>
            <a:endParaRPr lang="en-US" sz="3600" b="1" dirty="0"/>
          </a:p>
        </p:txBody>
      </p:sp>
      <p:graphicFrame>
        <p:nvGraphicFramePr>
          <p:cNvPr id="4" name="Table 6">
            <a:extLst>
              <a:ext uri="{FF2B5EF4-FFF2-40B4-BE49-F238E27FC236}">
                <a16:creationId xmlns:a16="http://schemas.microsoft.com/office/drawing/2014/main" id="{7308834C-0303-5C30-D515-D657036F064B}"/>
              </a:ext>
            </a:extLst>
          </p:cNvPr>
          <p:cNvGraphicFramePr>
            <a:graphicFrameLocks/>
          </p:cNvGraphicFramePr>
          <p:nvPr>
            <p:extLst>
              <p:ext uri="{D42A27DB-BD31-4B8C-83A1-F6EECF244321}">
                <p14:modId xmlns:p14="http://schemas.microsoft.com/office/powerpoint/2010/main" val="740818417"/>
              </p:ext>
            </p:extLst>
          </p:nvPr>
        </p:nvGraphicFramePr>
        <p:xfrm>
          <a:off x="3779520" y="985737"/>
          <a:ext cx="4741909" cy="4993120"/>
        </p:xfrm>
        <a:graphic>
          <a:graphicData uri="http://schemas.openxmlformats.org/drawingml/2006/table">
            <a:tbl>
              <a:tblPr firstRow="1" bandRow="1">
                <a:tableStyleId>{9D7B26C5-4107-4FEC-AEDC-1716B250A1EF}</a:tableStyleId>
              </a:tblPr>
              <a:tblGrid>
                <a:gridCol w="2352156">
                  <a:extLst>
                    <a:ext uri="{9D8B030D-6E8A-4147-A177-3AD203B41FA5}">
                      <a16:colId xmlns:a16="http://schemas.microsoft.com/office/drawing/2014/main" val="3378569424"/>
                    </a:ext>
                  </a:extLst>
                </a:gridCol>
                <a:gridCol w="2389753">
                  <a:extLst>
                    <a:ext uri="{9D8B030D-6E8A-4147-A177-3AD203B41FA5}">
                      <a16:colId xmlns:a16="http://schemas.microsoft.com/office/drawing/2014/main" val="2808663500"/>
                    </a:ext>
                  </a:extLst>
                </a:gridCol>
              </a:tblGrid>
              <a:tr h="1014376">
                <a:tc>
                  <a:txBody>
                    <a:bodyPr/>
                    <a:lstStyle/>
                    <a:p>
                      <a:r>
                        <a:rPr lang="el-GR" sz="1000" b="1" cap="none" spc="0" dirty="0">
                          <a:solidFill>
                            <a:schemeClr val="tx1"/>
                          </a:solidFill>
                        </a:rPr>
                        <a:t>Σύνταγμα της Ελλάδος, άρθρο 12</a:t>
                      </a:r>
                      <a:endParaRPr lang="el-GR" sz="1000" cap="none" spc="0" dirty="0">
                        <a:solidFill>
                          <a:schemeClr val="tx1"/>
                        </a:solidFill>
                      </a:endParaRPr>
                    </a:p>
                  </a:txBody>
                  <a:tcPr marL="0" marR="15212" marT="14296" marB="1429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0" cap="none" spc="0" dirty="0">
                          <a:solidFill>
                            <a:schemeClr val="tx1"/>
                          </a:solidFill>
                        </a:rPr>
                        <a:t>Οι γεωργικοί και αστικοί συνεταιρισμοί κάθε είδους αυτοδιοικούνται σύμφωνα με τους όρους του νόμου και του καταστατικού τους και προστατεύονται και εποπτεύονται από το Κράτος, που είναι υποχρεωμένο να μεριμνά για την ανάπτυξή τους.</a:t>
                      </a:r>
                    </a:p>
                  </a:txBody>
                  <a:tcPr marL="0" marR="15212" marT="14296" marB="14296"/>
                </a:tc>
                <a:extLst>
                  <a:ext uri="{0D108BD9-81ED-4DB2-BD59-A6C34878D82A}">
                    <a16:rowId xmlns:a16="http://schemas.microsoft.com/office/drawing/2014/main" val="2057442261"/>
                  </a:ext>
                </a:extLst>
              </a:tr>
              <a:tr h="464365">
                <a:tc>
                  <a:txBody>
                    <a:bodyPr/>
                    <a:lstStyle/>
                    <a:p>
                      <a:r>
                        <a:rPr lang="el-GR" sz="1000" b="1" cap="none" spc="0" dirty="0">
                          <a:solidFill>
                            <a:schemeClr val="tx1"/>
                          </a:solidFill>
                        </a:rPr>
                        <a:t>Νόμος 602/1915 «</a:t>
                      </a:r>
                      <a:r>
                        <a:rPr lang="el-GR" sz="1000" b="0" kern="1200" cap="none" spc="0" dirty="0">
                          <a:solidFill>
                            <a:schemeClr val="tx1"/>
                          </a:solidFill>
                        </a:rPr>
                        <a:t>Περί συνεταιρισμών»</a:t>
                      </a:r>
                      <a:endParaRPr lang="el-GR" sz="1000" b="0" kern="1200" cap="none" spc="0" dirty="0">
                        <a:solidFill>
                          <a:schemeClr val="tx1"/>
                        </a:solidFill>
                        <a:latin typeface="+mn-lt"/>
                        <a:ea typeface="+mn-ea"/>
                        <a:cs typeface="+mn-cs"/>
                      </a:endParaRPr>
                    </a:p>
                  </a:txBody>
                  <a:tcPr marL="0" marR="15212" marT="14296" marB="14296">
                    <a:noFill/>
                  </a:tcPr>
                </a:tc>
                <a:tc>
                  <a:txBody>
                    <a:bodyPr/>
                    <a:lstStyle/>
                    <a:p>
                      <a:r>
                        <a:rPr lang="el-GR" sz="1000" cap="none" spc="0" dirty="0">
                          <a:solidFill>
                            <a:schemeClr val="tx1"/>
                          </a:solidFill>
                        </a:rPr>
                        <a:t>Πρώτος νόμος συνεταιρισμών στην Ελλάδα που αφορά αστικούς και αγροτικούς συνεταιρισμούς. </a:t>
                      </a:r>
                    </a:p>
                  </a:txBody>
                  <a:tcPr marL="0" marR="15212" marT="14296" marB="14296">
                    <a:noFill/>
                  </a:tcPr>
                </a:tc>
                <a:extLst>
                  <a:ext uri="{0D108BD9-81ED-4DB2-BD59-A6C34878D82A}">
                    <a16:rowId xmlns:a16="http://schemas.microsoft.com/office/drawing/2014/main" val="1872126503"/>
                  </a:ext>
                </a:extLst>
              </a:tr>
              <a:tr h="391408">
                <a:tc>
                  <a:txBody>
                    <a:bodyPr/>
                    <a:lstStyle/>
                    <a:p>
                      <a:r>
                        <a:rPr lang="el-GR" sz="1000" b="1" cap="none" spc="0" dirty="0">
                          <a:solidFill>
                            <a:schemeClr val="tx1"/>
                          </a:solidFill>
                        </a:rPr>
                        <a:t>Νόμος 1667/1986 «</a:t>
                      </a:r>
                      <a:r>
                        <a:rPr lang="el-GR" sz="1000" cap="none" spc="0" dirty="0">
                          <a:solidFill>
                            <a:schemeClr val="tx1"/>
                          </a:solidFill>
                        </a:rPr>
                        <a:t>Αστικοί συνεταιρισμοί και άλλες διατάξεις»</a:t>
                      </a:r>
                    </a:p>
                  </a:txBody>
                  <a:tcPr marL="0" marR="15212" marT="14296" marB="14296">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cap="none" spc="0">
                          <a:solidFill>
                            <a:schemeClr val="tx1"/>
                          </a:solidFill>
                        </a:rPr>
                        <a:t>Αφορά αποκλειστικά αστικούς συνεταιρισμούς. </a:t>
                      </a:r>
                    </a:p>
                  </a:txBody>
                  <a:tcPr marL="0" marR="15212" marT="14296" marB="14296">
                    <a:noFill/>
                  </a:tcPr>
                </a:tc>
                <a:extLst>
                  <a:ext uri="{0D108BD9-81ED-4DB2-BD59-A6C34878D82A}">
                    <a16:rowId xmlns:a16="http://schemas.microsoft.com/office/drawing/2014/main" val="1796338296"/>
                  </a:ext>
                </a:extLst>
              </a:tr>
              <a:tr h="1775468">
                <a:tc>
                  <a:txBody>
                    <a:bodyPr/>
                    <a:lstStyle/>
                    <a:p>
                      <a:r>
                        <a:rPr lang="el-GR" sz="1000" b="1" cap="none" spc="0" dirty="0">
                          <a:solidFill>
                            <a:schemeClr val="tx1"/>
                          </a:solidFill>
                        </a:rPr>
                        <a:t>Νόμος 2716/1999 </a:t>
                      </a:r>
                      <a:r>
                        <a:rPr lang="el-GR" sz="1000" b="0" cap="none" spc="0" dirty="0">
                          <a:solidFill>
                            <a:schemeClr val="tx1"/>
                          </a:solidFill>
                        </a:rPr>
                        <a:t>«Α</a:t>
                      </a:r>
                      <a:r>
                        <a:rPr lang="el-GR" sz="1000" b="0" kern="1200" cap="none" spc="0" dirty="0">
                          <a:solidFill>
                            <a:schemeClr val="tx1"/>
                          </a:solidFill>
                        </a:rPr>
                        <a:t>νάπτυξη και εκσυγχρονισμός των υπηρεσιών ψυχικής υγείας και άλλες διατάξεις»</a:t>
                      </a:r>
                    </a:p>
                    <a:p>
                      <a:endParaRPr lang="el-GR" sz="1000" b="0" kern="1200" cap="none" spc="0" dirty="0">
                        <a:solidFill>
                          <a:schemeClr val="tx1"/>
                        </a:solidFill>
                      </a:endParaRPr>
                    </a:p>
                    <a:p>
                      <a:endParaRPr lang="el-GR" sz="1000" kern="1200" cap="none" spc="0" dirty="0">
                        <a:solidFill>
                          <a:schemeClr val="tx1"/>
                        </a:solidFill>
                      </a:endParaRPr>
                    </a:p>
                    <a:p>
                      <a:r>
                        <a:rPr lang="el-GR" sz="1000" kern="1200" cap="none" spc="0" dirty="0">
                          <a:solidFill>
                            <a:schemeClr val="tx1"/>
                          </a:solidFill>
                        </a:rPr>
                        <a:t>Κοινωνικοί συνεταιρισμοί Περιορισμένης Ευθύνης (</a:t>
                      </a:r>
                      <a:r>
                        <a:rPr lang="el-GR" sz="1000" kern="1200" cap="none" spc="0" dirty="0" err="1">
                          <a:solidFill>
                            <a:schemeClr val="tx1"/>
                          </a:solidFill>
                        </a:rPr>
                        <a:t>Κοι</a:t>
                      </a:r>
                      <a:r>
                        <a:rPr lang="el-GR" sz="1000" kern="1200" cap="none" spc="0" dirty="0">
                          <a:solidFill>
                            <a:schemeClr val="tx1"/>
                          </a:solidFill>
                        </a:rPr>
                        <a:t>. Σ.Π.Ε.), άρθρο 12. </a:t>
                      </a:r>
                      <a:endParaRPr lang="el-GR" sz="1000" b="0" kern="1200" cap="none" spc="0" dirty="0">
                        <a:solidFill>
                          <a:schemeClr val="tx1"/>
                        </a:solidFill>
                        <a:latin typeface="+mn-lt"/>
                        <a:ea typeface="+mn-ea"/>
                        <a:cs typeface="+mn-cs"/>
                      </a:endParaRPr>
                    </a:p>
                  </a:txBody>
                  <a:tcPr marL="0" marR="15212" marT="14296" marB="14296">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kern="1200" cap="none" spc="0" dirty="0">
                          <a:solidFill>
                            <a:schemeClr val="tx1"/>
                          </a:solidFill>
                        </a:rPr>
                        <a:t>1</a:t>
                      </a:r>
                      <a:r>
                        <a:rPr lang="el-GR" sz="1000" kern="1200" cap="none" spc="0" baseline="30000" dirty="0">
                          <a:solidFill>
                            <a:schemeClr val="tx1"/>
                          </a:solidFill>
                        </a:rPr>
                        <a:t>ος</a:t>
                      </a:r>
                      <a:r>
                        <a:rPr lang="el-GR" sz="1000" kern="1200" cap="none" spc="0" dirty="0">
                          <a:solidFill>
                            <a:schemeClr val="tx1"/>
                          </a:solidFill>
                        </a:rPr>
                        <a:t> </a:t>
                      </a:r>
                      <a:r>
                        <a:rPr lang="el-GR" sz="1000" cap="none" spc="0" dirty="0">
                          <a:solidFill>
                            <a:schemeClr val="tx1"/>
                          </a:solidFill>
                        </a:rPr>
                        <a:t>νόμος των κοινωνικών συνεταιριστικών επιχειρήσεων στην Ελλάδα. </a:t>
                      </a:r>
                      <a:r>
                        <a:rPr lang="el-GR" sz="1000" kern="1200" cap="none" spc="0" dirty="0">
                          <a:solidFill>
                            <a:schemeClr val="tx1"/>
                          </a:solidFill>
                        </a:rPr>
                        <a:t>Οι Κοινωνικοί Συνεταιρισμοί Περιορισμένης Ευθύνης (</a:t>
                      </a:r>
                      <a:r>
                        <a:rPr lang="el-GR" sz="1000" kern="1200" cap="none" spc="0" dirty="0" err="1">
                          <a:solidFill>
                            <a:schemeClr val="tx1"/>
                          </a:solidFill>
                        </a:rPr>
                        <a:t>Κοι</a:t>
                      </a:r>
                      <a:r>
                        <a:rPr lang="el-GR" sz="1000" kern="1200" cap="none" spc="0" dirty="0">
                          <a:solidFill>
                            <a:schemeClr val="tx1"/>
                          </a:solidFill>
                        </a:rPr>
                        <a:t>. Σ.Π.Ε.) αποβλέπουν στην κοινωνικό – οικονομική ε</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000" kern="12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000" kern="1200" cap="none" spc="0" dirty="0">
                          <a:solidFill>
                            <a:schemeClr val="tx1"/>
                          </a:solidFill>
                        </a:rPr>
                        <a:t>ενσωμάτωση και επαγγελματική ένταξη των ατόμων με σοβαρά ψυχοκοινωνικά προβλήματα και συμβάλλουν στη θεραπεία τους και στην κατά το δυνατόν οικονομική τους αυτάρκεια. Μπορούν να αναπτύξουν όλες τις οικονομικές δραστηριότητες. </a:t>
                      </a:r>
                      <a:endParaRPr lang="el-GR" sz="1000" kern="1200" cap="none" spc="0" dirty="0">
                        <a:solidFill>
                          <a:schemeClr val="tx1"/>
                        </a:solidFill>
                        <a:latin typeface="+mn-lt"/>
                        <a:ea typeface="+mn-ea"/>
                        <a:cs typeface="+mn-cs"/>
                      </a:endParaRPr>
                    </a:p>
                  </a:txBody>
                  <a:tcPr marL="0" marR="15212" marT="14296" marB="14296">
                    <a:noFill/>
                  </a:tcPr>
                </a:tc>
                <a:extLst>
                  <a:ext uri="{0D108BD9-81ED-4DB2-BD59-A6C34878D82A}">
                    <a16:rowId xmlns:a16="http://schemas.microsoft.com/office/drawing/2014/main" val="937882538"/>
                  </a:ext>
                </a:extLst>
              </a:tr>
              <a:tr h="492871">
                <a:tc>
                  <a:txBody>
                    <a:bodyPr/>
                    <a:lstStyle/>
                    <a:p>
                      <a:r>
                        <a:rPr lang="el-GR" sz="1000" b="1" kern="1200" cap="none" spc="0">
                          <a:solidFill>
                            <a:schemeClr val="tx1"/>
                          </a:solidFill>
                        </a:rPr>
                        <a:t>Νόμος 4019/2011 «</a:t>
                      </a:r>
                      <a:r>
                        <a:rPr lang="el-GR" sz="1000" b="0" kern="1200" cap="none" spc="0">
                          <a:solidFill>
                            <a:schemeClr val="tx1"/>
                          </a:solidFill>
                        </a:rPr>
                        <a:t>Κοινωνική Οικονομία και Κοινωνική Επιχειρηματικότητα και λοιπές διατάξεις».</a:t>
                      </a:r>
                      <a:endParaRPr lang="el-GR" sz="1000" b="0" kern="1200" cap="none" spc="0">
                        <a:solidFill>
                          <a:schemeClr val="tx1"/>
                        </a:solidFill>
                        <a:latin typeface="+mn-lt"/>
                        <a:ea typeface="+mn-ea"/>
                        <a:cs typeface="+mn-cs"/>
                      </a:endParaRPr>
                    </a:p>
                  </a:txBody>
                  <a:tcPr marL="0" marR="15212" marT="14296" marB="14296">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cap="none" spc="0" dirty="0">
                          <a:solidFill>
                            <a:schemeClr val="tx1"/>
                          </a:solidFill>
                        </a:rPr>
                        <a:t>1</a:t>
                      </a:r>
                      <a:r>
                        <a:rPr lang="el-GR" sz="1000" cap="none" spc="0" baseline="30000" dirty="0">
                          <a:solidFill>
                            <a:schemeClr val="tx1"/>
                          </a:solidFill>
                        </a:rPr>
                        <a:t>ος</a:t>
                      </a:r>
                      <a:r>
                        <a:rPr lang="el-GR" sz="1000" cap="none" spc="0" dirty="0">
                          <a:solidFill>
                            <a:schemeClr val="tx1"/>
                          </a:solidFill>
                        </a:rPr>
                        <a:t>  Νόμος για την κοινωνική οικονομία στην Ελλάδα. </a:t>
                      </a:r>
                    </a:p>
                  </a:txBody>
                  <a:tcPr marL="0" marR="15212" marT="14296" marB="14296">
                    <a:noFill/>
                  </a:tcPr>
                </a:tc>
                <a:extLst>
                  <a:ext uri="{0D108BD9-81ED-4DB2-BD59-A6C34878D82A}">
                    <a16:rowId xmlns:a16="http://schemas.microsoft.com/office/drawing/2014/main" val="4141574996"/>
                  </a:ext>
                </a:extLst>
              </a:tr>
              <a:tr h="751281">
                <a:tc>
                  <a:txBody>
                    <a:bodyPr/>
                    <a:lstStyle/>
                    <a:p>
                      <a:r>
                        <a:rPr lang="el-GR" sz="1000" b="1" kern="1200" cap="none" spc="0" dirty="0">
                          <a:solidFill>
                            <a:schemeClr val="tx1"/>
                          </a:solidFill>
                        </a:rPr>
                        <a:t>Νόμος 4430/2016 </a:t>
                      </a:r>
                      <a:r>
                        <a:rPr lang="el-GR" sz="1000" b="0" kern="1200" cap="none" spc="0" dirty="0">
                          <a:solidFill>
                            <a:schemeClr val="tx1"/>
                          </a:solidFill>
                        </a:rPr>
                        <a:t>«</a:t>
                      </a:r>
                      <a:r>
                        <a:rPr lang="el-GR" sz="1000" cap="none" spc="0" dirty="0">
                          <a:solidFill>
                            <a:schemeClr val="tx1"/>
                          </a:solidFill>
                        </a:rPr>
                        <a:t>Κοινωνική και Αλληλέγγυα Οικονομία και ανάπτυξη των φορέων της και άλλες διατάξεις»</a:t>
                      </a:r>
                      <a:endParaRPr lang="el-GR" sz="1000" b="0" kern="1200" cap="none" spc="0" dirty="0">
                        <a:solidFill>
                          <a:schemeClr val="tx1"/>
                        </a:solidFill>
                        <a:latin typeface="+mn-lt"/>
                        <a:ea typeface="+mn-ea"/>
                        <a:cs typeface="+mn-cs"/>
                      </a:endParaRPr>
                    </a:p>
                  </a:txBody>
                  <a:tcPr marL="0" marR="15212" marT="14296" marB="14296">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cap="none" spc="0" dirty="0">
                          <a:solidFill>
                            <a:schemeClr val="tx1"/>
                          </a:solidFill>
                        </a:rPr>
                        <a:t>2</a:t>
                      </a:r>
                      <a:r>
                        <a:rPr lang="el-GR" sz="1000" cap="none" spc="0" baseline="30000" dirty="0">
                          <a:solidFill>
                            <a:schemeClr val="tx1"/>
                          </a:solidFill>
                        </a:rPr>
                        <a:t>ος</a:t>
                      </a:r>
                      <a:r>
                        <a:rPr lang="el-GR" sz="1000" cap="none" spc="0" dirty="0">
                          <a:solidFill>
                            <a:schemeClr val="tx1"/>
                          </a:solidFill>
                        </a:rPr>
                        <a:t>  Νόμος για την κοινωνική οικονομία (Κοινωνική &amp; Αλληλέγγυα Οικονομία) (Κ.ΑΛ.Ο.). </a:t>
                      </a:r>
                    </a:p>
                  </a:txBody>
                  <a:tcPr marL="0" marR="15212" marT="14296" marB="14296">
                    <a:solidFill>
                      <a:schemeClr val="tx2">
                        <a:lumMod val="20000"/>
                        <a:lumOff val="80000"/>
                      </a:schemeClr>
                    </a:solidFill>
                  </a:tcPr>
                </a:tc>
                <a:extLst>
                  <a:ext uri="{0D108BD9-81ED-4DB2-BD59-A6C34878D82A}">
                    <a16:rowId xmlns:a16="http://schemas.microsoft.com/office/drawing/2014/main" val="794978287"/>
                  </a:ext>
                </a:extLst>
              </a:tr>
            </a:tbl>
          </a:graphicData>
        </a:graphic>
      </p:graphicFrame>
    </p:spTree>
    <p:extLst>
      <p:ext uri="{BB962C8B-B14F-4D97-AF65-F5344CB8AC3E}">
        <p14:creationId xmlns:p14="http://schemas.microsoft.com/office/powerpoint/2010/main" val="3353337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FA1EF5-7CCC-AD7E-05C9-9C5FF586D7AC}"/>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24B787-BEE9-2513-5022-9D1E1701B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C3E61-5F68-867C-0593-4BCB9AAEE2C1}"/>
              </a:ext>
            </a:extLst>
          </p:cNvPr>
          <p:cNvSpPr>
            <a:spLocks noGrp="1"/>
          </p:cNvSpPr>
          <p:nvPr>
            <p:ph type="title"/>
          </p:nvPr>
        </p:nvSpPr>
        <p:spPr>
          <a:xfrm>
            <a:off x="388108" y="700406"/>
            <a:ext cx="5270308" cy="1440515"/>
          </a:xfrm>
        </p:spPr>
        <p:txBody>
          <a:bodyPr>
            <a:noAutofit/>
          </a:bodyPr>
          <a:lstStyle/>
          <a:p>
            <a:pPr>
              <a:lnSpc>
                <a:spcPct val="90000"/>
              </a:lnSpc>
            </a:pPr>
            <a:r>
              <a:rPr lang="el-GR" sz="3600" b="1" dirty="0"/>
              <a:t>Άσκηση 1. Παραδείγματα επιχειρηματικότητας</a:t>
            </a:r>
            <a:br>
              <a:rPr lang="el-GR" sz="1400" b="1" dirty="0"/>
            </a:br>
            <a:r>
              <a:rPr lang="el-GR" sz="3600" dirty="0"/>
              <a:t> </a:t>
            </a:r>
          </a:p>
        </p:txBody>
      </p:sp>
      <p:pic>
        <p:nvPicPr>
          <p:cNvPr id="8" name="Θέση περιεχομένου 7" descr="Εικόνα που περιέχει ζωγραφική, τέχνη, παιδική τέχνη, ζωγραφιά&#10;&#10;Το περιεχόμενο που δημιουργείται από AI ενδέχεται να είναι εσφαλμένο.">
            <a:extLst>
              <a:ext uri="{FF2B5EF4-FFF2-40B4-BE49-F238E27FC236}">
                <a16:creationId xmlns:a16="http://schemas.microsoft.com/office/drawing/2014/main" id="{BDC675A2-BC6F-031E-8792-01AE25B7D8DA}"/>
              </a:ext>
            </a:extLst>
          </p:cNvPr>
          <p:cNvPicPr>
            <a:picLocks noChangeAspect="1"/>
          </p:cNvPicPr>
          <p:nvPr/>
        </p:nvPicPr>
        <p:blipFill>
          <a:blip r:embed="rId3"/>
          <a:srcRect r="-3" b="9876"/>
          <a:stretch>
            <a:fillRect/>
          </a:stretch>
        </p:blipFill>
        <p:spPr>
          <a:xfrm>
            <a:off x="5976542" y="0"/>
            <a:ext cx="3167458" cy="2140921"/>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7" name="TextBox 6">
            <a:extLst>
              <a:ext uri="{FF2B5EF4-FFF2-40B4-BE49-F238E27FC236}">
                <a16:creationId xmlns:a16="http://schemas.microsoft.com/office/drawing/2014/main" id="{E4BEE117-B85E-9073-04D1-976FFFCF88CA}"/>
              </a:ext>
            </a:extLst>
          </p:cNvPr>
          <p:cNvSpPr txBox="1"/>
          <p:nvPr/>
        </p:nvSpPr>
        <p:spPr>
          <a:xfrm>
            <a:off x="693906" y="2155022"/>
            <a:ext cx="8069848" cy="3416320"/>
          </a:xfrm>
          <a:prstGeom prst="rect">
            <a:avLst/>
          </a:prstGeom>
          <a:noFill/>
        </p:spPr>
        <p:txBody>
          <a:bodyPr wrap="square">
            <a:spAutoFit/>
          </a:bodyPr>
          <a:lstStyle/>
          <a:p>
            <a:pPr>
              <a:buFont typeface="+mj-lt"/>
              <a:buAutoNum type="arabicPeriod"/>
            </a:pPr>
            <a:r>
              <a:rPr lang="el-GR" dirty="0"/>
              <a:t>Φροντίδα ηλικιωμένων σε απομακρυσμένες περιοχές </a:t>
            </a:r>
          </a:p>
          <a:p>
            <a:pPr>
              <a:buFont typeface="+mj-lt"/>
              <a:buAutoNum type="arabicPeriod"/>
            </a:pPr>
            <a:r>
              <a:rPr lang="el-GR" dirty="0" err="1"/>
              <a:t>Influencer</a:t>
            </a:r>
            <a:r>
              <a:rPr lang="el-GR" dirty="0"/>
              <a:t> </a:t>
            </a:r>
            <a:r>
              <a:rPr lang="el-GR" dirty="0" err="1"/>
              <a:t>lifestyle</a:t>
            </a:r>
            <a:r>
              <a:rPr lang="el-GR" dirty="0"/>
              <a:t> στα </a:t>
            </a:r>
            <a:r>
              <a:rPr lang="el-GR" dirty="0" err="1"/>
              <a:t>social</a:t>
            </a:r>
            <a:r>
              <a:rPr lang="el-GR" dirty="0"/>
              <a:t> </a:t>
            </a:r>
            <a:r>
              <a:rPr lang="el-GR" dirty="0" err="1"/>
              <a:t>media</a:t>
            </a:r>
            <a:r>
              <a:rPr lang="el-GR" dirty="0"/>
              <a:t> </a:t>
            </a:r>
          </a:p>
          <a:p>
            <a:pPr>
              <a:buFont typeface="+mj-lt"/>
              <a:buAutoNum type="arabicPeriod"/>
            </a:pPr>
            <a:r>
              <a:rPr lang="el-GR" dirty="0"/>
              <a:t>Κοινωνικό παντοπωλείο </a:t>
            </a:r>
          </a:p>
          <a:p>
            <a:pPr>
              <a:buFont typeface="+mj-lt"/>
              <a:buAutoNum type="arabicPeriod"/>
            </a:pPr>
            <a:r>
              <a:rPr lang="el-GR" dirty="0"/>
              <a:t>Εταιρεία </a:t>
            </a:r>
            <a:r>
              <a:rPr lang="el-GR" dirty="0" err="1"/>
              <a:t>fast</a:t>
            </a:r>
            <a:r>
              <a:rPr lang="el-GR" dirty="0"/>
              <a:t> </a:t>
            </a:r>
            <a:r>
              <a:rPr lang="el-GR" dirty="0" err="1"/>
              <a:t>fashion</a:t>
            </a:r>
            <a:r>
              <a:rPr lang="el-GR" dirty="0"/>
              <a:t> </a:t>
            </a:r>
          </a:p>
          <a:p>
            <a:pPr>
              <a:buFont typeface="+mj-lt"/>
              <a:buAutoNum type="arabicPeriod"/>
            </a:pPr>
            <a:r>
              <a:rPr lang="el-GR" dirty="0"/>
              <a:t>Πλατφόρμα ανακύκλωσης με συνδρομητικό μοντέλο </a:t>
            </a:r>
          </a:p>
          <a:p>
            <a:pPr>
              <a:buFont typeface="+mj-lt"/>
              <a:buAutoNum type="arabicPeriod"/>
            </a:pPr>
            <a:r>
              <a:rPr lang="el-GR" dirty="0"/>
              <a:t>Εκπαιδευτικός σε δημόσιο σχολείο σε υποβαθμισμένη περιοχή </a:t>
            </a:r>
          </a:p>
          <a:p>
            <a:pPr>
              <a:buFont typeface="+mj-lt"/>
              <a:buAutoNum type="arabicPeriod"/>
            </a:pPr>
            <a:r>
              <a:rPr lang="el-GR" dirty="0"/>
              <a:t>Σύμβουλος διοίκησης για μεγάλες επιχειρήσεις </a:t>
            </a:r>
          </a:p>
          <a:p>
            <a:pPr>
              <a:buFont typeface="+mj-lt"/>
              <a:buAutoNum type="arabicPeriod"/>
            </a:pPr>
            <a:r>
              <a:rPr lang="el-GR" dirty="0"/>
              <a:t>Πρόγραμμα ψηφιακών δεξιοτήτων για ηλικιωμένους </a:t>
            </a:r>
          </a:p>
          <a:p>
            <a:pPr>
              <a:buFont typeface="+mj-lt"/>
              <a:buAutoNum type="arabicPeriod"/>
            </a:pPr>
            <a:r>
              <a:rPr lang="el-GR" dirty="0"/>
              <a:t>Πλατφόρμα τηλεϊατρικής για απομακρυσμένες περιοχές</a:t>
            </a:r>
          </a:p>
          <a:p>
            <a:pPr>
              <a:buFont typeface="+mj-lt"/>
              <a:buAutoNum type="arabicPeriod"/>
            </a:pPr>
            <a:r>
              <a:rPr lang="el-GR" dirty="0"/>
              <a:t>Influencer που προωθεί βιώσιμη κατανάλωση και κοινωνικά ζητήματα</a:t>
            </a:r>
          </a:p>
          <a:p>
            <a:pPr>
              <a:buFont typeface="+mj-lt"/>
              <a:buAutoNum type="arabicPeriod"/>
            </a:pPr>
            <a:r>
              <a:rPr lang="el-GR" dirty="0"/>
              <a:t> </a:t>
            </a:r>
            <a:r>
              <a:rPr lang="en-US" dirty="0"/>
              <a:t>Super market </a:t>
            </a:r>
            <a:r>
              <a:rPr lang="el-GR" dirty="0"/>
              <a:t>με κοινωνική εταιρική ευθύνη</a:t>
            </a:r>
            <a:endParaRPr lang="en-US" dirty="0"/>
          </a:p>
          <a:p>
            <a:pPr>
              <a:buFont typeface="+mj-lt"/>
              <a:buAutoNum type="arabicPeriod"/>
            </a:pPr>
            <a:r>
              <a:rPr lang="en-US" dirty="0"/>
              <a:t> </a:t>
            </a:r>
            <a:r>
              <a:rPr lang="el-GR" dirty="0"/>
              <a:t>Φιλανρωπικό Ίδρυμα  </a:t>
            </a:r>
          </a:p>
        </p:txBody>
      </p:sp>
    </p:spTree>
    <p:extLst>
      <p:ext uri="{BB962C8B-B14F-4D97-AF65-F5344CB8AC3E}">
        <p14:creationId xmlns:p14="http://schemas.microsoft.com/office/powerpoint/2010/main" val="4847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EC055-7D6A-7975-DEC3-0E62D7FB7A92}"/>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11398EB-01FE-5505-DB99-B1B4100C6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42EAC-F95C-C757-31BD-5F52839EBE3E}"/>
              </a:ext>
            </a:extLst>
          </p:cNvPr>
          <p:cNvSpPr>
            <a:spLocks noGrp="1"/>
          </p:cNvSpPr>
          <p:nvPr>
            <p:ph type="title"/>
          </p:nvPr>
        </p:nvSpPr>
        <p:spPr>
          <a:xfrm>
            <a:off x="373980" y="448553"/>
            <a:ext cx="8393753" cy="503705"/>
          </a:xfrm>
        </p:spPr>
        <p:txBody>
          <a:bodyPr>
            <a:noAutofit/>
          </a:bodyPr>
          <a:lstStyle/>
          <a:p>
            <a:pPr>
              <a:lnSpc>
                <a:spcPct val="90000"/>
              </a:lnSpc>
            </a:pPr>
            <a:r>
              <a:rPr lang="el-GR" sz="2400" dirty="0"/>
              <a:t>ΑΣΚΗΣΗ 1 Αντιστοίχηση παραδειγμάτων επιχειρηματικότητας στη σχέση οικονομικής αξίας &amp; κοινωνικών αναγκών</a:t>
            </a:r>
            <a:br>
              <a:rPr lang="el-GR" sz="2400" b="1" dirty="0"/>
            </a:br>
            <a:r>
              <a:rPr lang="el-GR" sz="2400" dirty="0"/>
              <a:t> </a:t>
            </a:r>
          </a:p>
        </p:txBody>
      </p:sp>
      <p:pic>
        <p:nvPicPr>
          <p:cNvPr id="9" name="Θέση περιεχομένου 8">
            <a:extLst>
              <a:ext uri="{FF2B5EF4-FFF2-40B4-BE49-F238E27FC236}">
                <a16:creationId xmlns:a16="http://schemas.microsoft.com/office/drawing/2014/main" id="{472A891D-913C-D1EB-6061-3200C09ED989}"/>
              </a:ext>
            </a:extLst>
          </p:cNvPr>
          <p:cNvPicPr>
            <a:picLocks noGrp="1" noChangeAspect="1"/>
          </p:cNvPicPr>
          <p:nvPr>
            <p:ph idx="1"/>
          </p:nvPr>
        </p:nvPicPr>
        <p:blipFill>
          <a:blip r:embed="rId2"/>
          <a:stretch>
            <a:fillRect/>
          </a:stretch>
        </p:blipFill>
        <p:spPr>
          <a:xfrm>
            <a:off x="1411554" y="952258"/>
            <a:ext cx="6318604" cy="5344241"/>
          </a:xfrm>
          <a:prstGeom prst="rect">
            <a:avLst/>
          </a:prstGeom>
        </p:spPr>
      </p:pic>
      <p:sp>
        <p:nvSpPr>
          <p:cNvPr id="3" name="TextBox 2">
            <a:extLst>
              <a:ext uri="{FF2B5EF4-FFF2-40B4-BE49-F238E27FC236}">
                <a16:creationId xmlns:a16="http://schemas.microsoft.com/office/drawing/2014/main" id="{B864C22E-67A7-B0E5-D680-05F2263B9F4E}"/>
              </a:ext>
            </a:extLst>
          </p:cNvPr>
          <p:cNvSpPr txBox="1"/>
          <p:nvPr/>
        </p:nvSpPr>
        <p:spPr>
          <a:xfrm>
            <a:off x="153909" y="6430872"/>
            <a:ext cx="5902859" cy="369332"/>
          </a:xfrm>
          <a:prstGeom prst="rect">
            <a:avLst/>
          </a:prstGeom>
          <a:noFill/>
        </p:spPr>
        <p:txBody>
          <a:bodyPr wrap="square" rtlCol="0">
            <a:spAutoFit/>
          </a:bodyPr>
          <a:lstStyle/>
          <a:p>
            <a:r>
              <a:rPr lang="el-GR" dirty="0"/>
              <a:t>Διάρκεια άσκησης: 15 λεπτά </a:t>
            </a:r>
          </a:p>
        </p:txBody>
      </p:sp>
    </p:spTree>
    <p:extLst>
      <p:ext uri="{BB962C8B-B14F-4D97-AF65-F5344CB8AC3E}">
        <p14:creationId xmlns:p14="http://schemas.microsoft.com/office/powerpoint/2010/main" val="1398003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47378-4F63-7199-E7E7-9EABE9FC34D2}"/>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B00AF78-8B51-1568-1AAA-E44757A4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EC926-19AA-69C8-7D80-3480D30EFF4E}"/>
              </a:ext>
            </a:extLst>
          </p:cNvPr>
          <p:cNvSpPr>
            <a:spLocks noGrp="1"/>
          </p:cNvSpPr>
          <p:nvPr>
            <p:ph type="title"/>
          </p:nvPr>
        </p:nvSpPr>
        <p:spPr>
          <a:xfrm>
            <a:off x="236289" y="154452"/>
            <a:ext cx="3360466" cy="1938076"/>
          </a:xfrm>
        </p:spPr>
        <p:txBody>
          <a:bodyPr>
            <a:noAutofit/>
          </a:bodyPr>
          <a:lstStyle/>
          <a:p>
            <a:pPr>
              <a:lnSpc>
                <a:spcPct val="90000"/>
              </a:lnSpc>
            </a:pPr>
            <a:r>
              <a:rPr lang="el-GR" sz="3600" dirty="0"/>
              <a:t>ΠΑΡΑΔΕΙΓΜΑΤΑ Κ.Αλ.Ο. στην Κρήτη </a:t>
            </a:r>
          </a:p>
        </p:txBody>
      </p:sp>
      <p:pic>
        <p:nvPicPr>
          <p:cNvPr id="8" name="Θέση περιεχομένου 7" descr="Εικόνα που περιέχει ζωγραφική, τέχνη, παιδική τέχνη, ζωγραφιά&#10;&#10;Το περιεχόμενο που δημιουργείται από AI ενδέχεται να είναι εσφαλμένο.">
            <a:extLst>
              <a:ext uri="{FF2B5EF4-FFF2-40B4-BE49-F238E27FC236}">
                <a16:creationId xmlns:a16="http://schemas.microsoft.com/office/drawing/2014/main" id="{DA9AA802-7F92-FFFA-EFF7-7D43447DCD38}"/>
              </a:ext>
            </a:extLst>
          </p:cNvPr>
          <p:cNvPicPr>
            <a:picLocks noChangeAspect="1"/>
          </p:cNvPicPr>
          <p:nvPr/>
        </p:nvPicPr>
        <p:blipFill>
          <a:blip r:embed="rId3"/>
          <a:srcRect r="-3" b="9876"/>
          <a:stretch>
            <a:fillRect/>
          </a:stretch>
        </p:blipFill>
        <p:spPr>
          <a:xfrm>
            <a:off x="5247352" y="-4"/>
            <a:ext cx="3896648" cy="2633789"/>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Εικόνα 3">
            <a:extLst>
              <a:ext uri="{FF2B5EF4-FFF2-40B4-BE49-F238E27FC236}">
                <a16:creationId xmlns:a16="http://schemas.microsoft.com/office/drawing/2014/main" id="{A02FC921-EB39-BF87-F2C2-B4943BB04F01}"/>
              </a:ext>
            </a:extLst>
          </p:cNvPr>
          <p:cNvPicPr>
            <a:picLocks noChangeAspect="1"/>
          </p:cNvPicPr>
          <p:nvPr/>
        </p:nvPicPr>
        <p:blipFill>
          <a:blip r:embed="rId4"/>
          <a:stretch>
            <a:fillRect/>
          </a:stretch>
        </p:blipFill>
        <p:spPr>
          <a:xfrm>
            <a:off x="2924445" y="1609001"/>
            <a:ext cx="2143125" cy="942975"/>
          </a:xfrm>
          <a:prstGeom prst="rect">
            <a:avLst/>
          </a:prstGeom>
        </p:spPr>
      </p:pic>
      <p:graphicFrame>
        <p:nvGraphicFramePr>
          <p:cNvPr id="10" name="Θέση περιεχομένου 9">
            <a:extLst>
              <a:ext uri="{FF2B5EF4-FFF2-40B4-BE49-F238E27FC236}">
                <a16:creationId xmlns:a16="http://schemas.microsoft.com/office/drawing/2014/main" id="{F452FC0C-693E-5BDB-D774-98A38EA7F1E3}"/>
              </a:ext>
            </a:extLst>
          </p:cNvPr>
          <p:cNvGraphicFramePr>
            <a:graphicFrameLocks noGrp="1"/>
          </p:cNvGraphicFramePr>
          <p:nvPr>
            <p:ph idx="1"/>
            <p:extLst>
              <p:ext uri="{D42A27DB-BD31-4B8C-83A1-F6EECF244321}">
                <p14:modId xmlns:p14="http://schemas.microsoft.com/office/powerpoint/2010/main" val="958844234"/>
              </p:ext>
            </p:extLst>
          </p:nvPr>
        </p:nvGraphicFramePr>
        <p:xfrm>
          <a:off x="317771" y="2802998"/>
          <a:ext cx="8583952" cy="3480954"/>
        </p:xfrm>
        <a:graphic>
          <a:graphicData uri="http://schemas.openxmlformats.org/drawingml/2006/table">
            <a:tbl>
              <a:tblPr/>
              <a:tblGrid>
                <a:gridCol w="1805843">
                  <a:extLst>
                    <a:ext uri="{9D8B030D-6E8A-4147-A177-3AD203B41FA5}">
                      <a16:colId xmlns:a16="http://schemas.microsoft.com/office/drawing/2014/main" val="1478050624"/>
                    </a:ext>
                  </a:extLst>
                </a:gridCol>
                <a:gridCol w="6778109">
                  <a:extLst>
                    <a:ext uri="{9D8B030D-6E8A-4147-A177-3AD203B41FA5}">
                      <a16:colId xmlns:a16="http://schemas.microsoft.com/office/drawing/2014/main" val="1113361711"/>
                    </a:ext>
                  </a:extLst>
                </a:gridCol>
              </a:tblGrid>
              <a:tr h="230879">
                <a:tc>
                  <a:txBody>
                    <a:bodyPr/>
                    <a:lstStyle/>
                    <a:p>
                      <a:pPr>
                        <a:buNone/>
                      </a:pPr>
                      <a:r>
                        <a:rPr lang="el-GR" sz="1200" b="1" dirty="0"/>
                        <a:t>Πεδίο</a:t>
                      </a:r>
                      <a:endParaRPr lang="el-GR" sz="1200" dirty="0"/>
                    </a:p>
                  </a:txBody>
                  <a:tcPr marL="48149" marR="48149" marT="24074" marB="24074" anchor="ctr">
                    <a:lnL>
                      <a:noFill/>
                    </a:lnL>
                    <a:lnR>
                      <a:noFill/>
                    </a:lnR>
                    <a:lnT>
                      <a:noFill/>
                    </a:lnT>
                    <a:lnB>
                      <a:noFill/>
                    </a:lnB>
                    <a:noFill/>
                  </a:tcPr>
                </a:tc>
                <a:tc>
                  <a:txBody>
                    <a:bodyPr/>
                    <a:lstStyle/>
                    <a:p>
                      <a:pPr>
                        <a:buNone/>
                      </a:pPr>
                      <a:r>
                        <a:rPr lang="el-GR" sz="1200" b="1" dirty="0"/>
                        <a:t>Περιγραφή</a:t>
                      </a:r>
                      <a:endParaRPr lang="el-GR" sz="1200" dirty="0"/>
                    </a:p>
                  </a:txBody>
                  <a:tcPr marL="48149" marR="48149" marT="24074" marB="24074" anchor="ctr">
                    <a:lnL>
                      <a:noFill/>
                    </a:lnL>
                    <a:lnR>
                      <a:noFill/>
                    </a:lnR>
                    <a:lnT>
                      <a:noFill/>
                    </a:lnT>
                    <a:lnB>
                      <a:noFill/>
                    </a:lnB>
                    <a:noFill/>
                  </a:tcPr>
                </a:tc>
                <a:extLst>
                  <a:ext uri="{0D108BD9-81ED-4DB2-BD59-A6C34878D82A}">
                    <a16:rowId xmlns:a16="http://schemas.microsoft.com/office/drawing/2014/main" val="1699031049"/>
                  </a:ext>
                </a:extLst>
              </a:tr>
              <a:tr h="500062">
                <a:tc>
                  <a:txBody>
                    <a:bodyPr/>
                    <a:lstStyle/>
                    <a:p>
                      <a:pPr>
                        <a:buNone/>
                      </a:pPr>
                      <a:r>
                        <a:rPr lang="el-GR" sz="1200" b="1" dirty="0"/>
                        <a:t>Οργανωτική δομή</a:t>
                      </a:r>
                      <a:endParaRPr lang="el-GR" sz="1200" dirty="0"/>
                    </a:p>
                  </a:txBody>
                  <a:tcPr marL="48149" marR="48149" marT="24074" marB="24074" anchor="ctr">
                    <a:lnL>
                      <a:noFill/>
                    </a:lnL>
                    <a:lnR>
                      <a:noFill/>
                    </a:lnR>
                    <a:lnT>
                      <a:noFill/>
                    </a:lnT>
                    <a:lnB>
                      <a:noFill/>
                    </a:lnB>
                    <a:noFill/>
                  </a:tcPr>
                </a:tc>
                <a:tc>
                  <a:txBody>
                    <a:bodyPr/>
                    <a:lstStyle/>
                    <a:p>
                      <a:pPr>
                        <a:buNone/>
                      </a:pPr>
                      <a:r>
                        <a:rPr lang="el-GR" sz="1200"/>
                        <a:t>Συμμετοχική και οριζόντια οργάνωση με αποκεντρωμένες και αμεσοδημοκρατικές διαδικασίες λήψης αποφάσεων. Ισότιμη συμμετοχή εργαζομένων, εθελοντών και φίλων του εγχειρήματος.</a:t>
                      </a:r>
                    </a:p>
                  </a:txBody>
                  <a:tcPr marL="48149" marR="48149" marT="24074" marB="24074" anchor="ctr">
                    <a:lnL>
                      <a:noFill/>
                    </a:lnL>
                    <a:lnR>
                      <a:noFill/>
                    </a:lnR>
                    <a:lnT>
                      <a:noFill/>
                    </a:lnT>
                    <a:lnB>
                      <a:noFill/>
                    </a:lnB>
                    <a:noFill/>
                  </a:tcPr>
                </a:tc>
                <a:extLst>
                  <a:ext uri="{0D108BD9-81ED-4DB2-BD59-A6C34878D82A}">
                    <a16:rowId xmlns:a16="http://schemas.microsoft.com/office/drawing/2014/main" val="4055015469"/>
                  </a:ext>
                </a:extLst>
              </a:tr>
              <a:tr h="562345">
                <a:tc>
                  <a:txBody>
                    <a:bodyPr/>
                    <a:lstStyle/>
                    <a:p>
                      <a:pPr>
                        <a:buNone/>
                      </a:pPr>
                      <a:r>
                        <a:rPr lang="el-GR" sz="1200" b="1"/>
                        <a:t>Παραγωγικό μοντέλο</a:t>
                      </a:r>
                      <a:endParaRPr lang="el-GR" sz="1200"/>
                    </a:p>
                  </a:txBody>
                  <a:tcPr marL="48149" marR="48149" marT="24074" marB="24074" anchor="ctr">
                    <a:lnL>
                      <a:noFill/>
                    </a:lnL>
                    <a:lnR>
                      <a:noFill/>
                    </a:lnR>
                    <a:lnT>
                      <a:noFill/>
                    </a:lnT>
                    <a:lnB>
                      <a:noFill/>
                    </a:lnB>
                    <a:noFill/>
                  </a:tcPr>
                </a:tc>
                <a:tc>
                  <a:txBody>
                    <a:bodyPr/>
                    <a:lstStyle/>
                    <a:p>
                      <a:pPr>
                        <a:buNone/>
                      </a:pPr>
                      <a:r>
                        <a:rPr lang="el-GR" sz="1200" dirty="0"/>
                        <a:t>Καλλιέργεια αγροτικών προϊόντων με φυσικές ή βιολογικές μεθόδους, χωρίς φυτοφάρμακα και γενετικά τροποποιημένους οργανισμούς, με σεβασμό στους φυσικούς κύκλους της φύσης.</a:t>
                      </a:r>
                    </a:p>
                  </a:txBody>
                  <a:tcPr marL="48149" marR="48149" marT="24074" marB="24074" anchor="ctr">
                    <a:lnL>
                      <a:noFill/>
                    </a:lnL>
                    <a:lnR>
                      <a:noFill/>
                    </a:lnR>
                    <a:lnT>
                      <a:noFill/>
                    </a:lnT>
                    <a:lnB>
                      <a:noFill/>
                    </a:lnB>
                    <a:noFill/>
                  </a:tcPr>
                </a:tc>
                <a:extLst>
                  <a:ext uri="{0D108BD9-81ED-4DB2-BD59-A6C34878D82A}">
                    <a16:rowId xmlns:a16="http://schemas.microsoft.com/office/drawing/2014/main" val="2210486649"/>
                  </a:ext>
                </a:extLst>
              </a:tr>
              <a:tr h="517050">
                <a:tc>
                  <a:txBody>
                    <a:bodyPr/>
                    <a:lstStyle/>
                    <a:p>
                      <a:pPr>
                        <a:buNone/>
                      </a:pPr>
                      <a:r>
                        <a:rPr lang="el-GR" sz="1200" b="1"/>
                        <a:t>Περιοχές δραστηριότητας</a:t>
                      </a:r>
                      <a:endParaRPr lang="el-GR" sz="1200"/>
                    </a:p>
                  </a:txBody>
                  <a:tcPr marL="48149" marR="48149" marT="24074" marB="24074" anchor="ctr">
                    <a:lnL>
                      <a:noFill/>
                    </a:lnL>
                    <a:lnR>
                      <a:noFill/>
                    </a:lnR>
                    <a:lnT>
                      <a:noFill/>
                    </a:lnT>
                    <a:lnB>
                      <a:noFill/>
                    </a:lnB>
                    <a:noFill/>
                  </a:tcPr>
                </a:tc>
                <a:tc>
                  <a:txBody>
                    <a:bodyPr/>
                    <a:lstStyle/>
                    <a:p>
                      <a:pPr>
                        <a:buNone/>
                      </a:pPr>
                      <a:r>
                        <a:rPr lang="el-GR" sz="1200" dirty="0"/>
                        <a:t>Χωράφια των μελών σε διάφορες περιοχές της υπαίθρου στο Ηράκλειο Κρήτης και συνεργασίες με μικρούς παραγωγούς, βιοκαλλιεργητές και συνεταιρισμούς.</a:t>
                      </a:r>
                    </a:p>
                  </a:txBody>
                  <a:tcPr marL="48149" marR="48149" marT="24074" marB="24074" anchor="ctr">
                    <a:lnL>
                      <a:noFill/>
                    </a:lnL>
                    <a:lnR>
                      <a:noFill/>
                    </a:lnR>
                    <a:lnT>
                      <a:noFill/>
                    </a:lnT>
                    <a:lnB>
                      <a:noFill/>
                    </a:lnB>
                    <a:noFill/>
                  </a:tcPr>
                </a:tc>
                <a:extLst>
                  <a:ext uri="{0D108BD9-81ED-4DB2-BD59-A6C34878D82A}">
                    <a16:rowId xmlns:a16="http://schemas.microsoft.com/office/drawing/2014/main" val="1584436773"/>
                  </a:ext>
                </a:extLst>
              </a:tr>
              <a:tr h="636369">
                <a:tc>
                  <a:txBody>
                    <a:bodyPr/>
                    <a:lstStyle/>
                    <a:p>
                      <a:pPr>
                        <a:buNone/>
                      </a:pPr>
                      <a:r>
                        <a:rPr lang="el-GR" sz="1200" b="1"/>
                        <a:t>Διαδικασία παραγωγής &amp; διάθεσης</a:t>
                      </a:r>
                      <a:endParaRPr lang="el-GR" sz="1200"/>
                    </a:p>
                  </a:txBody>
                  <a:tcPr marL="48149" marR="48149" marT="24074" marB="24074" anchor="ctr">
                    <a:lnL>
                      <a:noFill/>
                    </a:lnL>
                    <a:lnR>
                      <a:noFill/>
                    </a:lnR>
                    <a:lnT>
                      <a:noFill/>
                    </a:lnT>
                    <a:lnB>
                      <a:noFill/>
                    </a:lnB>
                    <a:noFill/>
                  </a:tcPr>
                </a:tc>
                <a:tc>
                  <a:txBody>
                    <a:bodyPr/>
                    <a:lstStyle/>
                    <a:p>
                      <a:pPr>
                        <a:buNone/>
                      </a:pPr>
                      <a:r>
                        <a:rPr lang="el-GR" sz="1200" dirty="0"/>
                        <a:t>Η συγκομιδή μεταφέρεται στο </a:t>
                      </a:r>
                      <a:r>
                        <a:rPr lang="el-GR" sz="1200" dirty="0" err="1"/>
                        <a:t>τυποποιητήριο</a:t>
                      </a:r>
                      <a:r>
                        <a:rPr lang="el-GR" sz="1200" dirty="0"/>
                        <a:t> της </a:t>
                      </a:r>
                      <a:r>
                        <a:rPr lang="el-GR" sz="1200" dirty="0" err="1"/>
                        <a:t>ΚοινΣΕπ</a:t>
                      </a:r>
                      <a:r>
                        <a:rPr lang="el-GR" sz="1200" dirty="0"/>
                        <a:t> και διατίθεται είτε απευθείας σε νοικοκυριά μέσω καλαθιών είτε μεταποιείται σε τρόφιμα υψηλής ποιότητας.</a:t>
                      </a:r>
                    </a:p>
                  </a:txBody>
                  <a:tcPr marL="48149" marR="48149" marT="24074" marB="24074" anchor="ctr">
                    <a:lnL>
                      <a:noFill/>
                    </a:lnL>
                    <a:lnR>
                      <a:noFill/>
                    </a:lnR>
                    <a:lnT>
                      <a:noFill/>
                    </a:lnT>
                    <a:lnB>
                      <a:noFill/>
                    </a:lnB>
                    <a:noFill/>
                  </a:tcPr>
                </a:tc>
                <a:extLst>
                  <a:ext uri="{0D108BD9-81ED-4DB2-BD59-A6C34878D82A}">
                    <a16:rowId xmlns:a16="http://schemas.microsoft.com/office/drawing/2014/main" val="649941250"/>
                  </a:ext>
                </a:extLst>
              </a:tr>
              <a:tr h="517050">
                <a:tc>
                  <a:txBody>
                    <a:bodyPr/>
                    <a:lstStyle/>
                    <a:p>
                      <a:pPr>
                        <a:buNone/>
                      </a:pPr>
                      <a:r>
                        <a:rPr lang="el-GR" sz="1200" b="1"/>
                        <a:t>Ενδεικτικά προϊόντα</a:t>
                      </a:r>
                      <a:endParaRPr lang="el-GR" sz="1200"/>
                    </a:p>
                  </a:txBody>
                  <a:tcPr marL="48149" marR="48149" marT="24074" marB="24074" anchor="ctr">
                    <a:lnL>
                      <a:noFill/>
                    </a:lnL>
                    <a:lnR>
                      <a:noFill/>
                    </a:lnR>
                    <a:lnT>
                      <a:noFill/>
                    </a:lnT>
                    <a:lnB>
                      <a:noFill/>
                    </a:lnB>
                    <a:noFill/>
                  </a:tcPr>
                </a:tc>
                <a:tc>
                  <a:txBody>
                    <a:bodyPr/>
                    <a:lstStyle/>
                    <a:p>
                      <a:pPr>
                        <a:buNone/>
                      </a:pPr>
                      <a:r>
                        <a:rPr lang="el-GR" sz="1200" dirty="0"/>
                        <a:t>Μουστάρδα άγριας βρούβας, κέτσαπ με ξινόμηλο, καυτερή σάλτσα πιπεριάς, </a:t>
                      </a:r>
                      <a:r>
                        <a:rPr lang="el-GR" sz="1200" dirty="0" err="1"/>
                        <a:t>τσάτνεϊ</a:t>
                      </a:r>
                      <a:r>
                        <a:rPr lang="el-GR" sz="1200" dirty="0"/>
                        <a:t> γλυκοκολοκύθας και άλλα μεταποιημένα προϊόντα.</a:t>
                      </a:r>
                    </a:p>
                  </a:txBody>
                  <a:tcPr marL="48149" marR="48149" marT="24074" marB="24074" anchor="ctr">
                    <a:lnL>
                      <a:noFill/>
                    </a:lnL>
                    <a:lnR>
                      <a:noFill/>
                    </a:lnR>
                    <a:lnT>
                      <a:noFill/>
                    </a:lnT>
                    <a:lnB>
                      <a:noFill/>
                    </a:lnB>
                    <a:noFill/>
                  </a:tcPr>
                </a:tc>
                <a:extLst>
                  <a:ext uri="{0D108BD9-81ED-4DB2-BD59-A6C34878D82A}">
                    <a16:rowId xmlns:a16="http://schemas.microsoft.com/office/drawing/2014/main" val="381278020"/>
                  </a:ext>
                </a:extLst>
              </a:tr>
              <a:tr h="517050">
                <a:tc>
                  <a:txBody>
                    <a:bodyPr/>
                    <a:lstStyle/>
                    <a:p>
                      <a:pPr>
                        <a:buNone/>
                      </a:pPr>
                      <a:r>
                        <a:rPr lang="el-GR" sz="1200" b="1"/>
                        <a:t>Κοινωνική καινοτομία</a:t>
                      </a:r>
                      <a:endParaRPr lang="el-GR" sz="1200"/>
                    </a:p>
                  </a:txBody>
                  <a:tcPr marL="48149" marR="48149" marT="24074" marB="24074" anchor="ctr">
                    <a:lnL>
                      <a:noFill/>
                    </a:lnL>
                    <a:lnR>
                      <a:noFill/>
                    </a:lnR>
                    <a:lnT>
                      <a:noFill/>
                    </a:lnT>
                    <a:lnB>
                      <a:noFill/>
                    </a:lnB>
                    <a:noFill/>
                  </a:tcPr>
                </a:tc>
                <a:tc>
                  <a:txBody>
                    <a:bodyPr/>
                    <a:lstStyle/>
                    <a:p>
                      <a:pPr>
                        <a:buNone/>
                      </a:pPr>
                      <a:r>
                        <a:rPr lang="el-GR" sz="1200" dirty="0"/>
                        <a:t>Προώθηση συνεργασίας, αλληλεγγύης και τοπικής παραγωγής χωρίς μεσάζοντες, ενισχύοντας μικρούς παραγωγούς και την τοπική οικονομία.</a:t>
                      </a:r>
                    </a:p>
                  </a:txBody>
                  <a:tcPr marL="48149" marR="48149" marT="24074" marB="24074" anchor="ctr">
                    <a:lnL>
                      <a:noFill/>
                    </a:lnL>
                    <a:lnR>
                      <a:noFill/>
                    </a:lnR>
                    <a:lnT>
                      <a:noFill/>
                    </a:lnT>
                    <a:lnB>
                      <a:noFill/>
                    </a:lnB>
                    <a:noFill/>
                  </a:tcPr>
                </a:tc>
                <a:extLst>
                  <a:ext uri="{0D108BD9-81ED-4DB2-BD59-A6C34878D82A}">
                    <a16:rowId xmlns:a16="http://schemas.microsoft.com/office/drawing/2014/main" val="677890198"/>
                  </a:ext>
                </a:extLst>
              </a:tr>
            </a:tbl>
          </a:graphicData>
        </a:graphic>
      </p:graphicFrame>
      <p:sp>
        <p:nvSpPr>
          <p:cNvPr id="12" name="TextBox 11">
            <a:extLst>
              <a:ext uri="{FF2B5EF4-FFF2-40B4-BE49-F238E27FC236}">
                <a16:creationId xmlns:a16="http://schemas.microsoft.com/office/drawing/2014/main" id="{6D7B0778-48B1-D3A7-A42A-3099092FCAF9}"/>
              </a:ext>
            </a:extLst>
          </p:cNvPr>
          <p:cNvSpPr txBox="1"/>
          <p:nvPr/>
        </p:nvSpPr>
        <p:spPr>
          <a:xfrm>
            <a:off x="315485" y="1943894"/>
            <a:ext cx="4572000" cy="646331"/>
          </a:xfrm>
          <a:prstGeom prst="rect">
            <a:avLst/>
          </a:prstGeom>
          <a:noFill/>
        </p:spPr>
        <p:txBody>
          <a:bodyPr wrap="square">
            <a:spAutoFit/>
          </a:bodyPr>
          <a:lstStyle/>
          <a:p>
            <a:r>
              <a:rPr lang="el-GR" dirty="0" err="1"/>
              <a:t>ΚοινΣΕπ</a:t>
            </a:r>
            <a:r>
              <a:rPr lang="el-GR" dirty="0"/>
              <a:t> «Από Κοινού»</a:t>
            </a:r>
          </a:p>
          <a:p>
            <a:r>
              <a:rPr lang="en-US" dirty="0"/>
              <a:t>https://www.apokinou.gr/</a:t>
            </a:r>
            <a:endParaRPr lang="el-GR" dirty="0"/>
          </a:p>
        </p:txBody>
      </p:sp>
    </p:spTree>
    <p:extLst>
      <p:ext uri="{BB962C8B-B14F-4D97-AF65-F5344CB8AC3E}">
        <p14:creationId xmlns:p14="http://schemas.microsoft.com/office/powerpoint/2010/main" val="2750665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8C2C-0871-DAB4-2C73-2C45240546ED}"/>
              </a:ext>
            </a:extLst>
          </p:cNvPr>
          <p:cNvSpPr>
            <a:spLocks noGrp="1"/>
          </p:cNvSpPr>
          <p:nvPr>
            <p:ph type="title"/>
          </p:nvPr>
        </p:nvSpPr>
        <p:spPr/>
        <p:txBody>
          <a:bodyPr>
            <a:normAutofit fontScale="90000"/>
          </a:bodyPr>
          <a:lstStyle/>
          <a:p>
            <a:r>
              <a:rPr lang="el-GR" dirty="0"/>
              <a:t>Άσκηση 2. Παραδείγματα ΚΟΙΝΣΕΠ στην Κρήτη</a:t>
            </a:r>
          </a:p>
        </p:txBody>
      </p:sp>
      <p:sp>
        <p:nvSpPr>
          <p:cNvPr id="3" name="Content Placeholder 2">
            <a:extLst>
              <a:ext uri="{FF2B5EF4-FFF2-40B4-BE49-F238E27FC236}">
                <a16:creationId xmlns:a16="http://schemas.microsoft.com/office/drawing/2014/main" id="{8217B09A-E8D8-1E63-F3A3-37C5128F3691}"/>
              </a:ext>
            </a:extLst>
          </p:cNvPr>
          <p:cNvSpPr>
            <a:spLocks noGrp="1"/>
          </p:cNvSpPr>
          <p:nvPr>
            <p:ph idx="1"/>
          </p:nvPr>
        </p:nvSpPr>
        <p:spPr/>
        <p:txBody>
          <a:bodyPr>
            <a:normAutofit fontScale="55000" lnSpcReduction="20000"/>
          </a:bodyPr>
          <a:lstStyle/>
          <a:p>
            <a:pPr marL="0" indent="0">
              <a:buNone/>
            </a:pPr>
            <a:r>
              <a:rPr lang="en-US" dirty="0"/>
              <a:t>1. </a:t>
            </a:r>
            <a:r>
              <a:rPr lang="el-GR" dirty="0"/>
              <a:t>Μελίτακες </a:t>
            </a:r>
            <a:r>
              <a:rPr lang="en-US" dirty="0">
                <a:hlinkClick r:id="rId2"/>
              </a:rPr>
              <a:t>https://socialeconomy-crete.gr/foreis/melitakes-koin-s-ep/</a:t>
            </a:r>
            <a:r>
              <a:rPr lang="el-GR" dirty="0"/>
              <a:t> </a:t>
            </a:r>
          </a:p>
          <a:p>
            <a:pPr marL="0" indent="0">
              <a:buNone/>
            </a:pPr>
            <a:r>
              <a:rPr lang="en-US" dirty="0"/>
              <a:t>2. </a:t>
            </a:r>
            <a:r>
              <a:rPr lang="en-US" dirty="0" err="1"/>
              <a:t>AgroID</a:t>
            </a:r>
            <a:r>
              <a:rPr lang="en-US" dirty="0"/>
              <a:t> </a:t>
            </a:r>
            <a:r>
              <a:rPr lang="en-US" dirty="0">
                <a:hlinkClick r:id="rId3"/>
              </a:rPr>
              <a:t>https://agroid.gr/index.html</a:t>
            </a:r>
            <a:endParaRPr lang="en-US" dirty="0"/>
          </a:p>
          <a:p>
            <a:pPr marL="0" indent="0">
              <a:buNone/>
            </a:pPr>
            <a:r>
              <a:rPr lang="en-US" dirty="0"/>
              <a:t>3. Commons Lab </a:t>
            </a:r>
            <a:r>
              <a:rPr lang="en-US" dirty="0">
                <a:hlinkClick r:id="rId4"/>
              </a:rPr>
              <a:t>https://socialeconomy-crete.gr/foreis/commons-lab-koin-s-ep/</a:t>
            </a:r>
            <a:endParaRPr lang="en-US" dirty="0"/>
          </a:p>
          <a:p>
            <a:pPr marL="0" indent="0">
              <a:buNone/>
            </a:pPr>
            <a:r>
              <a:rPr lang="en-US" dirty="0">
                <a:hlinkClick r:id="rId5"/>
              </a:rPr>
              <a:t>4. https://champloofilms.com/</a:t>
            </a:r>
            <a:r>
              <a:rPr lang="en-US" dirty="0"/>
              <a:t> </a:t>
            </a:r>
          </a:p>
          <a:p>
            <a:pPr marL="0" indent="0">
              <a:buNone/>
            </a:pPr>
            <a:r>
              <a:rPr lang="en-US" dirty="0">
                <a:hlinkClick r:id="rId6"/>
              </a:rPr>
              <a:t>5. https://www.cretehinterland.gr/</a:t>
            </a:r>
            <a:endParaRPr lang="en-US" dirty="0"/>
          </a:p>
          <a:p>
            <a:pPr marL="0" indent="0">
              <a:buNone/>
            </a:pPr>
            <a:r>
              <a:rPr lang="en-US" dirty="0">
                <a:hlinkClick r:id="rId7"/>
              </a:rPr>
              <a:t>6. https://ecowave.gr/</a:t>
            </a:r>
            <a:endParaRPr lang="en-US" dirty="0"/>
          </a:p>
          <a:p>
            <a:pPr marL="0" indent="0">
              <a:buNone/>
            </a:pPr>
            <a:r>
              <a:rPr lang="en-US" dirty="0">
                <a:hlinkClick r:id="rId8"/>
              </a:rPr>
              <a:t>7. https://onfoot.gr/</a:t>
            </a:r>
            <a:endParaRPr lang="en-US" dirty="0"/>
          </a:p>
          <a:p>
            <a:pPr marL="0" indent="0">
              <a:buNone/>
            </a:pPr>
            <a:r>
              <a:rPr lang="en-US" dirty="0">
                <a:hlinkClick r:id="rId9"/>
              </a:rPr>
              <a:t>8. https://charoupi.wordpress.com/</a:t>
            </a:r>
            <a:endParaRPr lang="en-US" dirty="0"/>
          </a:p>
          <a:p>
            <a:pPr marL="0" indent="0">
              <a:buNone/>
            </a:pPr>
            <a:r>
              <a:rPr lang="en-US" dirty="0">
                <a:hlinkClick r:id="rId10"/>
              </a:rPr>
              <a:t>9. https://oikanos.gr/</a:t>
            </a:r>
            <a:endParaRPr lang="en-US" dirty="0"/>
          </a:p>
          <a:p>
            <a:pPr marL="0" indent="0">
              <a:buNone/>
            </a:pPr>
            <a:r>
              <a:rPr lang="en-US" dirty="0">
                <a:hlinkClick r:id="rId11"/>
              </a:rPr>
              <a:t>10. https://eptastiktos.gr/</a:t>
            </a:r>
            <a:endParaRPr lang="en-US" dirty="0"/>
          </a:p>
          <a:p>
            <a:pPr marL="0" indent="0">
              <a:buNone/>
            </a:pPr>
            <a:r>
              <a:rPr lang="en-US" dirty="0">
                <a:hlinkClick r:id="rId12"/>
              </a:rPr>
              <a:t>11. https://socialeconomy-crete.gr/foreis/terra-verde-koin-s-ep/</a:t>
            </a:r>
            <a:endParaRPr lang="en-US" dirty="0"/>
          </a:p>
          <a:p>
            <a:pPr marL="0" indent="0">
              <a:buNone/>
            </a:pPr>
            <a:r>
              <a:rPr lang="en-US" dirty="0"/>
              <a:t>12. </a:t>
            </a:r>
            <a:r>
              <a:rPr lang="en-US" dirty="0">
                <a:hlinkClick r:id="rId13"/>
              </a:rPr>
              <a:t>https://orionapnus.gr/</a:t>
            </a:r>
            <a:r>
              <a:rPr lang="en-US" dirty="0"/>
              <a:t> </a:t>
            </a:r>
          </a:p>
          <a:p>
            <a:pPr marL="0" indent="0">
              <a:buNone/>
            </a:pPr>
            <a:endParaRPr lang="en-US" dirty="0">
              <a:hlinkClick r:id="rId14"/>
            </a:endParaRPr>
          </a:p>
          <a:p>
            <a:pPr marL="0" indent="0">
              <a:buNone/>
            </a:pPr>
            <a:r>
              <a:rPr lang="en-US" dirty="0">
                <a:hlinkClick r:id="rId14"/>
              </a:rPr>
              <a:t>https://socialeconomy-crete.gr/koinonikes-epicheiriseis-stin-kriti/</a:t>
            </a:r>
            <a:r>
              <a:rPr lang="en-US" dirty="0"/>
              <a:t> </a:t>
            </a:r>
            <a:endParaRPr lang="el-GR" dirty="0"/>
          </a:p>
        </p:txBody>
      </p:sp>
    </p:spTree>
    <p:extLst>
      <p:ext uri="{BB962C8B-B14F-4D97-AF65-F5344CB8AC3E}">
        <p14:creationId xmlns:p14="http://schemas.microsoft.com/office/powerpoint/2010/main" val="1471782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71AC-49A3-C488-36B0-C9F187B5FE5A}"/>
              </a:ext>
            </a:extLst>
          </p:cNvPr>
          <p:cNvSpPr>
            <a:spLocks noGrp="1"/>
          </p:cNvSpPr>
          <p:nvPr>
            <p:ph type="title"/>
          </p:nvPr>
        </p:nvSpPr>
        <p:spPr/>
        <p:txBody>
          <a:bodyPr>
            <a:normAutofit fontScale="90000"/>
          </a:bodyPr>
          <a:lstStyle/>
          <a:p>
            <a:r>
              <a:rPr lang="el-GR" dirty="0"/>
              <a:t>Άσκηση 2. Παρουσίαση Παραδειγμάτων ΚΟΙΝΣΕΠ στην Κρήτη</a:t>
            </a:r>
          </a:p>
        </p:txBody>
      </p:sp>
      <p:sp>
        <p:nvSpPr>
          <p:cNvPr id="3" name="Content Placeholder 2">
            <a:extLst>
              <a:ext uri="{FF2B5EF4-FFF2-40B4-BE49-F238E27FC236}">
                <a16:creationId xmlns:a16="http://schemas.microsoft.com/office/drawing/2014/main" id="{CB1DFAF1-6252-FC7D-21C1-1AE7758CFB14}"/>
              </a:ext>
            </a:extLst>
          </p:cNvPr>
          <p:cNvSpPr>
            <a:spLocks noGrp="1"/>
          </p:cNvSpPr>
          <p:nvPr>
            <p:ph idx="1"/>
          </p:nvPr>
        </p:nvSpPr>
        <p:spPr/>
        <p:txBody>
          <a:bodyPr/>
          <a:lstStyle/>
          <a:p>
            <a:pPr marL="0" indent="0">
              <a:lnSpc>
                <a:spcPct val="115000"/>
              </a:lnSpc>
              <a:spcBef>
                <a:spcPts val="2400"/>
              </a:spcBef>
              <a:buNone/>
            </a:pPr>
            <a:r>
              <a:rPr lang="el-G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Παρουσίαση</a:t>
            </a:r>
            <a:r>
              <a:rPr lang="en-US"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ΚΟΙΝΣΕΠ</a:t>
            </a:r>
            <a:endParaRPr lang="el-G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a:p>
            <a:pPr marL="0" indent="0">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1.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Ποιο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π</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ρό</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βλημα προσπαθεί να λύσει;</a:t>
            </a:r>
            <a:endParaRPr lang="el-G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2.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Τι</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κάνει</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στην</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π</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ράξη</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endParaRPr lang="el-G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3.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Πώς</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έχει</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έσοδ</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α; Ποιος πληρώνει και γιατί;</a:t>
            </a:r>
            <a:endParaRPr lang="el-G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4.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Ποι</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α είναι η κοινωνική της επίδραση;</a:t>
            </a:r>
            <a:endParaRPr lang="el-GR"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5.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Συνεργάζετ</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αι με την κοινότητα; Πώς;</a:t>
            </a:r>
            <a:endParaRPr lang="el-GR"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l-GR" dirty="0"/>
          </a:p>
        </p:txBody>
      </p:sp>
      <p:sp>
        <p:nvSpPr>
          <p:cNvPr id="12" name="TextBox 11">
            <a:extLst>
              <a:ext uri="{FF2B5EF4-FFF2-40B4-BE49-F238E27FC236}">
                <a16:creationId xmlns:a16="http://schemas.microsoft.com/office/drawing/2014/main" id="{932C0467-9ADB-D05C-2C3E-929CF98AEC98}"/>
              </a:ext>
            </a:extLst>
          </p:cNvPr>
          <p:cNvSpPr txBox="1"/>
          <p:nvPr/>
        </p:nvSpPr>
        <p:spPr>
          <a:xfrm>
            <a:off x="579422" y="5015620"/>
            <a:ext cx="4979406" cy="646331"/>
          </a:xfrm>
          <a:prstGeom prst="rect">
            <a:avLst/>
          </a:prstGeom>
          <a:noFill/>
        </p:spPr>
        <p:txBody>
          <a:bodyPr wrap="square" rtlCol="0">
            <a:spAutoFit/>
          </a:bodyPr>
          <a:lstStyle/>
          <a:p>
            <a:r>
              <a:rPr lang="el-GR" dirty="0"/>
              <a:t>Διάρκεια άσκησης </a:t>
            </a:r>
            <a:r>
              <a:rPr lang="en-US" dirty="0"/>
              <a:t>10</a:t>
            </a:r>
            <a:r>
              <a:rPr lang="el-GR" dirty="0"/>
              <a:t> λεπτά</a:t>
            </a:r>
          </a:p>
          <a:p>
            <a:r>
              <a:rPr lang="el-GR" dirty="0"/>
              <a:t>Παρουσίαση </a:t>
            </a:r>
            <a:r>
              <a:rPr lang="en-US" dirty="0"/>
              <a:t>3</a:t>
            </a:r>
            <a:r>
              <a:rPr lang="el-GR" dirty="0"/>
              <a:t> λεπτά  </a:t>
            </a:r>
          </a:p>
        </p:txBody>
      </p:sp>
    </p:spTree>
    <p:extLst>
      <p:ext uri="{BB962C8B-B14F-4D97-AF65-F5344CB8AC3E}">
        <p14:creationId xmlns:p14="http://schemas.microsoft.com/office/powerpoint/2010/main" val="3196075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E62C569-3EC7-1663-ED96-992EF09F3CA7}"/>
              </a:ext>
            </a:extLst>
          </p:cNvPr>
          <p:cNvPicPr>
            <a:picLocks noChangeAspect="1"/>
          </p:cNvPicPr>
          <p:nvPr/>
        </p:nvPicPr>
        <p:blipFill>
          <a:blip r:embed="rId2"/>
          <a:stretch>
            <a:fillRect/>
          </a:stretch>
        </p:blipFill>
        <p:spPr>
          <a:xfrm>
            <a:off x="482600" y="1046924"/>
            <a:ext cx="8178799" cy="4764150"/>
          </a:xfrm>
          <a:prstGeom prst="rect">
            <a:avLst/>
          </a:prstGeom>
        </p:spPr>
      </p:pic>
      <p:sp>
        <p:nvSpPr>
          <p:cNvPr id="2" name="Title 1">
            <a:extLst>
              <a:ext uri="{FF2B5EF4-FFF2-40B4-BE49-F238E27FC236}">
                <a16:creationId xmlns:a16="http://schemas.microsoft.com/office/drawing/2014/main" id="{6295DAAF-C4BD-5B8D-F686-A6D63C4E947A}"/>
              </a:ext>
            </a:extLst>
          </p:cNvPr>
          <p:cNvSpPr txBox="1">
            <a:spLocks/>
          </p:cNvSpPr>
          <p:nvPr/>
        </p:nvSpPr>
        <p:spPr>
          <a:xfrm>
            <a:off x="1094279" y="87256"/>
            <a:ext cx="5369896" cy="7818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3200" dirty="0"/>
              <a:t>ΑΣΚΗΣΗ 3 Καμβάς Κοινωνικής Συνεταιριστικής Επιχείρησης</a:t>
            </a:r>
            <a:br>
              <a:rPr lang="el-GR" sz="3200" b="1" dirty="0"/>
            </a:br>
            <a:r>
              <a:rPr lang="el-GR" sz="3200" dirty="0"/>
              <a:t> </a:t>
            </a:r>
          </a:p>
        </p:txBody>
      </p:sp>
    </p:spTree>
    <p:extLst>
      <p:ext uri="{BB962C8B-B14F-4D97-AF65-F5344CB8AC3E}">
        <p14:creationId xmlns:p14="http://schemas.microsoft.com/office/powerpoint/2010/main" val="1420416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BD2B99-7EA6-F6BF-32B3-BFEDF87C1A3E}"/>
              </a:ext>
            </a:extLst>
          </p:cNvPr>
          <p:cNvSpPr txBox="1"/>
          <p:nvPr/>
        </p:nvSpPr>
        <p:spPr>
          <a:xfrm>
            <a:off x="628650" y="5522773"/>
            <a:ext cx="7127131" cy="307777"/>
          </a:xfrm>
          <a:prstGeom prst="rect">
            <a:avLst/>
          </a:prstGeom>
          <a:noFill/>
        </p:spPr>
        <p:txBody>
          <a:bodyPr wrap="square" rtlCol="0">
            <a:spAutoFit/>
          </a:bodyPr>
          <a:lstStyle/>
          <a:p>
            <a:r>
              <a:rPr lang="el-GR" sz="1400" dirty="0"/>
              <a:t>Για τον προσδιορισμό του προβλήματος χρησιμοποίησε τα «5 γιατί»</a:t>
            </a:r>
          </a:p>
        </p:txBody>
      </p:sp>
      <p:sp>
        <p:nvSpPr>
          <p:cNvPr id="2" name="Title 1">
            <a:extLst>
              <a:ext uri="{FF2B5EF4-FFF2-40B4-BE49-F238E27FC236}">
                <a16:creationId xmlns:a16="http://schemas.microsoft.com/office/drawing/2014/main" id="{72B33649-4E59-3B60-9683-CC1C2A1117C7}"/>
              </a:ext>
            </a:extLst>
          </p:cNvPr>
          <p:cNvSpPr txBox="1">
            <a:spLocks/>
          </p:cNvSpPr>
          <p:nvPr/>
        </p:nvSpPr>
        <p:spPr>
          <a:xfrm>
            <a:off x="275566" y="500544"/>
            <a:ext cx="7700537" cy="3865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l-GR" sz="2000" dirty="0"/>
              <a:t>ΑΣΚΗΣΗ 3. Καμβάς Κοινωνικής Συνεταιριστικής Επιχείρησης</a:t>
            </a:r>
            <a:br>
              <a:rPr lang="el-GR" sz="3200" b="1" dirty="0"/>
            </a:br>
            <a:r>
              <a:rPr lang="el-GR" sz="3200" dirty="0"/>
              <a:t> </a:t>
            </a:r>
          </a:p>
        </p:txBody>
      </p:sp>
      <p:sp>
        <p:nvSpPr>
          <p:cNvPr id="5" name="TextBox 4">
            <a:extLst>
              <a:ext uri="{FF2B5EF4-FFF2-40B4-BE49-F238E27FC236}">
                <a16:creationId xmlns:a16="http://schemas.microsoft.com/office/drawing/2014/main" id="{E68EB4F9-A83E-370C-31B4-6ACDD87EE171}"/>
              </a:ext>
            </a:extLst>
          </p:cNvPr>
          <p:cNvSpPr txBox="1"/>
          <p:nvPr/>
        </p:nvSpPr>
        <p:spPr>
          <a:xfrm>
            <a:off x="869133" y="4327556"/>
            <a:ext cx="7106970" cy="923330"/>
          </a:xfrm>
          <a:prstGeom prst="rect">
            <a:avLst/>
          </a:prstGeom>
          <a:noFill/>
        </p:spPr>
        <p:txBody>
          <a:bodyPr wrap="square" rtlCol="0">
            <a:spAutoFit/>
          </a:bodyPr>
          <a:lstStyle/>
          <a:p>
            <a:r>
              <a:rPr lang="el-GR" dirty="0"/>
              <a:t>Επιλέγω ένα δικό μου παράδειγμα και απαντάω στα σημεία του </a:t>
            </a:r>
            <a:r>
              <a:rPr lang="en-US" dirty="0"/>
              <a:t>canvas</a:t>
            </a:r>
            <a:r>
              <a:rPr lang="el-GR" dirty="0"/>
              <a:t>. Δάρκεια άσκησης: 20 λεπτά</a:t>
            </a:r>
          </a:p>
          <a:p>
            <a:r>
              <a:rPr lang="el-GR" dirty="0"/>
              <a:t>Παρουσίαση 5 λεπτά  </a:t>
            </a:r>
          </a:p>
        </p:txBody>
      </p:sp>
      <p:pic>
        <p:nvPicPr>
          <p:cNvPr id="7" name="Picture 6">
            <a:extLst>
              <a:ext uri="{FF2B5EF4-FFF2-40B4-BE49-F238E27FC236}">
                <a16:creationId xmlns:a16="http://schemas.microsoft.com/office/drawing/2014/main" id="{20FA4244-2263-11F9-6502-DC39B11237D4}"/>
              </a:ext>
            </a:extLst>
          </p:cNvPr>
          <p:cNvPicPr>
            <a:picLocks noChangeAspect="1"/>
          </p:cNvPicPr>
          <p:nvPr/>
        </p:nvPicPr>
        <p:blipFill>
          <a:blip r:embed="rId3"/>
          <a:stretch>
            <a:fillRect/>
          </a:stretch>
        </p:blipFill>
        <p:spPr>
          <a:xfrm>
            <a:off x="869133" y="1167025"/>
            <a:ext cx="6491479" cy="2807446"/>
          </a:xfrm>
          <a:prstGeom prst="rect">
            <a:avLst/>
          </a:prstGeom>
        </p:spPr>
      </p:pic>
    </p:spTree>
    <p:extLst>
      <p:ext uri="{BB962C8B-B14F-4D97-AF65-F5344CB8AC3E}">
        <p14:creationId xmlns:p14="http://schemas.microsoft.com/office/powerpoint/2010/main" val="1803448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358301-19C8-126D-87D9-7BBEE8D245B6}"/>
              </a:ext>
            </a:extLst>
          </p:cNvPr>
          <p:cNvSpPr txBox="1"/>
          <p:nvPr/>
        </p:nvSpPr>
        <p:spPr>
          <a:xfrm>
            <a:off x="595245" y="2599509"/>
            <a:ext cx="7607751" cy="3435531"/>
          </a:xfrm>
          <a:prstGeom prst="rect">
            <a:avLst/>
          </a:prstGeom>
        </p:spPr>
        <p:txBody>
          <a:bodyPr vert="horz" lIns="91440" tIns="45720" rIns="91440" bIns="45720" rtlCol="0" anchor="ctr">
            <a:normAutofit/>
          </a:bodyPr>
          <a:lstStyle/>
          <a:p>
            <a:pPr defTabSz="914400">
              <a:lnSpc>
                <a:spcPct val="90000"/>
              </a:lnSpc>
              <a:spcAft>
                <a:spcPts val="600"/>
              </a:spcAft>
            </a:pPr>
            <a:r>
              <a:rPr lang="en-US" sz="1500" b="1" dirty="0"/>
              <a:t>🟢 Παρα</a:t>
            </a:r>
            <a:r>
              <a:rPr lang="en-US" sz="1500" b="1" dirty="0" err="1"/>
              <a:t>δείγμ</a:t>
            </a:r>
            <a:r>
              <a:rPr lang="en-US" sz="1500" b="1" dirty="0"/>
              <a:t>ατα προβλημάτων</a:t>
            </a:r>
            <a:r>
              <a:rPr lang="el-GR" sz="1500" b="1" dirty="0"/>
              <a:t> για την άσκηση 3</a:t>
            </a:r>
            <a:endParaRPr lang="en-US" sz="1500" b="1" dirty="0"/>
          </a:p>
          <a:p>
            <a:pPr indent="-228600" defTabSz="914400">
              <a:lnSpc>
                <a:spcPct val="90000"/>
              </a:lnSpc>
              <a:spcAft>
                <a:spcPts val="600"/>
              </a:spcAft>
              <a:buFont typeface="Arial" panose="020B0604020202020204" pitchFamily="34" charset="0"/>
              <a:buChar char="•"/>
            </a:pPr>
            <a:r>
              <a:rPr lang="en-US" sz="1500" dirty="0" err="1"/>
              <a:t>Ηλικιωμένοι</a:t>
            </a:r>
            <a:r>
              <a:rPr lang="en-US" sz="1500" dirty="0"/>
              <a:t> π</a:t>
            </a:r>
            <a:r>
              <a:rPr lang="en-US" sz="1500" dirty="0" err="1"/>
              <a:t>ου</a:t>
            </a:r>
            <a:r>
              <a:rPr lang="en-US" sz="1500" dirty="0"/>
              <a:t> </a:t>
            </a:r>
            <a:r>
              <a:rPr lang="en-US" sz="1500" dirty="0" err="1"/>
              <a:t>ζουν</a:t>
            </a:r>
            <a:r>
              <a:rPr lang="en-US" sz="1500" dirty="0"/>
              <a:t> </a:t>
            </a:r>
            <a:r>
              <a:rPr lang="en-US" sz="1500" dirty="0" err="1"/>
              <a:t>μόνοι</a:t>
            </a:r>
            <a:r>
              <a:rPr lang="en-US" sz="1500" dirty="0"/>
              <a:t> </a:t>
            </a:r>
            <a:r>
              <a:rPr lang="en-US" sz="1500" dirty="0" err="1"/>
              <a:t>σε</a:t>
            </a:r>
            <a:r>
              <a:rPr lang="en-US" sz="1500" dirty="0"/>
              <a:t> απ</a:t>
            </a:r>
            <a:r>
              <a:rPr lang="en-US" sz="1500" dirty="0" err="1"/>
              <a:t>ομ</a:t>
            </a:r>
            <a:r>
              <a:rPr lang="en-US" sz="1500" dirty="0"/>
              <a:t>ακρυσμένα χωριά </a:t>
            </a:r>
          </a:p>
          <a:p>
            <a:pPr indent="-228600" defTabSz="914400">
              <a:lnSpc>
                <a:spcPct val="90000"/>
              </a:lnSpc>
              <a:spcAft>
                <a:spcPts val="600"/>
              </a:spcAft>
              <a:buFont typeface="Arial" panose="020B0604020202020204" pitchFamily="34" charset="0"/>
              <a:buChar char="•"/>
            </a:pPr>
            <a:r>
              <a:rPr lang="en-US" sz="1500" dirty="0" err="1"/>
              <a:t>Νέοι</a:t>
            </a:r>
            <a:r>
              <a:rPr lang="en-US" sz="1500" dirty="0"/>
              <a:t> π</a:t>
            </a:r>
            <a:r>
              <a:rPr lang="en-US" sz="1500" dirty="0" err="1"/>
              <a:t>ου</a:t>
            </a:r>
            <a:r>
              <a:rPr lang="en-US" sz="1500" dirty="0"/>
              <a:t> </a:t>
            </a:r>
            <a:r>
              <a:rPr lang="en-US" sz="1500" dirty="0" err="1"/>
              <a:t>δεν</a:t>
            </a:r>
            <a:r>
              <a:rPr lang="en-US" sz="1500" dirty="0"/>
              <a:t> β</a:t>
            </a:r>
            <a:r>
              <a:rPr lang="en-US" sz="1500" dirty="0" err="1"/>
              <a:t>ρίσκουν</a:t>
            </a:r>
            <a:r>
              <a:rPr lang="en-US" sz="1500" dirty="0"/>
              <a:t> </a:t>
            </a:r>
            <a:r>
              <a:rPr lang="en-US" sz="1500" dirty="0" err="1"/>
              <a:t>εργ</a:t>
            </a:r>
            <a:r>
              <a:rPr lang="en-US" sz="1500" dirty="0"/>
              <a:t>ασία στην περιοχή τους </a:t>
            </a:r>
          </a:p>
          <a:p>
            <a:pPr indent="-228600" defTabSz="914400">
              <a:lnSpc>
                <a:spcPct val="90000"/>
              </a:lnSpc>
              <a:spcAft>
                <a:spcPts val="600"/>
              </a:spcAft>
              <a:buFont typeface="Arial" panose="020B0604020202020204" pitchFamily="34" charset="0"/>
              <a:buChar char="•"/>
            </a:pPr>
            <a:r>
              <a:rPr lang="en-US" sz="1500" dirty="0"/>
              <a:t>Σπα</a:t>
            </a:r>
            <a:r>
              <a:rPr lang="en-US" sz="1500" dirty="0" err="1"/>
              <a:t>τάλη</a:t>
            </a:r>
            <a:r>
              <a:rPr lang="en-US" sz="1500" dirty="0"/>
              <a:t> </a:t>
            </a:r>
            <a:r>
              <a:rPr lang="en-US" sz="1500" dirty="0" err="1"/>
              <a:t>τροφίμων</a:t>
            </a:r>
            <a:r>
              <a:rPr lang="en-US" sz="1500" dirty="0"/>
              <a:t> από κατα</a:t>
            </a:r>
            <a:r>
              <a:rPr lang="en-US" sz="1500" dirty="0" err="1"/>
              <a:t>στήμ</a:t>
            </a:r>
            <a:r>
              <a:rPr lang="en-US" sz="1500" dirty="0"/>
              <a:t>ατα και εστιατόρια </a:t>
            </a:r>
          </a:p>
          <a:p>
            <a:pPr indent="-228600" defTabSz="914400">
              <a:lnSpc>
                <a:spcPct val="90000"/>
              </a:lnSpc>
              <a:spcAft>
                <a:spcPts val="600"/>
              </a:spcAft>
              <a:buFont typeface="Arial" panose="020B0604020202020204" pitchFamily="34" charset="0"/>
              <a:buChar char="•"/>
            </a:pPr>
            <a:r>
              <a:rPr lang="en-US" sz="1500" dirty="0" err="1"/>
              <a:t>Δυσκολί</a:t>
            </a:r>
            <a:r>
              <a:rPr lang="en-US" sz="1500" dirty="0"/>
              <a:t>α πρόσβασης σε γιατρό στην επαρχία </a:t>
            </a:r>
          </a:p>
          <a:p>
            <a:pPr indent="-228600" defTabSz="914400">
              <a:lnSpc>
                <a:spcPct val="90000"/>
              </a:lnSpc>
              <a:spcAft>
                <a:spcPts val="600"/>
              </a:spcAft>
              <a:buFont typeface="Arial" panose="020B0604020202020204" pitchFamily="34" charset="0"/>
              <a:buChar char="•"/>
            </a:pPr>
            <a:r>
              <a:rPr lang="en-US" sz="1500" dirty="0" err="1"/>
              <a:t>Άτομ</a:t>
            </a:r>
            <a:r>
              <a:rPr lang="en-US" sz="1500" dirty="0"/>
              <a:t>α που δεν έχουν βασικές ψηφιακές δεξιότητες </a:t>
            </a:r>
          </a:p>
          <a:p>
            <a:pPr indent="-228600" defTabSz="914400">
              <a:lnSpc>
                <a:spcPct val="90000"/>
              </a:lnSpc>
              <a:spcAft>
                <a:spcPts val="600"/>
              </a:spcAft>
              <a:buFont typeface="Arial" panose="020B0604020202020204" pitchFamily="34" charset="0"/>
              <a:buChar char="•"/>
            </a:pPr>
            <a:r>
              <a:rPr lang="en-US" sz="1500" dirty="0" err="1"/>
              <a:t>Μικροί</a:t>
            </a:r>
            <a:r>
              <a:rPr lang="en-US" sz="1500" dirty="0"/>
              <a:t> παρα</a:t>
            </a:r>
            <a:r>
              <a:rPr lang="en-US" sz="1500" dirty="0" err="1"/>
              <a:t>γωγοί</a:t>
            </a:r>
            <a:r>
              <a:rPr lang="en-US" sz="1500" dirty="0"/>
              <a:t> π</a:t>
            </a:r>
            <a:r>
              <a:rPr lang="en-US" sz="1500" dirty="0" err="1"/>
              <a:t>ου</a:t>
            </a:r>
            <a:r>
              <a:rPr lang="en-US" sz="1500" dirty="0"/>
              <a:t> </a:t>
            </a:r>
            <a:r>
              <a:rPr lang="en-US" sz="1500" dirty="0" err="1"/>
              <a:t>δυσκολεύοντ</a:t>
            </a:r>
            <a:r>
              <a:rPr lang="en-US" sz="1500" dirty="0"/>
              <a:t>αι να πουλήσουν τα προϊόντα τους </a:t>
            </a:r>
          </a:p>
          <a:p>
            <a:pPr indent="-228600" defTabSz="914400">
              <a:lnSpc>
                <a:spcPct val="90000"/>
              </a:lnSpc>
              <a:spcAft>
                <a:spcPts val="600"/>
              </a:spcAft>
              <a:buFont typeface="Arial" panose="020B0604020202020204" pitchFamily="34" charset="0"/>
              <a:buChar char="•"/>
            </a:pPr>
            <a:r>
              <a:rPr lang="en-US" sz="1500" dirty="0" err="1"/>
              <a:t>Εγκ</a:t>
            </a:r>
            <a:r>
              <a:rPr lang="en-US" sz="1500" dirty="0"/>
              <a:t>αταλελειμμένα κτίρια που παραμένουν ανεκμετάλλευτα </a:t>
            </a:r>
          </a:p>
          <a:p>
            <a:pPr indent="-228600" defTabSz="914400">
              <a:lnSpc>
                <a:spcPct val="90000"/>
              </a:lnSpc>
              <a:spcAft>
                <a:spcPts val="600"/>
              </a:spcAft>
              <a:buFont typeface="Arial" panose="020B0604020202020204" pitchFamily="34" charset="0"/>
              <a:buChar char="•"/>
            </a:pPr>
            <a:r>
              <a:rPr lang="en-US" sz="1500" dirty="0" err="1"/>
              <a:t>Έλλειψη</a:t>
            </a:r>
            <a:r>
              <a:rPr lang="en-US" sz="1500" dirty="0"/>
              <a:t> </a:t>
            </a:r>
            <a:r>
              <a:rPr lang="en-US" sz="1500" dirty="0" err="1"/>
              <a:t>φροντίδ</a:t>
            </a:r>
            <a:r>
              <a:rPr lang="en-US" sz="1500" dirty="0"/>
              <a:t>ας για άτομα με αναπηρία </a:t>
            </a:r>
          </a:p>
          <a:p>
            <a:pPr indent="-228600" defTabSz="914400">
              <a:lnSpc>
                <a:spcPct val="90000"/>
              </a:lnSpc>
              <a:spcAft>
                <a:spcPts val="600"/>
              </a:spcAft>
              <a:buFont typeface="Arial" panose="020B0604020202020204" pitchFamily="34" charset="0"/>
              <a:buChar char="•"/>
            </a:pPr>
            <a:r>
              <a:rPr lang="en-US" sz="1500" dirty="0"/>
              <a:t>Απ</a:t>
            </a:r>
            <a:r>
              <a:rPr lang="en-US" sz="1500" dirty="0" err="1"/>
              <a:t>ομόνωση</a:t>
            </a:r>
            <a:r>
              <a:rPr lang="en-US" sz="1500" dirty="0"/>
              <a:t> και </a:t>
            </a:r>
            <a:r>
              <a:rPr lang="en-US" sz="1500" dirty="0" err="1"/>
              <a:t>μον</a:t>
            </a:r>
            <a:r>
              <a:rPr lang="en-US" sz="1500" dirty="0"/>
              <a:t>αξιά ηλικιωμένων </a:t>
            </a:r>
          </a:p>
          <a:p>
            <a:pPr indent="-228600" defTabSz="914400">
              <a:lnSpc>
                <a:spcPct val="90000"/>
              </a:lnSpc>
              <a:spcAft>
                <a:spcPts val="600"/>
              </a:spcAft>
              <a:buFont typeface="Arial" panose="020B0604020202020204" pitchFamily="34" charset="0"/>
              <a:buChar char="•"/>
            </a:pPr>
            <a:r>
              <a:rPr lang="en-US" sz="1500" dirty="0" err="1"/>
              <a:t>Νέοι</a:t>
            </a:r>
            <a:r>
              <a:rPr lang="en-US" sz="1500" dirty="0"/>
              <a:t> π</a:t>
            </a:r>
            <a:r>
              <a:rPr lang="en-US" sz="1500" dirty="0" err="1"/>
              <a:t>ου</a:t>
            </a:r>
            <a:r>
              <a:rPr lang="en-US" sz="1500" dirty="0"/>
              <a:t> </a:t>
            </a:r>
            <a:r>
              <a:rPr lang="en-US" sz="1500" dirty="0" err="1"/>
              <a:t>φεύγουν</a:t>
            </a:r>
            <a:r>
              <a:rPr lang="en-US" sz="1500" dirty="0"/>
              <a:t> από την επα</a:t>
            </a:r>
            <a:r>
              <a:rPr lang="en-US" sz="1500" dirty="0" err="1"/>
              <a:t>ρχί</a:t>
            </a:r>
            <a:r>
              <a:rPr lang="en-US" sz="1500" dirty="0"/>
              <a:t>α λόγω έλλειψης ευκαιριών </a:t>
            </a:r>
          </a:p>
          <a:p>
            <a:pPr indent="-228600" defTabSz="914400">
              <a:lnSpc>
                <a:spcPct val="90000"/>
              </a:lnSpc>
              <a:spcAft>
                <a:spcPts val="600"/>
              </a:spcAft>
              <a:buFont typeface="Arial" panose="020B0604020202020204" pitchFamily="34" charset="0"/>
              <a:buChar char="•"/>
            </a:pPr>
            <a:r>
              <a:rPr lang="en-US" sz="1500" dirty="0"/>
              <a:t>Υπ</a:t>
            </a:r>
            <a:r>
              <a:rPr lang="en-US" sz="1500" dirty="0" err="1"/>
              <a:t>ερκ</a:t>
            </a:r>
            <a:r>
              <a:rPr lang="en-US" sz="1500" dirty="0"/>
              <a:t>ατανάλωση και παραγωγή απορριμμάτων στις πόλεις</a:t>
            </a:r>
          </a:p>
        </p:txBody>
      </p:sp>
    </p:spTree>
    <p:extLst>
      <p:ext uri="{BB962C8B-B14F-4D97-AF65-F5344CB8AC3E}">
        <p14:creationId xmlns:p14="http://schemas.microsoft.com/office/powerpoint/2010/main" val="3945920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9FF3188-4BA4-3DDF-595E-6A62E839B142}"/>
              </a:ext>
            </a:extLst>
          </p:cNvPr>
          <p:cNvSpPr>
            <a:spLocks noGrp="1"/>
          </p:cNvSpPr>
          <p:nvPr>
            <p:ph type="title"/>
          </p:nvPr>
        </p:nvSpPr>
        <p:spPr>
          <a:xfrm>
            <a:off x="782723" y="809898"/>
            <a:ext cx="7457037" cy="1554480"/>
          </a:xfrm>
        </p:spPr>
        <p:txBody>
          <a:bodyPr anchor="ctr">
            <a:normAutofit/>
          </a:bodyPr>
          <a:lstStyle/>
          <a:p>
            <a:r>
              <a:rPr lang="el-GR" sz="4200" b="1"/>
              <a:t>Αναστοχασμός </a:t>
            </a:r>
            <a:br>
              <a:rPr lang="el-GR" sz="4200" b="1"/>
            </a:br>
            <a:endParaRPr lang="el-GR" sz="4200"/>
          </a:p>
        </p:txBody>
      </p:sp>
      <p:sp>
        <p:nvSpPr>
          <p:cNvPr id="7" name="Content Placeholder 6">
            <a:extLst>
              <a:ext uri="{FF2B5EF4-FFF2-40B4-BE49-F238E27FC236}">
                <a16:creationId xmlns:a16="http://schemas.microsoft.com/office/drawing/2014/main" id="{AE311FC6-FCBF-318A-C72D-1A43F8A3A01B}"/>
              </a:ext>
            </a:extLst>
          </p:cNvPr>
          <p:cNvSpPr>
            <a:spLocks noGrp="1"/>
          </p:cNvSpPr>
          <p:nvPr>
            <p:ph idx="1"/>
          </p:nvPr>
        </p:nvSpPr>
        <p:spPr>
          <a:xfrm>
            <a:off x="783771" y="3017522"/>
            <a:ext cx="7455989" cy="3124658"/>
          </a:xfrm>
        </p:spPr>
        <p:txBody>
          <a:bodyPr anchor="ctr">
            <a:normAutofit/>
          </a:bodyPr>
          <a:lstStyle/>
          <a:p>
            <a:r>
              <a:rPr lang="el-GR" sz="2100"/>
              <a:t>Τι σας δυσκόλεψε; </a:t>
            </a:r>
          </a:p>
          <a:p>
            <a:pPr>
              <a:buFont typeface="Arial" panose="020B0604020202020204" pitchFamily="34" charset="0"/>
              <a:buChar char="•"/>
            </a:pPr>
            <a:r>
              <a:rPr lang="el-GR" sz="2100"/>
              <a:t>Τι σας φάνηκε ενδιαφέρον; </a:t>
            </a:r>
          </a:p>
          <a:p>
            <a:pPr>
              <a:buFont typeface="Arial" panose="020B0604020202020204" pitchFamily="34" charset="0"/>
              <a:buChar char="•"/>
            </a:pPr>
            <a:r>
              <a:rPr lang="el-GR" sz="2100"/>
              <a:t>Ποια ιδέα θα μπορούσε να γίνει πραγματικότητα;</a:t>
            </a:r>
          </a:p>
          <a:p>
            <a:endParaRPr lang="el-GR" sz="2100"/>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52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33"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BD3DF-B896-E3CC-EF51-5F40F676A177}"/>
              </a:ext>
            </a:extLst>
          </p:cNvPr>
          <p:cNvSpPr>
            <a:spLocks noGrp="1"/>
          </p:cNvSpPr>
          <p:nvPr>
            <p:ph type="title"/>
          </p:nvPr>
        </p:nvSpPr>
        <p:spPr>
          <a:xfrm>
            <a:off x="782723" y="809898"/>
            <a:ext cx="7457037" cy="1554480"/>
          </a:xfrm>
        </p:spPr>
        <p:txBody>
          <a:bodyPr anchor="ctr">
            <a:normAutofit/>
          </a:bodyPr>
          <a:lstStyle/>
          <a:p>
            <a:r>
              <a:rPr lang="el-GR" sz="4200"/>
              <a:t>Κλείσιμο </a:t>
            </a:r>
          </a:p>
        </p:txBody>
      </p:sp>
      <p:sp>
        <p:nvSpPr>
          <p:cNvPr id="3" name="Content Placeholder 2">
            <a:extLst>
              <a:ext uri="{FF2B5EF4-FFF2-40B4-BE49-F238E27FC236}">
                <a16:creationId xmlns:a16="http://schemas.microsoft.com/office/drawing/2014/main" id="{D6D755B4-D20A-45FC-FD6C-95AD85CB51CD}"/>
              </a:ext>
            </a:extLst>
          </p:cNvPr>
          <p:cNvSpPr>
            <a:spLocks noGrp="1"/>
          </p:cNvSpPr>
          <p:nvPr>
            <p:ph idx="1"/>
          </p:nvPr>
        </p:nvSpPr>
        <p:spPr>
          <a:xfrm>
            <a:off x="783771" y="3017522"/>
            <a:ext cx="7455989" cy="3124658"/>
          </a:xfrm>
        </p:spPr>
        <p:txBody>
          <a:bodyPr anchor="ctr">
            <a:normAutofit fontScale="92500" lnSpcReduction="20000"/>
          </a:bodyPr>
          <a:lstStyle/>
          <a:p>
            <a:pPr marL="0" indent="0">
              <a:lnSpc>
                <a:spcPct val="90000"/>
              </a:lnSpc>
              <a:buNone/>
            </a:pPr>
            <a:r>
              <a:rPr lang="el-GR" sz="1800" dirty="0"/>
              <a:t>Γιατί να επιλέξουμε την </a:t>
            </a:r>
            <a:r>
              <a:rPr lang="el-GR" sz="1800" dirty="0" err="1"/>
              <a:t>Κ.Αλ.Ο</a:t>
            </a:r>
            <a:r>
              <a:rPr lang="el-GR" sz="1800" dirty="0"/>
              <a:t>.</a:t>
            </a:r>
          </a:p>
          <a:p>
            <a:pPr marL="0" indent="0">
              <a:lnSpc>
                <a:spcPct val="90000"/>
              </a:lnSpc>
              <a:buNone/>
            </a:pPr>
            <a:endParaRPr lang="el-GR" sz="1800" dirty="0"/>
          </a:p>
          <a:p>
            <a:pPr marL="0" indent="0">
              <a:lnSpc>
                <a:spcPct val="90000"/>
              </a:lnSpc>
              <a:buNone/>
            </a:pPr>
            <a:r>
              <a:rPr lang="el-GR" sz="1800" b="1" dirty="0"/>
              <a:t>Γιατί σου δίνει τη δυνατότητα να δημιουργήσεις κάτι δικό σου με νόημα</a:t>
            </a:r>
            <a:br>
              <a:rPr lang="el-GR" sz="1800" dirty="0"/>
            </a:br>
            <a:r>
              <a:rPr lang="el-GR" sz="1800" dirty="0"/>
              <a:t>όχι απλώς μια δουλειά, αλλά μια δραστηριότητα που λύνει πραγματικά προβλήματα</a:t>
            </a:r>
          </a:p>
          <a:p>
            <a:pPr marL="0" indent="0">
              <a:lnSpc>
                <a:spcPct val="90000"/>
              </a:lnSpc>
              <a:buNone/>
            </a:pPr>
            <a:r>
              <a:rPr lang="el-GR" sz="1800" b="1" dirty="0"/>
              <a:t>Γιατί βασίζεται στη συνεργασία και όχι στον ανταγωνισμό</a:t>
            </a:r>
            <a:br>
              <a:rPr lang="el-GR" sz="1800" dirty="0"/>
            </a:br>
            <a:r>
              <a:rPr lang="el-GR" sz="1800" dirty="0"/>
              <a:t>δεν χρειάζεται να τα καταφέρεις μόνος/μόνη — μπορείς να το χτίσεις μαζί με άλλους</a:t>
            </a:r>
          </a:p>
          <a:p>
            <a:pPr marL="0" indent="0">
              <a:lnSpc>
                <a:spcPct val="90000"/>
              </a:lnSpc>
              <a:buNone/>
            </a:pPr>
            <a:r>
              <a:rPr lang="el-GR" sz="1800" b="1" dirty="0"/>
              <a:t>Γιατί ανοίγει δρόμους σε μια περίοδο αβεβαιότητας</a:t>
            </a:r>
            <a:br>
              <a:rPr lang="el-GR" sz="1800" dirty="0"/>
            </a:br>
            <a:r>
              <a:rPr lang="el-GR" sz="1800" dirty="0"/>
              <a:t>εκεί που η αγορά δυσκολεύεται, δημιουργούνται νέες μορφές δράσης και απασχόλησης</a:t>
            </a:r>
            <a:endParaRPr lang="en-US" sz="1800" dirty="0"/>
          </a:p>
          <a:p>
            <a:pPr marL="0" indent="0">
              <a:lnSpc>
                <a:spcPct val="90000"/>
              </a:lnSpc>
              <a:buNone/>
            </a:pPr>
            <a:endParaRPr lang="en-US" sz="1800" dirty="0"/>
          </a:p>
          <a:p>
            <a:pPr marL="0" indent="0">
              <a:lnSpc>
                <a:spcPct val="90000"/>
              </a:lnSpc>
              <a:buNone/>
            </a:pPr>
            <a:r>
              <a:rPr lang="en-US" sz="1800" dirty="0">
                <a:hlinkClick r:id="rId2"/>
              </a:rPr>
              <a:t>https://www.youtube.com/watch?v=Mwwq3ujkfkU</a:t>
            </a:r>
            <a:endParaRPr lang="el-GR" sz="1800" dirty="0"/>
          </a:p>
          <a:p>
            <a:pPr marL="0" indent="0">
              <a:lnSpc>
                <a:spcPct val="90000"/>
              </a:lnSpc>
              <a:buNone/>
            </a:pPr>
            <a:r>
              <a:rPr lang="en-US" sz="1800" dirty="0">
                <a:hlinkClick r:id="rId3"/>
              </a:rPr>
              <a:t>https://www.youtube.com/watch?v=p1nwVWhErU0</a:t>
            </a:r>
            <a:r>
              <a:rPr lang="en-US" sz="1800" dirty="0"/>
              <a:t> </a:t>
            </a:r>
            <a:endParaRPr lang="el-GR" sz="1800" dirty="0"/>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9C1303-AE2A-B8F7-9D45-9C48A57485BE}"/>
            </a:ext>
          </a:extLst>
        </p:cNvPr>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7514FA12-65F4-DCA0-F787-F1A0E2F5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490DBA14-AE0D-7862-224C-5BC416E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2">
            <a:extLst>
              <a:ext uri="{FF2B5EF4-FFF2-40B4-BE49-F238E27FC236}">
                <a16:creationId xmlns:a16="http://schemas.microsoft.com/office/drawing/2014/main" id="{E512FDC2-234A-1426-F462-7F505D211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4" name="Rectangle 24">
            <a:extLst>
              <a:ext uri="{FF2B5EF4-FFF2-40B4-BE49-F238E27FC236}">
                <a16:creationId xmlns:a16="http://schemas.microsoft.com/office/drawing/2014/main" id="{C959F722-8894-1F57-EDC5-93326391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6">
            <a:extLst>
              <a:ext uri="{FF2B5EF4-FFF2-40B4-BE49-F238E27FC236}">
                <a16:creationId xmlns:a16="http://schemas.microsoft.com/office/drawing/2014/main" id="{F9FD594B-9510-3F11-5358-918458F1B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8">
            <a:extLst>
              <a:ext uri="{FF2B5EF4-FFF2-40B4-BE49-F238E27FC236}">
                <a16:creationId xmlns:a16="http://schemas.microsoft.com/office/drawing/2014/main" id="{D6CE2825-03D0-C8EC-57A8-B91FDEC43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9C7D0F13-4773-79E6-394D-9B6626D95026}"/>
              </a:ext>
            </a:extLst>
          </p:cNvPr>
          <p:cNvSpPr txBox="1"/>
          <p:nvPr/>
        </p:nvSpPr>
        <p:spPr>
          <a:xfrm>
            <a:off x="898634" y="1763949"/>
            <a:ext cx="2274412" cy="3973755"/>
          </a:xfrm>
          <a:prstGeom prst="rect">
            <a:avLst/>
          </a:prstGeom>
        </p:spPr>
        <p:txBody>
          <a:bodyPr vert="horz" lIns="91440" tIns="45720" rIns="91440" bIns="45720" rtlCol="0" anchor="t">
            <a:normAutofit fontScale="92500" lnSpcReduction="10000"/>
          </a:bodyPr>
          <a:lstStyle/>
          <a:p>
            <a:pPr>
              <a:spcAft>
                <a:spcPts val="450"/>
              </a:spcAft>
              <a:buClr>
                <a:schemeClr val="accent2"/>
              </a:buClr>
            </a:pPr>
            <a:r>
              <a:rPr lang="en-US" sz="3600" b="1" dirty="0"/>
              <a:t>Η </a:t>
            </a:r>
            <a:r>
              <a:rPr lang="el-GR" sz="3600" b="1" dirty="0"/>
              <a:t>«Κ</a:t>
            </a:r>
            <a:r>
              <a:rPr lang="en-US" sz="3600" b="1" dirty="0" err="1"/>
              <a:t>οινωνικ</a:t>
            </a:r>
            <a:r>
              <a:rPr lang="el-GR" sz="3600" b="1" dirty="0"/>
              <a:t>ή</a:t>
            </a:r>
            <a:r>
              <a:rPr lang="en-US" sz="3600" b="1" dirty="0"/>
              <a:t> </a:t>
            </a:r>
            <a:r>
              <a:rPr lang="el-GR" sz="3600" b="1" dirty="0"/>
              <a:t>Ο</a:t>
            </a:r>
            <a:r>
              <a:rPr lang="en-US" sz="3600" b="1" dirty="0" err="1"/>
              <a:t>ικονομ</a:t>
            </a:r>
            <a:r>
              <a:rPr lang="el-GR" sz="3600" b="1" dirty="0"/>
              <a:t>ί</a:t>
            </a:r>
            <a:r>
              <a:rPr lang="en-US" sz="3600" b="1" dirty="0"/>
              <a:t>α</a:t>
            </a:r>
            <a:r>
              <a:rPr lang="el-GR" sz="3600" b="1" dirty="0"/>
              <a:t>»</a:t>
            </a:r>
            <a:r>
              <a:rPr lang="en-US" sz="3600" b="1" dirty="0"/>
              <a:t> στην </a:t>
            </a:r>
            <a:r>
              <a:rPr lang="el-GR" sz="3600" b="1" dirty="0"/>
              <a:t>Ε</a:t>
            </a:r>
            <a:r>
              <a:rPr lang="en-US" sz="3600" b="1" dirty="0" err="1"/>
              <a:t>λλ</a:t>
            </a:r>
            <a:r>
              <a:rPr lang="el-GR" sz="3600" b="1" dirty="0"/>
              <a:t>ά</a:t>
            </a:r>
            <a:r>
              <a:rPr lang="en-US" sz="3600" b="1" dirty="0"/>
              <a:t>δα </a:t>
            </a:r>
          </a:p>
          <a:p>
            <a:pPr>
              <a:spcAft>
                <a:spcPts val="450"/>
              </a:spcAft>
              <a:buClr>
                <a:schemeClr val="accent2"/>
              </a:buClr>
            </a:pPr>
            <a:r>
              <a:rPr lang="en-US" sz="3600" b="1" dirty="0"/>
              <a:t>Η επ</a:t>
            </a:r>
            <a:r>
              <a:rPr lang="en-US" sz="3600" b="1" dirty="0" err="1"/>
              <a:t>ιρρο</a:t>
            </a:r>
            <a:r>
              <a:rPr lang="el-GR" sz="3600" b="1" dirty="0"/>
              <a:t>ή</a:t>
            </a:r>
            <a:r>
              <a:rPr lang="en-US" sz="3600" b="1" dirty="0"/>
              <a:t> </a:t>
            </a:r>
            <a:r>
              <a:rPr lang="el-GR" sz="3600" b="1" dirty="0"/>
              <a:t>από την Ε.Ε.</a:t>
            </a:r>
            <a:endParaRPr lang="en-US" sz="3600" b="1" dirty="0"/>
          </a:p>
        </p:txBody>
      </p:sp>
      <p:sp>
        <p:nvSpPr>
          <p:cNvPr id="6" name="TextBox 5">
            <a:extLst>
              <a:ext uri="{FF2B5EF4-FFF2-40B4-BE49-F238E27FC236}">
                <a16:creationId xmlns:a16="http://schemas.microsoft.com/office/drawing/2014/main" id="{39E603CB-9C4D-DFC2-B271-A587D8E55613}"/>
              </a:ext>
            </a:extLst>
          </p:cNvPr>
          <p:cNvSpPr txBox="1"/>
          <p:nvPr/>
        </p:nvSpPr>
        <p:spPr>
          <a:xfrm>
            <a:off x="3352800" y="1012953"/>
            <a:ext cx="4807003" cy="4590678"/>
          </a:xfrm>
          <a:prstGeom prst="rect">
            <a:avLst/>
          </a:prstGeom>
          <a:noFill/>
        </p:spPr>
        <p:txBody>
          <a:bodyPr wrap="square">
            <a:spAutoFit/>
          </a:bodyPr>
          <a:lstStyle/>
          <a:p>
            <a:r>
              <a:rPr lang="el-GR" sz="1400" cap="none" spc="0" dirty="0">
                <a:solidFill>
                  <a:schemeClr val="tx1">
                    <a:lumMod val="75000"/>
                    <a:lumOff val="25000"/>
                  </a:schemeClr>
                </a:solidFill>
              </a:rPr>
              <a:t>Οι Κοινωνικοί Συνεταιρισμοί εισήχθησαν στο ελληνικό κράτος, στο πλαίσιο της πολιτικής της ΕΕ. </a:t>
            </a:r>
            <a:r>
              <a:rPr lang="en-US" sz="1400" cap="none" spc="0" dirty="0">
                <a:solidFill>
                  <a:schemeClr val="tx1">
                    <a:lumMod val="75000"/>
                    <a:lumOff val="25000"/>
                  </a:schemeClr>
                </a:solidFill>
              </a:rPr>
              <a:t>K</a:t>
            </a:r>
            <a:r>
              <a:rPr lang="el-GR" sz="1400" cap="none" spc="0" dirty="0" err="1">
                <a:solidFill>
                  <a:schemeClr val="tx1">
                    <a:lumMod val="75000"/>
                    <a:lumOff val="25000"/>
                  </a:schemeClr>
                </a:solidFill>
              </a:rPr>
              <a:t>οινοτική</a:t>
            </a:r>
            <a:r>
              <a:rPr lang="el-GR" sz="1400" cap="none" spc="0" dirty="0">
                <a:solidFill>
                  <a:schemeClr val="tx1">
                    <a:lumMod val="75000"/>
                    <a:lumOff val="25000"/>
                  </a:schemeClr>
                </a:solidFill>
              </a:rPr>
              <a:t> Πρωτοβουλία «LEADER» του Υπουργείου Γεωργίας Ανάπτυξης που συγχρηματοδοτείται από το Ευρωπαϊκό Γεωργικό Ταμείο Αγροτικής Ανάπτυξης (ΕΓΤΑΑ) ) (1991 - ). Κοινοτική Πρωτοβουλία «EQUAL» (2001-2013) του Υπουργείου Εργασίας συγχρηματοδοτούμενη από το Ευρωπαϊκό Κοινωνικό Ταμείο (ΕΚΤ). Ο Ελληνικός Οργανισμός Απασχόλησης Εργατικού Δυναμικού (ΟΑΕΔ) προωθεί επίσης τις συνεταιριστικές επιχειρήσεις μέσω των Προγραμμάτων Απασχόλησης Επιχειρήσεων που συγχρηματοδοτούνται επίσης από την ΕΕ (1998 - ). Ήταν η περίοδος εξευρωπαϊσμού της Ελληνικής Δημόσιας Διοίκησης. Οι συνεταιρισμοί εκείνης της εποχής σχετίζονταν κυρίως με τις γυναικείες συνεταιριστικές επιχειρήσεις στον αγροτικό τομέα. Οι δραστηριότητές τους αναπτύχθηκαν κυρίως στον αγροτικό τομέα στην οικοτεχνία (κυρίως τρόφιμα, υφάσματα, κεραμικά) και τον </a:t>
            </a:r>
            <a:r>
              <a:rPr lang="el-GR" sz="1400" cap="none" spc="0" dirty="0" err="1">
                <a:solidFill>
                  <a:schemeClr val="tx1">
                    <a:lumMod val="75000"/>
                    <a:lumOff val="25000"/>
                  </a:schemeClr>
                </a:solidFill>
              </a:rPr>
              <a:t>αγροτουρισμό</a:t>
            </a:r>
            <a:r>
              <a:rPr lang="el-GR" sz="1400" cap="none" spc="0" dirty="0">
                <a:solidFill>
                  <a:schemeClr val="tx1">
                    <a:lumMod val="75000"/>
                    <a:lumOff val="25000"/>
                  </a:schemeClr>
                </a:solidFill>
              </a:rPr>
              <a:t> (ξενώνες, μπαρ) «Οι περισσότεροι γυναικείοι συνεταιρισμοί έχουν επιλέξει τη νομική μορφή του αγροτικού συνεταιρισμού και κάποιοι άλλοι τη νομική μορφή του αστικού συνεταιρισμού»</a:t>
            </a:r>
            <a:r>
              <a:rPr lang="en-US" sz="1400" cap="none" spc="0" dirty="0">
                <a:solidFill>
                  <a:schemeClr val="tx1">
                    <a:lumMod val="75000"/>
                    <a:lumOff val="25000"/>
                  </a:schemeClr>
                </a:solidFill>
              </a:rPr>
              <a:t> (</a:t>
            </a:r>
            <a:r>
              <a:rPr lang="nl-NL" sz="1400" kern="1200" cap="none" spc="0" dirty="0">
                <a:solidFill>
                  <a:schemeClr val="tx1">
                    <a:lumMod val="75000"/>
                    <a:lumOff val="25000"/>
                  </a:schemeClr>
                </a:solidFill>
                <a:latin typeface="+mn-lt"/>
                <a:ea typeface="+mn-ea"/>
                <a:cs typeface="+mn-cs"/>
              </a:rPr>
              <a:t>Koutsou et al, 2003, Adam, 2012)</a:t>
            </a:r>
            <a:r>
              <a:rPr lang="el-GR" sz="1400" kern="1200" cap="none" spc="0" dirty="0">
                <a:solidFill>
                  <a:schemeClr val="tx1">
                    <a:lumMod val="75000"/>
                    <a:lumOff val="25000"/>
                  </a:schemeClr>
                </a:solidFill>
                <a:latin typeface="+mn-lt"/>
                <a:ea typeface="+mn-ea"/>
                <a:cs typeface="+mn-cs"/>
              </a:rPr>
              <a:t>. </a:t>
            </a:r>
          </a:p>
        </p:txBody>
      </p:sp>
    </p:spTree>
    <p:extLst>
      <p:ext uri="{BB962C8B-B14F-4D97-AF65-F5344CB8AC3E}">
        <p14:creationId xmlns:p14="http://schemas.microsoft.com/office/powerpoint/2010/main" val="1291133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FDCC3B0-7070-D2E3-CE5D-84AC642A1072}"/>
              </a:ext>
            </a:extLst>
          </p:cNvPr>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Ενδεικτική βιβλιογραφία</a:t>
            </a:r>
          </a:p>
        </p:txBody>
      </p:sp>
      <p:sp>
        <p:nvSpPr>
          <p:cNvPr id="4" name="Rectangle 1">
            <a:extLst>
              <a:ext uri="{FF2B5EF4-FFF2-40B4-BE49-F238E27FC236}">
                <a16:creationId xmlns:a16="http://schemas.microsoft.com/office/drawing/2014/main" id="{2C973FB1-205B-C8CC-7839-12BBA1AFC2E3}"/>
              </a:ext>
            </a:extLst>
          </p:cNvPr>
          <p:cNvSpPr>
            <a:spLocks noGrp="1" noChangeArrowheads="1"/>
          </p:cNvSpPr>
          <p:nvPr>
            <p:ph idx="1"/>
          </p:nvPr>
        </p:nvSpPr>
        <p:spPr bwMode="auto">
          <a:xfrm>
            <a:off x="3607694" y="649480"/>
            <a:ext cx="4916510" cy="55460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ctr" anchorCtr="0" compatLnSpc="1">
            <a:prstTxWarp prst="textNoShape">
              <a:avLst/>
            </a:prstTxWarp>
            <a:normAutofit/>
          </a:bodyPr>
          <a:lstStyle/>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Adam</a:t>
            </a:r>
            <a:r>
              <a:rPr lang="el-GR" altLang="el-GR" sz="700" dirty="0">
                <a:latin typeface="Arial" panose="020B0604020202020204" pitchFamily="34" charset="0"/>
              </a:rPr>
              <a:t>, S. (2012). </a:t>
            </a:r>
            <a:r>
              <a:rPr lang="el-GR" altLang="el-GR" sz="700" i="1" dirty="0">
                <a:latin typeface="Arial" panose="020B0604020202020204" pitchFamily="34" charset="0"/>
              </a:rPr>
              <a:t>Social </a:t>
            </a:r>
            <a:r>
              <a:rPr lang="el-GR" altLang="el-GR" sz="700" i="1">
                <a:latin typeface="Arial" panose="020B0604020202020204" pitchFamily="34" charset="0"/>
              </a:rPr>
              <a:t>Economy</a:t>
            </a:r>
            <a:r>
              <a:rPr lang="el-GR" altLang="el-GR" sz="700" i="1" dirty="0">
                <a:latin typeface="Arial" panose="020B0604020202020204" pitchFamily="34" charset="0"/>
              </a:rPr>
              <a:t> and Social </a:t>
            </a:r>
            <a:r>
              <a:rPr lang="el-GR" altLang="el-GR" sz="700" i="1">
                <a:latin typeface="Arial" panose="020B0604020202020204" pitchFamily="34" charset="0"/>
              </a:rPr>
              <a:t>Exclusion</a:t>
            </a:r>
            <a:r>
              <a:rPr lang="el-GR" altLang="el-GR" sz="700" i="1" dirty="0">
                <a:latin typeface="Arial" panose="020B0604020202020204" pitchFamily="34" charset="0"/>
              </a:rPr>
              <a:t>: The </a:t>
            </a:r>
            <a:r>
              <a:rPr lang="el-GR" altLang="el-GR" sz="700" i="1">
                <a:latin typeface="Arial" panose="020B0604020202020204" pitchFamily="34" charset="0"/>
              </a:rPr>
              <a:t>Experience</a:t>
            </a:r>
            <a:r>
              <a:rPr lang="el-GR" altLang="el-GR" sz="700" i="1" dirty="0">
                <a:latin typeface="Arial" panose="020B0604020202020204" pitchFamily="34" charset="0"/>
              </a:rPr>
              <a:t> of the KOISPE in </a:t>
            </a:r>
            <a:r>
              <a:rPr lang="el-GR" altLang="el-GR" sz="700" i="1">
                <a:latin typeface="Arial" panose="020B0604020202020204" pitchFamily="34" charset="0"/>
              </a:rPr>
              <a:t>Greece</a:t>
            </a:r>
            <a:r>
              <a:rPr lang="el-GR" altLang="el-GR" sz="700" dirty="0">
                <a:latin typeface="Arial" panose="020B0604020202020204" pitchFamily="34" charset="0"/>
              </a:rPr>
              <a:t>. </a:t>
            </a:r>
            <a:r>
              <a:rPr lang="el-GR" altLang="el-GR" sz="700">
                <a:latin typeface="Arial" panose="020B0604020202020204" pitchFamily="34" charset="0"/>
              </a:rPr>
              <a:t>PhD</a:t>
            </a:r>
            <a:r>
              <a:rPr lang="el-GR" altLang="el-GR" sz="700" dirty="0">
                <a:latin typeface="Arial" panose="020B0604020202020204" pitchFamily="34" charset="0"/>
              </a:rPr>
              <a:t> </a:t>
            </a:r>
            <a:r>
              <a:rPr lang="el-GR" altLang="el-GR" sz="700">
                <a:latin typeface="Arial" panose="020B0604020202020204" pitchFamily="34" charset="0"/>
              </a:rPr>
              <a:t>Thesis</a:t>
            </a:r>
            <a:r>
              <a:rPr lang="el-GR" altLang="el-GR" sz="700" dirty="0">
                <a:latin typeface="Arial" panose="020B0604020202020204" pitchFamily="34" charset="0"/>
              </a:rPr>
              <a:t>, </a:t>
            </a:r>
            <a:r>
              <a:rPr lang="el-GR" altLang="el-GR" sz="700">
                <a:latin typeface="Arial" panose="020B0604020202020204" pitchFamily="34" charset="0"/>
              </a:rPr>
              <a:t>Komotini</a:t>
            </a:r>
            <a:r>
              <a:rPr lang="el-GR" altLang="el-GR" sz="700" dirty="0">
                <a:latin typeface="Arial" panose="020B0604020202020204" pitchFamily="34" charset="0"/>
              </a:rPr>
              <a:t>. (in Greek).</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Andersen</a:t>
            </a:r>
            <a:r>
              <a:rPr lang="el-GR" altLang="el-GR" sz="700" dirty="0">
                <a:latin typeface="Arial" panose="020B0604020202020204" pitchFamily="34" charset="0"/>
              </a:rPr>
              <a:t>, L. L., </a:t>
            </a:r>
            <a:r>
              <a:rPr lang="el-GR" altLang="el-GR" sz="700">
                <a:latin typeface="Arial" panose="020B0604020202020204" pitchFamily="34" charset="0"/>
              </a:rPr>
              <a:t>Hulgård</a:t>
            </a:r>
            <a:r>
              <a:rPr lang="el-GR" altLang="el-GR" sz="700" dirty="0">
                <a:latin typeface="Arial" panose="020B0604020202020204" pitchFamily="34" charset="0"/>
              </a:rPr>
              <a:t>, L., &amp; </a:t>
            </a:r>
            <a:r>
              <a:rPr lang="el-GR" altLang="el-GR" sz="700">
                <a:latin typeface="Arial" panose="020B0604020202020204" pitchFamily="34" charset="0"/>
              </a:rPr>
              <a:t>Laville</a:t>
            </a:r>
            <a:r>
              <a:rPr lang="el-GR" altLang="el-GR" sz="700" dirty="0">
                <a:latin typeface="Arial" panose="020B0604020202020204" pitchFamily="34" charset="0"/>
              </a:rPr>
              <a:t>, J.-L. (2022). “The Social and </a:t>
            </a:r>
            <a:r>
              <a:rPr lang="el-GR" altLang="el-GR" sz="700">
                <a:latin typeface="Arial" panose="020B0604020202020204" pitchFamily="34" charset="0"/>
              </a:rPr>
              <a:t>Solidarity</a:t>
            </a:r>
            <a:r>
              <a:rPr lang="el-GR" altLang="el-GR" sz="700" dirty="0">
                <a:latin typeface="Arial" panose="020B0604020202020204" pitchFamily="34" charset="0"/>
              </a:rPr>
              <a:t> </a:t>
            </a:r>
            <a:r>
              <a:rPr lang="el-GR" altLang="el-GR" sz="700">
                <a:latin typeface="Arial" panose="020B0604020202020204" pitchFamily="34" charset="0"/>
              </a:rPr>
              <a:t>Economy</a:t>
            </a:r>
            <a:r>
              <a:rPr lang="el-GR" altLang="el-GR" sz="700" dirty="0">
                <a:latin typeface="Arial" panose="020B0604020202020204" pitchFamily="34" charset="0"/>
              </a:rPr>
              <a:t>: </a:t>
            </a:r>
            <a:r>
              <a:rPr lang="el-GR" altLang="el-GR" sz="700">
                <a:latin typeface="Arial" panose="020B0604020202020204" pitchFamily="34" charset="0"/>
              </a:rPr>
              <a:t>Roots</a:t>
            </a:r>
            <a:r>
              <a:rPr lang="el-GR" altLang="el-GR" sz="700" dirty="0">
                <a:latin typeface="Arial" panose="020B0604020202020204" pitchFamily="34" charset="0"/>
              </a:rPr>
              <a:t> and </a:t>
            </a:r>
            <a:r>
              <a:rPr lang="el-GR" altLang="el-GR" sz="700">
                <a:latin typeface="Arial" panose="020B0604020202020204" pitchFamily="34" charset="0"/>
              </a:rPr>
              <a:t>Horizons</a:t>
            </a:r>
            <a:r>
              <a:rPr lang="el-GR" altLang="el-GR" sz="700" dirty="0">
                <a:latin typeface="Arial" panose="020B0604020202020204" pitchFamily="34" charset="0"/>
              </a:rPr>
              <a:t>”. In L. L. </a:t>
            </a:r>
            <a:r>
              <a:rPr lang="el-GR" altLang="el-GR" sz="700">
                <a:latin typeface="Arial" panose="020B0604020202020204" pitchFamily="34" charset="0"/>
              </a:rPr>
              <a:t>Langergaard</a:t>
            </a:r>
            <a:r>
              <a:rPr lang="el-GR" altLang="el-GR" sz="700" dirty="0">
                <a:latin typeface="Arial" panose="020B0604020202020204" pitchFamily="34" charset="0"/>
              </a:rPr>
              <a:t> (</a:t>
            </a:r>
            <a:r>
              <a:rPr lang="el-GR" altLang="el-GR" sz="700">
                <a:latin typeface="Arial" panose="020B0604020202020204" pitchFamily="34" charset="0"/>
              </a:rPr>
              <a:t>ed</a:t>
            </a:r>
            <a:r>
              <a:rPr lang="el-GR" altLang="el-GR" sz="700" dirty="0">
                <a:latin typeface="Arial" panose="020B0604020202020204" pitchFamily="34" charset="0"/>
              </a:rPr>
              <a:t>.), </a:t>
            </a:r>
            <a:r>
              <a:rPr lang="el-GR" altLang="el-GR" sz="700" i="1">
                <a:latin typeface="Arial" panose="020B0604020202020204" pitchFamily="34" charset="0"/>
              </a:rPr>
              <a:t>New</a:t>
            </a:r>
            <a:r>
              <a:rPr lang="el-GR" altLang="el-GR" sz="700" i="1" dirty="0">
                <a:latin typeface="Arial" panose="020B0604020202020204" pitchFamily="34" charset="0"/>
              </a:rPr>
              <a:t> </a:t>
            </a:r>
            <a:r>
              <a:rPr lang="el-GR" altLang="el-GR" sz="700" i="1">
                <a:latin typeface="Arial" panose="020B0604020202020204" pitchFamily="34" charset="0"/>
              </a:rPr>
              <a:t>Economies</a:t>
            </a:r>
            <a:r>
              <a:rPr lang="el-GR" altLang="el-GR" sz="700" i="1" dirty="0">
                <a:latin typeface="Arial" panose="020B0604020202020204" pitchFamily="34" charset="0"/>
              </a:rPr>
              <a:t> for </a:t>
            </a:r>
            <a:r>
              <a:rPr lang="el-GR" altLang="el-GR" sz="700" i="1">
                <a:latin typeface="Arial" panose="020B0604020202020204" pitchFamily="34" charset="0"/>
              </a:rPr>
              <a:t>Sustainability</a:t>
            </a:r>
            <a:r>
              <a:rPr lang="el-GR" altLang="el-GR" sz="700" i="1" dirty="0">
                <a:latin typeface="Arial" panose="020B0604020202020204" pitchFamily="34" charset="0"/>
              </a:rPr>
              <a:t>: </a:t>
            </a:r>
            <a:r>
              <a:rPr lang="el-GR" altLang="el-GR" sz="700" i="1">
                <a:latin typeface="Arial" panose="020B0604020202020204" pitchFamily="34" charset="0"/>
              </a:rPr>
              <a:t>Limits</a:t>
            </a:r>
            <a:r>
              <a:rPr lang="el-GR" altLang="el-GR" sz="700" i="1" dirty="0">
                <a:latin typeface="Arial" panose="020B0604020202020204" pitchFamily="34" charset="0"/>
              </a:rPr>
              <a:t> and </a:t>
            </a:r>
            <a:r>
              <a:rPr lang="el-GR" altLang="el-GR" sz="700" i="1">
                <a:latin typeface="Arial" panose="020B0604020202020204" pitchFamily="34" charset="0"/>
              </a:rPr>
              <a:t>Potentials</a:t>
            </a:r>
            <a:r>
              <a:rPr lang="el-GR" altLang="el-GR" sz="700" i="1" dirty="0">
                <a:latin typeface="Arial" panose="020B0604020202020204" pitchFamily="34" charset="0"/>
              </a:rPr>
              <a:t> for </a:t>
            </a:r>
            <a:r>
              <a:rPr lang="el-GR" altLang="el-GR" sz="700" i="1">
                <a:latin typeface="Arial" panose="020B0604020202020204" pitchFamily="34" charset="0"/>
              </a:rPr>
              <a:t>Possible</a:t>
            </a:r>
            <a:r>
              <a:rPr lang="el-GR" altLang="el-GR" sz="700" i="1" dirty="0">
                <a:latin typeface="Arial" panose="020B0604020202020204" pitchFamily="34" charset="0"/>
              </a:rPr>
              <a:t> </a:t>
            </a:r>
            <a:r>
              <a:rPr lang="el-GR" altLang="el-GR" sz="700" i="1">
                <a:latin typeface="Arial" panose="020B0604020202020204" pitchFamily="34" charset="0"/>
              </a:rPr>
              <a:t>Futures</a:t>
            </a:r>
            <a:r>
              <a:rPr lang="el-GR" altLang="el-GR" sz="700" dirty="0">
                <a:latin typeface="Arial" panose="020B0604020202020204" pitchFamily="34" charset="0"/>
              </a:rPr>
              <a:t>. </a:t>
            </a:r>
            <a:r>
              <a:rPr lang="el-GR" altLang="el-GR" sz="700">
                <a:latin typeface="Arial" panose="020B0604020202020204" pitchFamily="34" charset="0"/>
              </a:rPr>
              <a:t>Springer</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Borzaga</a:t>
            </a:r>
            <a:r>
              <a:rPr lang="el-GR" altLang="el-GR" sz="700" dirty="0">
                <a:latin typeface="Arial" panose="020B0604020202020204" pitchFamily="34" charset="0"/>
              </a:rPr>
              <a:t>, C., &amp; </a:t>
            </a:r>
            <a:r>
              <a:rPr lang="el-GR" altLang="el-GR" sz="700">
                <a:latin typeface="Arial" panose="020B0604020202020204" pitchFamily="34" charset="0"/>
              </a:rPr>
              <a:t>Defourny</a:t>
            </a:r>
            <a:r>
              <a:rPr lang="el-GR" altLang="el-GR" sz="700" dirty="0">
                <a:latin typeface="Arial" panose="020B0604020202020204" pitchFamily="34" charset="0"/>
              </a:rPr>
              <a:t>, J. (2001). </a:t>
            </a:r>
            <a:r>
              <a:rPr lang="el-GR" altLang="el-GR" sz="700" i="1" dirty="0">
                <a:latin typeface="Arial" panose="020B0604020202020204" pitchFamily="34" charset="0"/>
              </a:rPr>
              <a:t>The </a:t>
            </a:r>
            <a:r>
              <a:rPr lang="el-GR" altLang="el-GR" sz="700" i="1">
                <a:latin typeface="Arial" panose="020B0604020202020204" pitchFamily="34" charset="0"/>
              </a:rPr>
              <a:t>Emergence</a:t>
            </a:r>
            <a:r>
              <a:rPr lang="el-GR" altLang="el-GR" sz="700" i="1" dirty="0">
                <a:latin typeface="Arial" panose="020B0604020202020204" pitchFamily="34" charset="0"/>
              </a:rPr>
              <a:t> of Social Enterprise</a:t>
            </a:r>
            <a:r>
              <a:rPr lang="el-GR" altLang="el-GR" sz="700" dirty="0">
                <a:latin typeface="Arial" panose="020B0604020202020204" pitchFamily="34" charset="0"/>
              </a:rPr>
              <a:t>. </a:t>
            </a:r>
            <a:r>
              <a:rPr lang="el-GR" altLang="el-GR" sz="700">
                <a:latin typeface="Arial" panose="020B0604020202020204" pitchFamily="34" charset="0"/>
              </a:rPr>
              <a:t>London</a:t>
            </a:r>
            <a:r>
              <a:rPr lang="el-GR" altLang="el-GR" sz="700" dirty="0">
                <a:latin typeface="Arial" panose="020B0604020202020204" pitchFamily="34" charset="0"/>
              </a:rPr>
              <a:t>: </a:t>
            </a:r>
            <a:r>
              <a:rPr lang="el-GR" altLang="el-GR" sz="700">
                <a:latin typeface="Arial" panose="020B0604020202020204" pitchFamily="34" charset="0"/>
              </a:rPr>
              <a:t>Routledge</a:t>
            </a:r>
            <a:r>
              <a:rPr lang="el-GR" altLang="el-GR" sz="700" dirty="0">
                <a:latin typeface="Arial" panose="020B0604020202020204" pitchFamily="34" charset="0"/>
              </a:rPr>
              <a:t> </a:t>
            </a:r>
            <a:r>
              <a:rPr lang="el-GR" altLang="el-GR" sz="700">
                <a:latin typeface="Arial" panose="020B0604020202020204" pitchFamily="34" charset="0"/>
              </a:rPr>
              <a:t>Studies</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Borzaga</a:t>
            </a:r>
            <a:r>
              <a:rPr lang="el-GR" altLang="el-GR" sz="700" dirty="0">
                <a:latin typeface="Arial" panose="020B0604020202020204" pitchFamily="34" charset="0"/>
              </a:rPr>
              <a:t>, C., &amp; </a:t>
            </a:r>
            <a:r>
              <a:rPr lang="el-GR" altLang="el-GR" sz="700">
                <a:latin typeface="Arial" panose="020B0604020202020204" pitchFamily="34" charset="0"/>
              </a:rPr>
              <a:t>Tortia</a:t>
            </a:r>
            <a:r>
              <a:rPr lang="el-GR" altLang="el-GR" sz="700" dirty="0">
                <a:latin typeface="Arial" panose="020B0604020202020204" pitchFamily="34" charset="0"/>
              </a:rPr>
              <a:t>, E. (2019). </a:t>
            </a:r>
            <a:r>
              <a:rPr lang="el-GR" altLang="el-GR" sz="700" i="1" dirty="0">
                <a:latin typeface="Arial" panose="020B0604020202020204" pitchFamily="34" charset="0"/>
              </a:rPr>
              <a:t>Social </a:t>
            </a:r>
            <a:r>
              <a:rPr lang="el-GR" altLang="el-GR" sz="700" i="1">
                <a:latin typeface="Arial" panose="020B0604020202020204" pitchFamily="34" charset="0"/>
              </a:rPr>
              <a:t>Enterprises</a:t>
            </a:r>
            <a:r>
              <a:rPr lang="el-GR" altLang="el-GR" sz="700" i="1" dirty="0">
                <a:latin typeface="Arial" panose="020B0604020202020204" pitchFamily="34" charset="0"/>
              </a:rPr>
              <a:t> and the </a:t>
            </a:r>
            <a:r>
              <a:rPr lang="el-GR" altLang="el-GR" sz="700" i="1">
                <a:latin typeface="Arial" panose="020B0604020202020204" pitchFamily="34" charset="0"/>
              </a:rPr>
              <a:t>Provision</a:t>
            </a:r>
            <a:r>
              <a:rPr lang="el-GR" altLang="el-GR" sz="700" i="1" dirty="0">
                <a:latin typeface="Arial" panose="020B0604020202020204" pitchFamily="34" charset="0"/>
              </a:rPr>
              <a:t> of </a:t>
            </a:r>
            <a:r>
              <a:rPr lang="el-GR" altLang="el-GR" sz="700" i="1">
                <a:latin typeface="Arial" panose="020B0604020202020204" pitchFamily="34" charset="0"/>
              </a:rPr>
              <a:t>Welfare</a:t>
            </a:r>
            <a:r>
              <a:rPr lang="el-GR" altLang="el-GR" sz="700" i="1" dirty="0">
                <a:latin typeface="Arial" panose="020B0604020202020204" pitchFamily="34" charset="0"/>
              </a:rPr>
              <a:t> Services</a:t>
            </a:r>
            <a:r>
              <a:rPr lang="el-GR" altLang="el-GR" sz="700" dirty="0">
                <a:latin typeface="Arial" panose="020B0604020202020204" pitchFamily="34" charset="0"/>
              </a:rPr>
              <a:t>. </a:t>
            </a:r>
            <a:r>
              <a:rPr lang="el-GR" altLang="el-GR" sz="700">
                <a:latin typeface="Arial" panose="020B0604020202020204" pitchFamily="34" charset="0"/>
              </a:rPr>
              <a:t>London</a:t>
            </a:r>
            <a:r>
              <a:rPr lang="el-GR" altLang="el-GR" sz="700" dirty="0">
                <a:latin typeface="Arial" panose="020B0604020202020204" pitchFamily="34" charset="0"/>
              </a:rPr>
              <a:t>: </a:t>
            </a:r>
            <a:r>
              <a:rPr lang="el-GR" altLang="el-GR" sz="700">
                <a:latin typeface="Arial" panose="020B0604020202020204" pitchFamily="34" charset="0"/>
              </a:rPr>
              <a:t>Routledge</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Campos</a:t>
            </a:r>
            <a:r>
              <a:rPr lang="el-GR" altLang="el-GR" sz="700" dirty="0">
                <a:latin typeface="Arial" panose="020B0604020202020204" pitchFamily="34" charset="0"/>
              </a:rPr>
              <a:t>, J. L. M., &amp; </a:t>
            </a:r>
            <a:r>
              <a:rPr lang="el-GR" altLang="el-GR" sz="700">
                <a:latin typeface="Arial" panose="020B0604020202020204" pitchFamily="34" charset="0"/>
              </a:rPr>
              <a:t>Avila</a:t>
            </a:r>
            <a:r>
              <a:rPr lang="el-GR" altLang="el-GR" sz="700" dirty="0">
                <a:latin typeface="Arial" panose="020B0604020202020204" pitchFamily="34" charset="0"/>
              </a:rPr>
              <a:t>, R. C. (2012). </a:t>
            </a:r>
            <a:r>
              <a:rPr lang="el-GR" altLang="el-GR" sz="700" i="1" dirty="0">
                <a:latin typeface="Arial" panose="020B0604020202020204" pitchFamily="34" charset="0"/>
              </a:rPr>
              <a:t>The Social </a:t>
            </a:r>
            <a:r>
              <a:rPr lang="el-GR" altLang="el-GR" sz="700" i="1">
                <a:latin typeface="Arial" panose="020B0604020202020204" pitchFamily="34" charset="0"/>
              </a:rPr>
              <a:t>Economy</a:t>
            </a:r>
            <a:r>
              <a:rPr lang="el-GR" altLang="el-GR" sz="700" i="1" dirty="0">
                <a:latin typeface="Arial" panose="020B0604020202020204" pitchFamily="34" charset="0"/>
              </a:rPr>
              <a:t> in the European Union</a:t>
            </a:r>
            <a:r>
              <a:rPr lang="el-GR" altLang="el-GR" sz="700" dirty="0">
                <a:latin typeface="Arial" panose="020B0604020202020204" pitchFamily="34" charset="0"/>
              </a:rPr>
              <a:t>. CIRIEC, European Economic and Social Committee.</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CIRIEC (2016). </a:t>
            </a:r>
            <a:r>
              <a:rPr lang="el-GR" altLang="el-GR" sz="700" i="1">
                <a:latin typeface="Arial" panose="020B0604020202020204" pitchFamily="34" charset="0"/>
              </a:rPr>
              <a:t>Recent</a:t>
            </a:r>
            <a:r>
              <a:rPr lang="el-GR" altLang="el-GR" sz="700" i="1" dirty="0">
                <a:latin typeface="Arial" panose="020B0604020202020204" pitchFamily="34" charset="0"/>
              </a:rPr>
              <a:t> </a:t>
            </a:r>
            <a:r>
              <a:rPr lang="el-GR" altLang="el-GR" sz="700" i="1">
                <a:latin typeface="Arial" panose="020B0604020202020204" pitchFamily="34" charset="0"/>
              </a:rPr>
              <a:t>Evolutions</a:t>
            </a:r>
            <a:r>
              <a:rPr lang="el-GR" altLang="el-GR" sz="700" i="1" dirty="0">
                <a:latin typeface="Arial" panose="020B0604020202020204" pitchFamily="34" charset="0"/>
              </a:rPr>
              <a:t> of the Social </a:t>
            </a:r>
            <a:r>
              <a:rPr lang="el-GR" altLang="el-GR" sz="700" i="1">
                <a:latin typeface="Arial" panose="020B0604020202020204" pitchFamily="34" charset="0"/>
              </a:rPr>
              <a:t>Economy</a:t>
            </a:r>
            <a:r>
              <a:rPr lang="el-GR" altLang="el-GR" sz="700" i="1" dirty="0">
                <a:latin typeface="Arial" panose="020B0604020202020204" pitchFamily="34" charset="0"/>
              </a:rPr>
              <a:t> in the European Union</a:t>
            </a:r>
            <a:r>
              <a:rPr lang="el-GR" altLang="el-GR" sz="700" dirty="0">
                <a:latin typeface="Arial" panose="020B0604020202020204" pitchFamily="34" charset="0"/>
              </a:rPr>
              <a:t>. European Economic and Social Committee.</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De </a:t>
            </a:r>
            <a:r>
              <a:rPr lang="el-GR" altLang="el-GR" sz="700">
                <a:latin typeface="Arial" panose="020B0604020202020204" pitchFamily="34" charset="0"/>
              </a:rPr>
              <a:t>La</a:t>
            </a:r>
            <a:r>
              <a:rPr lang="el-GR" altLang="el-GR" sz="700" dirty="0">
                <a:latin typeface="Arial" panose="020B0604020202020204" pitchFamily="34" charset="0"/>
              </a:rPr>
              <a:t> </a:t>
            </a:r>
            <a:r>
              <a:rPr lang="el-GR" altLang="el-GR" sz="700">
                <a:latin typeface="Arial" panose="020B0604020202020204" pitchFamily="34" charset="0"/>
              </a:rPr>
              <a:t>Porte</a:t>
            </a:r>
            <a:r>
              <a:rPr lang="el-GR" altLang="el-GR" sz="700" dirty="0">
                <a:latin typeface="Arial" panose="020B0604020202020204" pitchFamily="34" charset="0"/>
              </a:rPr>
              <a:t>, C. (2021). “The </a:t>
            </a:r>
            <a:r>
              <a:rPr lang="el-GR" altLang="el-GR" sz="700">
                <a:latin typeface="Arial" panose="020B0604020202020204" pitchFamily="34" charset="0"/>
              </a:rPr>
              <a:t>Future</a:t>
            </a:r>
            <a:r>
              <a:rPr lang="el-GR" altLang="el-GR" sz="700" dirty="0">
                <a:latin typeface="Arial" panose="020B0604020202020204" pitchFamily="34" charset="0"/>
              </a:rPr>
              <a:t> of EU </a:t>
            </a:r>
            <a:r>
              <a:rPr lang="el-GR" altLang="el-GR" sz="700">
                <a:latin typeface="Arial" panose="020B0604020202020204" pitchFamily="34" charset="0"/>
              </a:rPr>
              <a:t>social</a:t>
            </a:r>
            <a:r>
              <a:rPr lang="el-GR" altLang="el-GR" sz="700" dirty="0">
                <a:latin typeface="Arial" panose="020B0604020202020204" pitchFamily="34" charset="0"/>
              </a:rPr>
              <a:t> and </a:t>
            </a:r>
            <a:r>
              <a:rPr lang="el-GR" altLang="el-GR" sz="700">
                <a:latin typeface="Arial" panose="020B0604020202020204" pitchFamily="34" charset="0"/>
              </a:rPr>
              <a:t>labour</a:t>
            </a:r>
            <a:r>
              <a:rPr lang="el-GR" altLang="el-GR" sz="700" dirty="0">
                <a:latin typeface="Arial" panose="020B0604020202020204" pitchFamily="34" charset="0"/>
              </a:rPr>
              <a:t> </a:t>
            </a:r>
            <a:r>
              <a:rPr lang="el-GR" altLang="el-GR" sz="700">
                <a:latin typeface="Arial" panose="020B0604020202020204" pitchFamily="34" charset="0"/>
              </a:rPr>
              <a:t>market</a:t>
            </a:r>
            <a:r>
              <a:rPr lang="el-GR" altLang="el-GR" sz="700" dirty="0">
                <a:latin typeface="Arial" panose="020B0604020202020204" pitchFamily="34" charset="0"/>
              </a:rPr>
              <a:t> </a:t>
            </a:r>
            <a:r>
              <a:rPr lang="el-GR" altLang="el-GR" sz="700">
                <a:latin typeface="Arial" panose="020B0604020202020204" pitchFamily="34" charset="0"/>
              </a:rPr>
              <a:t>policy</a:t>
            </a:r>
            <a:r>
              <a:rPr lang="el-GR" altLang="el-GR" sz="700" dirty="0">
                <a:latin typeface="Arial" panose="020B0604020202020204" pitchFamily="34" charset="0"/>
              </a:rPr>
              <a:t>: </a:t>
            </a:r>
            <a:r>
              <a:rPr lang="el-GR" altLang="el-GR" sz="700">
                <a:latin typeface="Arial" panose="020B0604020202020204" pitchFamily="34" charset="0"/>
              </a:rPr>
              <a:t>Between</a:t>
            </a:r>
            <a:r>
              <a:rPr lang="el-GR" altLang="el-GR" sz="700" dirty="0">
                <a:latin typeface="Arial" panose="020B0604020202020204" pitchFamily="34" charset="0"/>
              </a:rPr>
              <a:t> a European </a:t>
            </a:r>
            <a:r>
              <a:rPr lang="el-GR" altLang="el-GR" sz="700">
                <a:latin typeface="Arial" panose="020B0604020202020204" pitchFamily="34" charset="0"/>
              </a:rPr>
              <a:t>social</a:t>
            </a:r>
            <a:r>
              <a:rPr lang="el-GR" altLang="el-GR" sz="700" dirty="0">
                <a:latin typeface="Arial" panose="020B0604020202020204" pitchFamily="34" charset="0"/>
              </a:rPr>
              <a:t> </a:t>
            </a:r>
            <a:r>
              <a:rPr lang="el-GR" altLang="el-GR" sz="700">
                <a:latin typeface="Arial" panose="020B0604020202020204" pitchFamily="34" charset="0"/>
              </a:rPr>
              <a:t>union</a:t>
            </a:r>
            <a:r>
              <a:rPr lang="el-GR" altLang="el-GR" sz="700" dirty="0">
                <a:latin typeface="Arial" panose="020B0604020202020204" pitchFamily="34" charset="0"/>
              </a:rPr>
              <a:t> and </a:t>
            </a:r>
            <a:r>
              <a:rPr lang="el-GR" altLang="el-GR" sz="700">
                <a:latin typeface="Arial" panose="020B0604020202020204" pitchFamily="34" charset="0"/>
              </a:rPr>
              <a:t>an</a:t>
            </a:r>
            <a:r>
              <a:rPr lang="el-GR" altLang="el-GR" sz="700" dirty="0">
                <a:latin typeface="Arial" panose="020B0604020202020204" pitchFamily="34" charset="0"/>
              </a:rPr>
              <a:t> EU </a:t>
            </a:r>
            <a:r>
              <a:rPr lang="el-GR" altLang="el-GR" sz="700">
                <a:latin typeface="Arial" panose="020B0604020202020204" pitchFamily="34" charset="0"/>
              </a:rPr>
              <a:t>regulatory</a:t>
            </a:r>
            <a:r>
              <a:rPr lang="el-GR" altLang="el-GR" sz="700" dirty="0">
                <a:latin typeface="Arial" panose="020B0604020202020204" pitchFamily="34" charset="0"/>
              </a:rPr>
              <a:t> </a:t>
            </a:r>
            <a:r>
              <a:rPr lang="el-GR" altLang="el-GR" sz="700">
                <a:latin typeface="Arial" panose="020B0604020202020204" pitchFamily="34" charset="0"/>
              </a:rPr>
              <a:t>welfare</a:t>
            </a:r>
            <a:r>
              <a:rPr lang="el-GR" altLang="el-GR" sz="700" dirty="0">
                <a:latin typeface="Arial" panose="020B0604020202020204" pitchFamily="34" charset="0"/>
              </a:rPr>
              <a:t> </a:t>
            </a:r>
            <a:r>
              <a:rPr lang="el-GR" altLang="el-GR" sz="700">
                <a:latin typeface="Arial" panose="020B0604020202020204" pitchFamily="34" charset="0"/>
              </a:rPr>
              <a:t>state</a:t>
            </a:r>
            <a:r>
              <a:rPr lang="el-GR" altLang="el-GR" sz="700" dirty="0">
                <a:latin typeface="Arial" panose="020B0604020202020204" pitchFamily="34" charset="0"/>
              </a:rPr>
              <a:t>?”. In </a:t>
            </a:r>
            <a:r>
              <a:rPr lang="el-GR" altLang="el-GR" sz="700">
                <a:latin typeface="Arial" panose="020B0604020202020204" pitchFamily="34" charset="0"/>
              </a:rPr>
              <a:t>Damro</a:t>
            </a:r>
            <a:r>
              <a:rPr lang="el-GR" altLang="el-GR" sz="700" dirty="0">
                <a:latin typeface="Arial" panose="020B0604020202020204" pitchFamily="34" charset="0"/>
              </a:rPr>
              <a:t>, C., </a:t>
            </a:r>
            <a:r>
              <a:rPr lang="el-GR" altLang="el-GR" sz="700">
                <a:latin typeface="Arial" panose="020B0604020202020204" pitchFamily="34" charset="0"/>
              </a:rPr>
              <a:t>Heins</a:t>
            </a:r>
            <a:r>
              <a:rPr lang="el-GR" altLang="el-GR" sz="700" dirty="0">
                <a:latin typeface="Arial" panose="020B0604020202020204" pitchFamily="34" charset="0"/>
              </a:rPr>
              <a:t>, E., &amp; </a:t>
            </a:r>
            <a:r>
              <a:rPr lang="el-GR" altLang="el-GR" sz="700">
                <a:latin typeface="Arial" panose="020B0604020202020204" pitchFamily="34" charset="0"/>
              </a:rPr>
              <a:t>Scott</a:t>
            </a:r>
            <a:r>
              <a:rPr lang="el-GR" altLang="el-GR" sz="700" dirty="0">
                <a:latin typeface="Arial" panose="020B0604020202020204" pitchFamily="34" charset="0"/>
              </a:rPr>
              <a:t>, D. (</a:t>
            </a:r>
            <a:r>
              <a:rPr lang="el-GR" altLang="el-GR" sz="700">
                <a:latin typeface="Arial" panose="020B0604020202020204" pitchFamily="34" charset="0"/>
              </a:rPr>
              <a:t>eds</a:t>
            </a:r>
            <a:r>
              <a:rPr lang="el-GR" altLang="el-GR" sz="700" dirty="0">
                <a:latin typeface="Arial" panose="020B0604020202020204" pitchFamily="34" charset="0"/>
              </a:rPr>
              <a:t>.), </a:t>
            </a:r>
            <a:r>
              <a:rPr lang="el-GR" altLang="el-GR" sz="700" i="1" dirty="0">
                <a:latin typeface="Arial" panose="020B0604020202020204" pitchFamily="34" charset="0"/>
              </a:rPr>
              <a:t>European </a:t>
            </a:r>
            <a:r>
              <a:rPr lang="el-GR" altLang="el-GR" sz="700" i="1">
                <a:latin typeface="Arial" panose="020B0604020202020204" pitchFamily="34" charset="0"/>
              </a:rPr>
              <a:t>Futures</a:t>
            </a:r>
            <a:r>
              <a:rPr lang="el-GR" altLang="el-GR" sz="700" i="1" dirty="0">
                <a:latin typeface="Arial" panose="020B0604020202020204" pitchFamily="34" charset="0"/>
              </a:rPr>
              <a:t>. </a:t>
            </a:r>
            <a:r>
              <a:rPr lang="el-GR" altLang="el-GR" sz="700" i="1">
                <a:latin typeface="Arial" panose="020B0604020202020204" pitchFamily="34" charset="0"/>
              </a:rPr>
              <a:t>Challenges</a:t>
            </a:r>
            <a:r>
              <a:rPr lang="el-GR" altLang="el-GR" sz="700" i="1" dirty="0">
                <a:latin typeface="Arial" panose="020B0604020202020204" pitchFamily="34" charset="0"/>
              </a:rPr>
              <a:t> and </a:t>
            </a:r>
            <a:r>
              <a:rPr lang="el-GR" altLang="el-GR" sz="700" i="1">
                <a:latin typeface="Arial" panose="020B0604020202020204" pitchFamily="34" charset="0"/>
              </a:rPr>
              <a:t>Crossroads</a:t>
            </a:r>
            <a:r>
              <a:rPr lang="el-GR" altLang="el-GR" sz="700" i="1" dirty="0">
                <a:latin typeface="Arial" panose="020B0604020202020204" pitchFamily="34" charset="0"/>
              </a:rPr>
              <a:t> for the European Union of 2050</a:t>
            </a:r>
            <a:r>
              <a:rPr lang="el-GR" altLang="el-GR" sz="700" dirty="0">
                <a:latin typeface="Arial" panose="020B0604020202020204" pitchFamily="34" charset="0"/>
              </a:rPr>
              <a:t>. </a:t>
            </a:r>
            <a:r>
              <a:rPr lang="el-GR" altLang="el-GR" sz="700">
                <a:latin typeface="Arial" panose="020B0604020202020204" pitchFamily="34" charset="0"/>
              </a:rPr>
              <a:t>Routledge</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Defourny</a:t>
            </a:r>
            <a:r>
              <a:rPr lang="el-GR" altLang="el-GR" sz="700" dirty="0">
                <a:latin typeface="Arial" panose="020B0604020202020204" pitchFamily="34" charset="0"/>
              </a:rPr>
              <a:t>, J., &amp; </a:t>
            </a:r>
            <a:r>
              <a:rPr lang="el-GR" altLang="el-GR" sz="700">
                <a:latin typeface="Arial" panose="020B0604020202020204" pitchFamily="34" charset="0"/>
              </a:rPr>
              <a:t>Nyssens</a:t>
            </a:r>
            <a:r>
              <a:rPr lang="el-GR" altLang="el-GR" sz="700" dirty="0">
                <a:latin typeface="Arial" panose="020B0604020202020204" pitchFamily="34" charset="0"/>
              </a:rPr>
              <a:t>, M. (2008). “Social Enterprise in Europe: </a:t>
            </a:r>
            <a:r>
              <a:rPr lang="el-GR" altLang="el-GR" sz="700">
                <a:latin typeface="Arial" panose="020B0604020202020204" pitchFamily="34" charset="0"/>
              </a:rPr>
              <a:t>Recent</a:t>
            </a:r>
            <a:r>
              <a:rPr lang="el-GR" altLang="el-GR" sz="700" dirty="0">
                <a:latin typeface="Arial" panose="020B0604020202020204" pitchFamily="34" charset="0"/>
              </a:rPr>
              <a:t> </a:t>
            </a:r>
            <a:r>
              <a:rPr lang="el-GR" altLang="el-GR" sz="700">
                <a:latin typeface="Arial" panose="020B0604020202020204" pitchFamily="34" charset="0"/>
              </a:rPr>
              <a:t>Trends</a:t>
            </a:r>
            <a:r>
              <a:rPr lang="el-GR" altLang="el-GR" sz="700" dirty="0">
                <a:latin typeface="Arial" panose="020B0604020202020204" pitchFamily="34" charset="0"/>
              </a:rPr>
              <a:t> and </a:t>
            </a:r>
            <a:r>
              <a:rPr lang="el-GR" altLang="el-GR" sz="700">
                <a:latin typeface="Arial" panose="020B0604020202020204" pitchFamily="34" charset="0"/>
              </a:rPr>
              <a:t>Developments</a:t>
            </a:r>
            <a:r>
              <a:rPr lang="el-GR" altLang="el-GR" sz="700" dirty="0">
                <a:latin typeface="Arial" panose="020B0604020202020204" pitchFamily="34" charset="0"/>
              </a:rPr>
              <a:t>”. </a:t>
            </a:r>
            <a:r>
              <a:rPr lang="el-GR" altLang="el-GR" sz="700" i="1" dirty="0">
                <a:latin typeface="Arial" panose="020B0604020202020204" pitchFamily="34" charset="0"/>
              </a:rPr>
              <a:t>Social Enterprise Journal</a:t>
            </a:r>
            <a:r>
              <a:rPr lang="el-GR" altLang="el-GR" sz="700" dirty="0">
                <a:latin typeface="Arial" panose="020B0604020202020204" pitchFamily="34" charset="0"/>
              </a:rPr>
              <a:t>, 4(3), 202–228.</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Defourny</a:t>
            </a:r>
            <a:r>
              <a:rPr lang="el-GR" altLang="el-GR" sz="700" dirty="0">
                <a:latin typeface="Arial" panose="020B0604020202020204" pitchFamily="34" charset="0"/>
              </a:rPr>
              <a:t>, J., &amp; </a:t>
            </a:r>
            <a:r>
              <a:rPr lang="el-GR" altLang="el-GR" sz="700">
                <a:latin typeface="Arial" panose="020B0604020202020204" pitchFamily="34" charset="0"/>
              </a:rPr>
              <a:t>Nyssens</a:t>
            </a:r>
            <a:r>
              <a:rPr lang="el-GR" altLang="el-GR" sz="700" dirty="0">
                <a:latin typeface="Arial" panose="020B0604020202020204" pitchFamily="34" charset="0"/>
              </a:rPr>
              <a:t>, M. (2017). “Mapping Social Enterprise </a:t>
            </a:r>
            <a:r>
              <a:rPr lang="el-GR" altLang="el-GR" sz="700">
                <a:latin typeface="Arial" panose="020B0604020202020204" pitchFamily="34" charset="0"/>
              </a:rPr>
              <a:t>Models</a:t>
            </a:r>
            <a:r>
              <a:rPr lang="el-GR" altLang="el-GR" sz="700" dirty="0">
                <a:latin typeface="Arial" panose="020B0604020202020204" pitchFamily="34" charset="0"/>
              </a:rPr>
              <a:t>: </a:t>
            </a:r>
            <a:r>
              <a:rPr lang="el-GR" altLang="el-GR" sz="700">
                <a:latin typeface="Arial" panose="020B0604020202020204" pitchFamily="34" charset="0"/>
              </a:rPr>
              <a:t>Some</a:t>
            </a:r>
            <a:r>
              <a:rPr lang="el-GR" altLang="el-GR" sz="700" dirty="0">
                <a:latin typeface="Arial" panose="020B0604020202020204" pitchFamily="34" charset="0"/>
              </a:rPr>
              <a:t> </a:t>
            </a:r>
            <a:r>
              <a:rPr lang="el-GR" altLang="el-GR" sz="700">
                <a:latin typeface="Arial" panose="020B0604020202020204" pitchFamily="34" charset="0"/>
              </a:rPr>
              <a:t>Evidence</a:t>
            </a:r>
            <a:r>
              <a:rPr lang="el-GR" altLang="el-GR" sz="700" dirty="0">
                <a:latin typeface="Arial" panose="020B0604020202020204" pitchFamily="34" charset="0"/>
              </a:rPr>
              <a:t> </a:t>
            </a:r>
            <a:r>
              <a:rPr lang="el-GR" altLang="el-GR" sz="700">
                <a:latin typeface="Arial" panose="020B0604020202020204" pitchFamily="34" charset="0"/>
              </a:rPr>
              <a:t>from</a:t>
            </a:r>
            <a:r>
              <a:rPr lang="el-GR" altLang="el-GR" sz="700" dirty="0">
                <a:latin typeface="Arial" panose="020B0604020202020204" pitchFamily="34" charset="0"/>
              </a:rPr>
              <a:t> the ICSEM Project”. </a:t>
            </a:r>
            <a:r>
              <a:rPr lang="el-GR" altLang="el-GR" sz="700" i="1" dirty="0">
                <a:latin typeface="Arial" panose="020B0604020202020204" pitchFamily="34" charset="0"/>
              </a:rPr>
              <a:t>Social Enterprise Journal</a:t>
            </a:r>
            <a:r>
              <a:rPr lang="el-GR" altLang="el-GR" sz="700" dirty="0">
                <a:latin typeface="Arial" panose="020B0604020202020204" pitchFamily="34" charset="0"/>
              </a:rPr>
              <a:t>, 13(4), 318–328.</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European Commission (2020). </a:t>
            </a:r>
            <a:r>
              <a:rPr lang="el-GR" altLang="el-GR" sz="700" i="1">
                <a:latin typeface="Arial" panose="020B0604020202020204" pitchFamily="34" charset="0"/>
              </a:rPr>
              <a:t>Proximity</a:t>
            </a:r>
            <a:r>
              <a:rPr lang="el-GR" altLang="el-GR" sz="700" i="1" dirty="0">
                <a:latin typeface="Arial" panose="020B0604020202020204" pitchFamily="34" charset="0"/>
              </a:rPr>
              <a:t> and Social </a:t>
            </a:r>
            <a:r>
              <a:rPr lang="el-GR" altLang="el-GR" sz="700" i="1">
                <a:latin typeface="Arial" panose="020B0604020202020204" pitchFamily="34" charset="0"/>
              </a:rPr>
              <a:t>Economy</a:t>
            </a:r>
            <a:r>
              <a:rPr lang="el-GR" altLang="el-GR" sz="700" i="1" dirty="0">
                <a:latin typeface="Arial" panose="020B0604020202020204" pitchFamily="34" charset="0"/>
              </a:rPr>
              <a:t> </a:t>
            </a:r>
            <a:r>
              <a:rPr lang="el-GR" altLang="el-GR" sz="700" i="1">
                <a:latin typeface="Arial" panose="020B0604020202020204" pitchFamily="34" charset="0"/>
              </a:rPr>
              <a:t>Ecosystem</a:t>
            </a:r>
            <a:r>
              <a:rPr lang="el-GR" altLang="el-GR" sz="700" i="1" dirty="0">
                <a:latin typeface="Arial" panose="020B0604020202020204" pitchFamily="34" charset="0"/>
              </a:rPr>
              <a:t> – Industrial </a:t>
            </a:r>
            <a:r>
              <a:rPr lang="el-GR" altLang="el-GR" sz="700" i="1">
                <a:latin typeface="Arial" panose="020B0604020202020204" pitchFamily="34" charset="0"/>
              </a:rPr>
              <a:t>Strategy</a:t>
            </a:r>
            <a:r>
              <a:rPr lang="el-GR" altLang="el-GR" sz="700" dirty="0">
                <a:latin typeface="Arial" panose="020B0604020202020204" pitchFamily="34" charset="0"/>
              </a:rPr>
              <a:t>. </a:t>
            </a:r>
            <a:r>
              <a:rPr lang="el-GR" altLang="el-GR" sz="700">
                <a:latin typeface="Arial" panose="020B0604020202020204" pitchFamily="34" charset="0"/>
              </a:rPr>
              <a:t>Brussels</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European Commission (2021). </a:t>
            </a:r>
            <a:r>
              <a:rPr lang="el-GR" altLang="el-GR" sz="700" i="1" dirty="0">
                <a:latin typeface="Arial" panose="020B0604020202020204" pitchFamily="34" charset="0"/>
              </a:rPr>
              <a:t>Social </a:t>
            </a:r>
            <a:r>
              <a:rPr lang="el-GR" altLang="el-GR" sz="700" i="1">
                <a:latin typeface="Arial" panose="020B0604020202020204" pitchFamily="34" charset="0"/>
              </a:rPr>
              <a:t>Economy</a:t>
            </a:r>
            <a:r>
              <a:rPr lang="el-GR" altLang="el-GR" sz="700" i="1" dirty="0">
                <a:latin typeface="Arial" panose="020B0604020202020204" pitchFamily="34" charset="0"/>
              </a:rPr>
              <a:t> </a:t>
            </a:r>
            <a:r>
              <a:rPr lang="el-GR" altLang="el-GR" sz="700" i="1">
                <a:latin typeface="Arial" panose="020B0604020202020204" pitchFamily="34" charset="0"/>
              </a:rPr>
              <a:t>Action</a:t>
            </a:r>
            <a:r>
              <a:rPr lang="el-GR" altLang="el-GR" sz="700" i="1" dirty="0">
                <a:latin typeface="Arial" panose="020B0604020202020204" pitchFamily="34" charset="0"/>
              </a:rPr>
              <a:t> </a:t>
            </a:r>
            <a:r>
              <a:rPr lang="el-GR" altLang="el-GR" sz="700" i="1">
                <a:latin typeface="Arial" panose="020B0604020202020204" pitchFamily="34" charset="0"/>
              </a:rPr>
              <a:t>Plan</a:t>
            </a:r>
            <a:r>
              <a:rPr lang="el-GR" altLang="el-GR" sz="700" dirty="0">
                <a:latin typeface="Arial" panose="020B0604020202020204" pitchFamily="34" charset="0"/>
              </a:rPr>
              <a:t>. </a:t>
            </a:r>
            <a:r>
              <a:rPr lang="el-GR" altLang="el-GR" sz="700">
                <a:latin typeface="Arial" panose="020B0604020202020204" pitchFamily="34" charset="0"/>
              </a:rPr>
              <a:t>Brussels</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European </a:t>
            </a:r>
            <a:r>
              <a:rPr lang="el-GR" altLang="el-GR" sz="700">
                <a:latin typeface="Arial" panose="020B0604020202020204" pitchFamily="34" charset="0"/>
              </a:rPr>
              <a:t>Parliament</a:t>
            </a:r>
            <a:r>
              <a:rPr lang="el-GR" altLang="el-GR" sz="700" dirty="0">
                <a:latin typeface="Arial" panose="020B0604020202020204" pitchFamily="34" charset="0"/>
              </a:rPr>
              <a:t> (2022). </a:t>
            </a:r>
            <a:r>
              <a:rPr lang="el-GR" altLang="el-GR" sz="700" i="1">
                <a:latin typeface="Arial" panose="020B0604020202020204" pitchFamily="34" charset="0"/>
              </a:rPr>
              <a:t>Report</a:t>
            </a:r>
            <a:r>
              <a:rPr lang="el-GR" altLang="el-GR" sz="700" i="1" dirty="0">
                <a:latin typeface="Arial" panose="020B0604020202020204" pitchFamily="34" charset="0"/>
              </a:rPr>
              <a:t> on the Social </a:t>
            </a:r>
            <a:r>
              <a:rPr lang="el-GR" altLang="el-GR" sz="700" i="1">
                <a:latin typeface="Arial" panose="020B0604020202020204" pitchFamily="34" charset="0"/>
              </a:rPr>
              <a:t>Economy</a:t>
            </a:r>
            <a:r>
              <a:rPr lang="el-GR" altLang="el-GR" sz="700" dirty="0">
                <a:latin typeface="Arial" panose="020B0604020202020204" pitchFamily="34" charset="0"/>
              </a:rPr>
              <a:t>. </a:t>
            </a:r>
            <a:r>
              <a:rPr lang="el-GR" altLang="el-GR" sz="700">
                <a:latin typeface="Arial" panose="020B0604020202020204" pitchFamily="34" charset="0"/>
              </a:rPr>
              <a:t>Strasbourg</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Ewald</a:t>
            </a:r>
            <a:r>
              <a:rPr lang="el-GR" altLang="el-GR" sz="700" dirty="0">
                <a:latin typeface="Arial" panose="020B0604020202020204" pitchFamily="34" charset="0"/>
              </a:rPr>
              <a:t>, F. (2000). </a:t>
            </a:r>
            <a:r>
              <a:rPr lang="el-GR" altLang="el-GR" sz="700" i="1">
                <a:latin typeface="Arial" panose="020B0604020202020204" pitchFamily="34" charset="0"/>
              </a:rPr>
              <a:t>History</a:t>
            </a:r>
            <a:r>
              <a:rPr lang="el-GR" altLang="el-GR" sz="700" i="1" dirty="0">
                <a:latin typeface="Arial" panose="020B0604020202020204" pitchFamily="34" charset="0"/>
              </a:rPr>
              <a:t> of the </a:t>
            </a:r>
            <a:r>
              <a:rPr lang="el-GR" altLang="el-GR" sz="700" i="1">
                <a:latin typeface="Arial" panose="020B0604020202020204" pitchFamily="34" charset="0"/>
              </a:rPr>
              <a:t>Welfare</a:t>
            </a:r>
            <a:r>
              <a:rPr lang="el-GR" altLang="el-GR" sz="700" i="1" dirty="0">
                <a:latin typeface="Arial" panose="020B0604020202020204" pitchFamily="34" charset="0"/>
              </a:rPr>
              <a:t> </a:t>
            </a:r>
            <a:r>
              <a:rPr lang="el-GR" altLang="el-GR" sz="700" i="1">
                <a:latin typeface="Arial" panose="020B0604020202020204" pitchFamily="34" charset="0"/>
              </a:rPr>
              <a:t>State</a:t>
            </a:r>
            <a:r>
              <a:rPr lang="el-GR" altLang="el-GR" sz="700" dirty="0">
                <a:latin typeface="Arial" panose="020B0604020202020204" pitchFamily="34" charset="0"/>
              </a:rPr>
              <a:t>. </a:t>
            </a:r>
            <a:r>
              <a:rPr lang="el-GR" altLang="el-GR" sz="700">
                <a:latin typeface="Arial" panose="020B0604020202020204" pitchFamily="34" charset="0"/>
              </a:rPr>
              <a:t>Athens</a:t>
            </a:r>
            <a:r>
              <a:rPr lang="el-GR" altLang="el-GR" sz="700" dirty="0">
                <a:latin typeface="Arial" panose="020B0604020202020204" pitchFamily="34" charset="0"/>
              </a:rPr>
              <a:t>: </a:t>
            </a:r>
            <a:r>
              <a:rPr lang="el-GR" altLang="el-GR" sz="700">
                <a:latin typeface="Arial" panose="020B0604020202020204" pitchFamily="34" charset="0"/>
              </a:rPr>
              <a:t>Gutenberg</a:t>
            </a:r>
            <a:r>
              <a:rPr lang="el-GR" altLang="el-GR" sz="700" dirty="0">
                <a:latin typeface="Arial" panose="020B0604020202020204" pitchFamily="34" charset="0"/>
              </a:rPr>
              <a:t>. (in Greek, </a:t>
            </a:r>
            <a:r>
              <a:rPr lang="el-GR" altLang="el-GR" sz="700">
                <a:latin typeface="Arial" panose="020B0604020202020204" pitchFamily="34" charset="0"/>
              </a:rPr>
              <a:t>translated</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Kaminaris</a:t>
            </a:r>
            <a:r>
              <a:rPr lang="el-GR" altLang="el-GR" sz="700" dirty="0">
                <a:latin typeface="Arial" panose="020B0604020202020204" pitchFamily="34" charset="0"/>
              </a:rPr>
              <a:t>, A. (2020). </a:t>
            </a:r>
            <a:r>
              <a:rPr lang="el-GR" altLang="el-GR" sz="700" i="1" dirty="0">
                <a:latin typeface="Arial" panose="020B0604020202020204" pitchFamily="34" charset="0"/>
              </a:rPr>
              <a:t>Η κοινωνική οικονομία στην Ελλάδα: Προκλήσεις και προοπτικές</a:t>
            </a:r>
            <a:r>
              <a:rPr lang="el-GR" altLang="el-GR" sz="700" dirty="0">
                <a:latin typeface="Arial" panose="020B0604020202020204" pitchFamily="34" charset="0"/>
              </a:rPr>
              <a:t>. Αθήνα: </a:t>
            </a:r>
            <a:r>
              <a:rPr lang="el-GR" altLang="el-GR" sz="700">
                <a:latin typeface="Arial" panose="020B0604020202020204" pitchFamily="34" charset="0"/>
              </a:rPr>
              <a:t>Παπαζήση</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Koutsou</a:t>
            </a:r>
            <a:r>
              <a:rPr lang="el-GR" altLang="el-GR" sz="700" dirty="0">
                <a:latin typeface="Arial" panose="020B0604020202020204" pitchFamily="34" charset="0"/>
              </a:rPr>
              <a:t>, S., </a:t>
            </a:r>
            <a:r>
              <a:rPr lang="el-GR" altLang="el-GR" sz="700">
                <a:latin typeface="Arial" panose="020B0604020202020204" pitchFamily="34" charset="0"/>
              </a:rPr>
              <a:t>Iakovidou</a:t>
            </a:r>
            <a:r>
              <a:rPr lang="el-GR" altLang="el-GR" sz="700" dirty="0">
                <a:latin typeface="Arial" panose="020B0604020202020204" pitchFamily="34" charset="0"/>
              </a:rPr>
              <a:t>, O., &amp; </a:t>
            </a:r>
            <a:r>
              <a:rPr lang="el-GR" altLang="el-GR" sz="700">
                <a:latin typeface="Arial" panose="020B0604020202020204" pitchFamily="34" charset="0"/>
              </a:rPr>
              <a:t>Gotsinas</a:t>
            </a:r>
            <a:r>
              <a:rPr lang="el-GR" altLang="el-GR" sz="700" dirty="0">
                <a:latin typeface="Arial" panose="020B0604020202020204" pitchFamily="34" charset="0"/>
              </a:rPr>
              <a:t>, N. (2003). “</a:t>
            </a:r>
            <a:r>
              <a:rPr lang="el-GR" altLang="el-GR" sz="700">
                <a:latin typeface="Arial" panose="020B0604020202020204" pitchFamily="34" charset="0"/>
              </a:rPr>
              <a:t>Women’s</a:t>
            </a:r>
            <a:r>
              <a:rPr lang="el-GR" altLang="el-GR" sz="700" dirty="0">
                <a:latin typeface="Arial" panose="020B0604020202020204" pitchFamily="34" charset="0"/>
              </a:rPr>
              <a:t> </a:t>
            </a:r>
            <a:r>
              <a:rPr lang="el-GR" altLang="el-GR" sz="700">
                <a:latin typeface="Arial" panose="020B0604020202020204" pitchFamily="34" charset="0"/>
              </a:rPr>
              <a:t>Cooperatives</a:t>
            </a:r>
            <a:r>
              <a:rPr lang="el-GR" altLang="el-GR" sz="700" dirty="0">
                <a:latin typeface="Arial" panose="020B0604020202020204" pitchFamily="34" charset="0"/>
              </a:rPr>
              <a:t> in </a:t>
            </a:r>
            <a:r>
              <a:rPr lang="el-GR" altLang="el-GR" sz="700">
                <a:latin typeface="Arial" panose="020B0604020202020204" pitchFamily="34" charset="0"/>
              </a:rPr>
              <a:t>Greece</a:t>
            </a:r>
            <a:r>
              <a:rPr lang="el-GR" altLang="el-GR" sz="700" dirty="0">
                <a:latin typeface="Arial" panose="020B0604020202020204" pitchFamily="34" charset="0"/>
              </a:rPr>
              <a:t>: </a:t>
            </a:r>
            <a:r>
              <a:rPr lang="el-GR" altLang="el-GR" sz="700">
                <a:latin typeface="Arial" panose="020B0604020202020204" pitchFamily="34" charset="0"/>
              </a:rPr>
              <a:t>An</a:t>
            </a:r>
            <a:r>
              <a:rPr lang="el-GR" altLang="el-GR" sz="700" dirty="0">
                <a:latin typeface="Arial" panose="020B0604020202020204" pitchFamily="34" charset="0"/>
              </a:rPr>
              <a:t> On-</a:t>
            </a:r>
            <a:r>
              <a:rPr lang="el-GR" altLang="el-GR" sz="700">
                <a:latin typeface="Arial" panose="020B0604020202020204" pitchFamily="34" charset="0"/>
              </a:rPr>
              <a:t>going</a:t>
            </a:r>
            <a:r>
              <a:rPr lang="el-GR" altLang="el-GR" sz="700" dirty="0">
                <a:latin typeface="Arial" panose="020B0604020202020204" pitchFamily="34" charset="0"/>
              </a:rPr>
              <a:t> </a:t>
            </a:r>
            <a:r>
              <a:rPr lang="el-GR" altLang="el-GR" sz="700">
                <a:latin typeface="Arial" panose="020B0604020202020204" pitchFamily="34" charset="0"/>
              </a:rPr>
              <a:t>Story</a:t>
            </a:r>
            <a:r>
              <a:rPr lang="el-GR" altLang="el-GR" sz="700" dirty="0">
                <a:latin typeface="Arial" panose="020B0604020202020204" pitchFamily="34" charset="0"/>
              </a:rPr>
              <a:t> of </a:t>
            </a:r>
            <a:r>
              <a:rPr lang="el-GR" altLang="el-GR" sz="700">
                <a:latin typeface="Arial" panose="020B0604020202020204" pitchFamily="34" charset="0"/>
              </a:rPr>
              <a:t>Battles</a:t>
            </a:r>
            <a:r>
              <a:rPr lang="el-GR" altLang="el-GR" sz="700" dirty="0">
                <a:latin typeface="Arial" panose="020B0604020202020204" pitchFamily="34" charset="0"/>
              </a:rPr>
              <a:t>, </a:t>
            </a:r>
            <a:r>
              <a:rPr lang="el-GR" altLang="el-GR" sz="700">
                <a:latin typeface="Arial" panose="020B0604020202020204" pitchFamily="34" charset="0"/>
              </a:rPr>
              <a:t>Successes</a:t>
            </a:r>
            <a:r>
              <a:rPr lang="el-GR" altLang="el-GR" sz="700" dirty="0">
                <a:latin typeface="Arial" panose="020B0604020202020204" pitchFamily="34" charset="0"/>
              </a:rPr>
              <a:t> and </a:t>
            </a:r>
            <a:r>
              <a:rPr lang="el-GR" altLang="el-GR" sz="700">
                <a:latin typeface="Arial" panose="020B0604020202020204" pitchFamily="34" charset="0"/>
              </a:rPr>
              <a:t>Problems</a:t>
            </a:r>
            <a:r>
              <a:rPr lang="el-GR" altLang="el-GR" sz="700" dirty="0">
                <a:latin typeface="Arial" panose="020B0604020202020204" pitchFamily="34" charset="0"/>
              </a:rPr>
              <a:t>”. </a:t>
            </a:r>
            <a:r>
              <a:rPr lang="el-GR" altLang="el-GR" sz="700" i="1" dirty="0">
                <a:latin typeface="Arial" panose="020B0604020202020204" pitchFamily="34" charset="0"/>
              </a:rPr>
              <a:t>Journal of </a:t>
            </a:r>
            <a:r>
              <a:rPr lang="el-GR" altLang="el-GR" sz="700" i="1">
                <a:latin typeface="Arial" panose="020B0604020202020204" pitchFamily="34" charset="0"/>
              </a:rPr>
              <a:t>Rural</a:t>
            </a:r>
            <a:r>
              <a:rPr lang="el-GR" altLang="el-GR" sz="700" i="1" dirty="0">
                <a:latin typeface="Arial" panose="020B0604020202020204" pitchFamily="34" charset="0"/>
              </a:rPr>
              <a:t> Cooperation</a:t>
            </a:r>
            <a:r>
              <a:rPr lang="el-GR" altLang="el-GR" sz="700" dirty="0">
                <a:latin typeface="Arial" panose="020B0604020202020204" pitchFamily="34" charset="0"/>
              </a:rPr>
              <a:t>, 31(1), 47–57.</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Koutsou</a:t>
            </a:r>
            <a:r>
              <a:rPr lang="el-GR" altLang="el-GR" sz="700" dirty="0">
                <a:latin typeface="Arial" panose="020B0604020202020204" pitchFamily="34" charset="0"/>
              </a:rPr>
              <a:t>, S., </a:t>
            </a:r>
            <a:r>
              <a:rPr lang="el-GR" altLang="el-GR" sz="700">
                <a:latin typeface="Arial" panose="020B0604020202020204" pitchFamily="34" charset="0"/>
              </a:rPr>
              <a:t>Notta</a:t>
            </a:r>
            <a:r>
              <a:rPr lang="el-GR" altLang="el-GR" sz="700" dirty="0">
                <a:latin typeface="Arial" panose="020B0604020202020204" pitchFamily="34" charset="0"/>
              </a:rPr>
              <a:t>, O., </a:t>
            </a:r>
            <a:r>
              <a:rPr lang="el-GR" altLang="el-GR" sz="700">
                <a:latin typeface="Arial" panose="020B0604020202020204" pitchFamily="34" charset="0"/>
              </a:rPr>
              <a:t>Samathrakis</a:t>
            </a:r>
            <a:r>
              <a:rPr lang="el-GR" altLang="el-GR" sz="700" dirty="0">
                <a:latin typeface="Arial" panose="020B0604020202020204" pitchFamily="34" charset="0"/>
              </a:rPr>
              <a:t>, V., &amp; </a:t>
            </a:r>
            <a:r>
              <a:rPr lang="el-GR" altLang="el-GR" sz="700">
                <a:latin typeface="Arial" panose="020B0604020202020204" pitchFamily="34" charset="0"/>
              </a:rPr>
              <a:t>Partalidou</a:t>
            </a:r>
            <a:r>
              <a:rPr lang="el-GR" altLang="el-GR" sz="700" dirty="0">
                <a:latin typeface="Arial" panose="020B0604020202020204" pitchFamily="34" charset="0"/>
              </a:rPr>
              <a:t>, M. (2009). “</a:t>
            </a:r>
            <a:r>
              <a:rPr lang="el-GR" altLang="el-GR" sz="700">
                <a:latin typeface="Arial" panose="020B0604020202020204" pitchFamily="34" charset="0"/>
              </a:rPr>
              <a:t>Women’s</a:t>
            </a:r>
            <a:r>
              <a:rPr lang="el-GR" altLang="el-GR" sz="700" dirty="0">
                <a:latin typeface="Arial" panose="020B0604020202020204" pitchFamily="34" charset="0"/>
              </a:rPr>
              <a:t> </a:t>
            </a:r>
            <a:r>
              <a:rPr lang="el-GR" altLang="el-GR" sz="700">
                <a:latin typeface="Arial" panose="020B0604020202020204" pitchFamily="34" charset="0"/>
              </a:rPr>
              <a:t>Entrepreneurship</a:t>
            </a:r>
            <a:r>
              <a:rPr lang="el-GR" altLang="el-GR" sz="700" dirty="0">
                <a:latin typeface="Arial" panose="020B0604020202020204" pitchFamily="34" charset="0"/>
              </a:rPr>
              <a:t> and </a:t>
            </a:r>
            <a:r>
              <a:rPr lang="el-GR" altLang="el-GR" sz="700">
                <a:latin typeface="Arial" panose="020B0604020202020204" pitchFamily="34" charset="0"/>
              </a:rPr>
              <a:t>Rural</a:t>
            </a:r>
            <a:r>
              <a:rPr lang="el-GR" altLang="el-GR" sz="700" dirty="0">
                <a:latin typeface="Arial" panose="020B0604020202020204" pitchFamily="34" charset="0"/>
              </a:rPr>
              <a:t> </a:t>
            </a:r>
            <a:r>
              <a:rPr lang="el-GR" altLang="el-GR" sz="700">
                <a:latin typeface="Arial" panose="020B0604020202020204" pitchFamily="34" charset="0"/>
              </a:rPr>
              <a:t>Tourism</a:t>
            </a:r>
            <a:r>
              <a:rPr lang="el-GR" altLang="el-GR" sz="700" dirty="0">
                <a:latin typeface="Arial" panose="020B0604020202020204" pitchFamily="34" charset="0"/>
              </a:rPr>
              <a:t> in </a:t>
            </a:r>
            <a:r>
              <a:rPr lang="el-GR" altLang="el-GR" sz="700">
                <a:latin typeface="Arial" panose="020B0604020202020204" pitchFamily="34" charset="0"/>
              </a:rPr>
              <a:t>Greece</a:t>
            </a:r>
            <a:r>
              <a:rPr lang="el-GR" altLang="el-GR" sz="700" dirty="0">
                <a:latin typeface="Arial" panose="020B0604020202020204" pitchFamily="34" charset="0"/>
              </a:rPr>
              <a:t>: </a:t>
            </a:r>
            <a:r>
              <a:rPr lang="el-GR" altLang="el-GR" sz="700">
                <a:latin typeface="Arial" panose="020B0604020202020204" pitchFamily="34" charset="0"/>
              </a:rPr>
              <a:t>Private</a:t>
            </a:r>
            <a:r>
              <a:rPr lang="el-GR" altLang="el-GR" sz="700" dirty="0">
                <a:latin typeface="Arial" panose="020B0604020202020204" pitchFamily="34" charset="0"/>
              </a:rPr>
              <a:t> </a:t>
            </a:r>
            <a:r>
              <a:rPr lang="el-GR" altLang="el-GR" sz="700">
                <a:latin typeface="Arial" panose="020B0604020202020204" pitchFamily="34" charset="0"/>
              </a:rPr>
              <a:t>Enterprises</a:t>
            </a:r>
            <a:r>
              <a:rPr lang="el-GR" altLang="el-GR" sz="700" dirty="0">
                <a:latin typeface="Arial" panose="020B0604020202020204" pitchFamily="34" charset="0"/>
              </a:rPr>
              <a:t> and </a:t>
            </a:r>
            <a:r>
              <a:rPr lang="el-GR" altLang="el-GR" sz="700">
                <a:latin typeface="Arial" panose="020B0604020202020204" pitchFamily="34" charset="0"/>
              </a:rPr>
              <a:t>Cooperatives</a:t>
            </a:r>
            <a:r>
              <a:rPr lang="el-GR" altLang="el-GR" sz="700" dirty="0">
                <a:latin typeface="Arial" panose="020B0604020202020204" pitchFamily="34" charset="0"/>
              </a:rPr>
              <a:t>”. </a:t>
            </a:r>
            <a:r>
              <a:rPr lang="el-GR" altLang="el-GR" sz="700" i="1">
                <a:latin typeface="Arial" panose="020B0604020202020204" pitchFamily="34" charset="0"/>
              </a:rPr>
              <a:t>South</a:t>
            </a:r>
            <a:r>
              <a:rPr lang="el-GR" altLang="el-GR" sz="700" i="1" dirty="0">
                <a:latin typeface="Arial" panose="020B0604020202020204" pitchFamily="34" charset="0"/>
              </a:rPr>
              <a:t> European Society and </a:t>
            </a:r>
            <a:r>
              <a:rPr lang="el-GR" altLang="el-GR" sz="700" i="1">
                <a:latin typeface="Arial" panose="020B0604020202020204" pitchFamily="34" charset="0"/>
              </a:rPr>
              <a:t>Politics</a:t>
            </a:r>
            <a:r>
              <a:rPr lang="el-GR" altLang="el-GR" sz="700" dirty="0">
                <a:latin typeface="Arial" panose="020B0604020202020204" pitchFamily="34" charset="0"/>
              </a:rPr>
              <a:t>, 14(2), 191–209.</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Laville</a:t>
            </a:r>
            <a:r>
              <a:rPr lang="el-GR" altLang="el-GR" sz="700" dirty="0">
                <a:latin typeface="Arial" panose="020B0604020202020204" pitchFamily="34" charset="0"/>
              </a:rPr>
              <a:t>, J.-L. (2010). </a:t>
            </a:r>
            <a:r>
              <a:rPr lang="el-GR" altLang="el-GR" sz="700" i="1" dirty="0">
                <a:latin typeface="Arial" panose="020B0604020202020204" pitchFamily="34" charset="0"/>
              </a:rPr>
              <a:t>The </a:t>
            </a:r>
            <a:r>
              <a:rPr lang="el-GR" altLang="el-GR" sz="700" i="1">
                <a:latin typeface="Arial" panose="020B0604020202020204" pitchFamily="34" charset="0"/>
              </a:rPr>
              <a:t>Solidarity</a:t>
            </a:r>
            <a:r>
              <a:rPr lang="el-GR" altLang="el-GR" sz="700" i="1" dirty="0">
                <a:latin typeface="Arial" panose="020B0604020202020204" pitchFamily="34" charset="0"/>
              </a:rPr>
              <a:t> </a:t>
            </a:r>
            <a:r>
              <a:rPr lang="el-GR" altLang="el-GR" sz="700" i="1">
                <a:latin typeface="Arial" panose="020B0604020202020204" pitchFamily="34" charset="0"/>
              </a:rPr>
              <a:t>Economy</a:t>
            </a:r>
            <a:r>
              <a:rPr lang="el-GR" altLang="el-GR" sz="700" i="1" dirty="0">
                <a:latin typeface="Arial" panose="020B0604020202020204" pitchFamily="34" charset="0"/>
              </a:rPr>
              <a:t>: </a:t>
            </a:r>
            <a:r>
              <a:rPr lang="el-GR" altLang="el-GR" sz="700" i="1">
                <a:latin typeface="Arial" panose="020B0604020202020204" pitchFamily="34" charset="0"/>
              </a:rPr>
              <a:t>An</a:t>
            </a:r>
            <a:r>
              <a:rPr lang="el-GR" altLang="el-GR" sz="700" i="1" dirty="0">
                <a:latin typeface="Arial" panose="020B0604020202020204" pitchFamily="34" charset="0"/>
              </a:rPr>
              <a:t> International </a:t>
            </a:r>
            <a:r>
              <a:rPr lang="el-GR" altLang="el-GR" sz="700" i="1">
                <a:latin typeface="Arial" panose="020B0604020202020204" pitchFamily="34" charset="0"/>
              </a:rPr>
              <a:t>Movement</a:t>
            </a:r>
            <a:r>
              <a:rPr lang="el-GR" altLang="el-GR" sz="700" dirty="0">
                <a:latin typeface="Arial" panose="020B0604020202020204" pitchFamily="34" charset="0"/>
              </a:rPr>
              <a:t>. RCCS </a:t>
            </a:r>
            <a:r>
              <a:rPr lang="el-GR" altLang="el-GR" sz="700">
                <a:latin typeface="Arial" panose="020B0604020202020204" pitchFamily="34" charset="0"/>
              </a:rPr>
              <a:t>Annual</a:t>
            </a:r>
            <a:r>
              <a:rPr lang="el-GR" altLang="el-GR" sz="700" dirty="0">
                <a:latin typeface="Arial" panose="020B0604020202020204" pitchFamily="34" charset="0"/>
              </a:rPr>
              <a:t> Review, 2.</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Monzon</a:t>
            </a:r>
            <a:r>
              <a:rPr lang="el-GR" altLang="el-GR" sz="700" dirty="0">
                <a:latin typeface="Arial" panose="020B0604020202020204" pitchFamily="34" charset="0"/>
              </a:rPr>
              <a:t>, J. L., &amp; </a:t>
            </a:r>
            <a:r>
              <a:rPr lang="el-GR" altLang="el-GR" sz="700">
                <a:latin typeface="Arial" panose="020B0604020202020204" pitchFamily="34" charset="0"/>
              </a:rPr>
              <a:t>Chaves</a:t>
            </a:r>
            <a:r>
              <a:rPr lang="el-GR" altLang="el-GR" sz="700" dirty="0">
                <a:latin typeface="Arial" panose="020B0604020202020204" pitchFamily="34" charset="0"/>
              </a:rPr>
              <a:t>, R. (2008). “The European Social </a:t>
            </a:r>
            <a:r>
              <a:rPr lang="el-GR" altLang="el-GR" sz="700">
                <a:latin typeface="Arial" panose="020B0604020202020204" pitchFamily="34" charset="0"/>
              </a:rPr>
              <a:t>Economy</a:t>
            </a:r>
            <a:r>
              <a:rPr lang="el-GR" altLang="el-GR" sz="700" dirty="0">
                <a:latin typeface="Arial" panose="020B0604020202020204" pitchFamily="34" charset="0"/>
              </a:rPr>
              <a:t>: </a:t>
            </a:r>
            <a:r>
              <a:rPr lang="el-GR" altLang="el-GR" sz="700">
                <a:latin typeface="Arial" panose="020B0604020202020204" pitchFamily="34" charset="0"/>
              </a:rPr>
              <a:t>Concept</a:t>
            </a:r>
            <a:r>
              <a:rPr lang="el-GR" altLang="el-GR" sz="700" dirty="0">
                <a:latin typeface="Arial" panose="020B0604020202020204" pitchFamily="34" charset="0"/>
              </a:rPr>
              <a:t> and </a:t>
            </a:r>
            <a:r>
              <a:rPr lang="el-GR" altLang="el-GR" sz="700">
                <a:latin typeface="Arial" panose="020B0604020202020204" pitchFamily="34" charset="0"/>
              </a:rPr>
              <a:t>Dimensions</a:t>
            </a:r>
            <a:r>
              <a:rPr lang="el-GR" altLang="el-GR" sz="700" dirty="0">
                <a:latin typeface="Arial" panose="020B0604020202020204" pitchFamily="34" charset="0"/>
              </a:rPr>
              <a:t> of the </a:t>
            </a:r>
            <a:r>
              <a:rPr lang="el-GR" altLang="el-GR" sz="700">
                <a:latin typeface="Arial" panose="020B0604020202020204" pitchFamily="34" charset="0"/>
              </a:rPr>
              <a:t>Third</a:t>
            </a:r>
            <a:r>
              <a:rPr lang="el-GR" altLang="el-GR" sz="700" dirty="0">
                <a:latin typeface="Arial" panose="020B0604020202020204" pitchFamily="34" charset="0"/>
              </a:rPr>
              <a:t> </a:t>
            </a:r>
            <a:r>
              <a:rPr lang="el-GR" altLang="el-GR" sz="700">
                <a:latin typeface="Arial" panose="020B0604020202020204" pitchFamily="34" charset="0"/>
              </a:rPr>
              <a:t>Sector</a:t>
            </a:r>
            <a:r>
              <a:rPr lang="el-GR" altLang="el-GR" sz="700" dirty="0">
                <a:latin typeface="Arial" panose="020B0604020202020204" pitchFamily="34" charset="0"/>
              </a:rPr>
              <a:t>”. </a:t>
            </a:r>
            <a:r>
              <a:rPr lang="el-GR" altLang="el-GR" sz="700" i="1">
                <a:latin typeface="Arial" panose="020B0604020202020204" pitchFamily="34" charset="0"/>
              </a:rPr>
              <a:t>Annals</a:t>
            </a:r>
            <a:r>
              <a:rPr lang="el-GR" altLang="el-GR" sz="700" i="1" dirty="0">
                <a:latin typeface="Arial" panose="020B0604020202020204" pitchFamily="34" charset="0"/>
              </a:rPr>
              <a:t> of </a:t>
            </a:r>
            <a:r>
              <a:rPr lang="el-GR" altLang="el-GR" sz="700" i="1">
                <a:latin typeface="Arial" panose="020B0604020202020204" pitchFamily="34" charset="0"/>
              </a:rPr>
              <a:t>Public</a:t>
            </a:r>
            <a:r>
              <a:rPr lang="el-GR" altLang="el-GR" sz="700" i="1" dirty="0">
                <a:latin typeface="Arial" panose="020B0604020202020204" pitchFamily="34" charset="0"/>
              </a:rPr>
              <a:t> and </a:t>
            </a:r>
            <a:r>
              <a:rPr lang="el-GR" altLang="el-GR" sz="700" i="1">
                <a:latin typeface="Arial" panose="020B0604020202020204" pitchFamily="34" charset="0"/>
              </a:rPr>
              <a:t>Cooperative</a:t>
            </a:r>
            <a:r>
              <a:rPr lang="el-GR" altLang="el-GR" sz="700" i="1" dirty="0">
                <a:latin typeface="Arial" panose="020B0604020202020204" pitchFamily="34" charset="0"/>
              </a:rPr>
              <a:t> </a:t>
            </a:r>
            <a:r>
              <a:rPr lang="el-GR" altLang="el-GR" sz="700" i="1">
                <a:latin typeface="Arial" panose="020B0604020202020204" pitchFamily="34" charset="0"/>
              </a:rPr>
              <a:t>Economics</a:t>
            </a:r>
            <a:r>
              <a:rPr lang="el-GR" altLang="el-GR" sz="700" dirty="0">
                <a:latin typeface="Arial" panose="020B0604020202020204" pitchFamily="34" charset="0"/>
              </a:rPr>
              <a:t>, 79(3–4), 549–577.</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Moulaert</a:t>
            </a:r>
            <a:r>
              <a:rPr lang="el-GR" altLang="el-GR" sz="700" dirty="0">
                <a:latin typeface="Arial" panose="020B0604020202020204" pitchFamily="34" charset="0"/>
              </a:rPr>
              <a:t>, F., &amp; </a:t>
            </a:r>
            <a:r>
              <a:rPr lang="el-GR" altLang="el-GR" sz="700">
                <a:latin typeface="Arial" panose="020B0604020202020204" pitchFamily="34" charset="0"/>
              </a:rPr>
              <a:t>Ailenei</a:t>
            </a:r>
            <a:r>
              <a:rPr lang="el-GR" altLang="el-GR" sz="700" dirty="0">
                <a:latin typeface="Arial" panose="020B0604020202020204" pitchFamily="34" charset="0"/>
              </a:rPr>
              <a:t>, O. (2005). “Social </a:t>
            </a:r>
            <a:r>
              <a:rPr lang="el-GR" altLang="el-GR" sz="700">
                <a:latin typeface="Arial" panose="020B0604020202020204" pitchFamily="34" charset="0"/>
              </a:rPr>
              <a:t>Economy</a:t>
            </a:r>
            <a:r>
              <a:rPr lang="el-GR" altLang="el-GR" sz="700" dirty="0">
                <a:latin typeface="Arial" panose="020B0604020202020204" pitchFamily="34" charset="0"/>
              </a:rPr>
              <a:t>, </a:t>
            </a:r>
            <a:r>
              <a:rPr lang="el-GR" altLang="el-GR" sz="700">
                <a:latin typeface="Arial" panose="020B0604020202020204" pitchFamily="34" charset="0"/>
              </a:rPr>
              <a:t>Third</a:t>
            </a:r>
            <a:r>
              <a:rPr lang="el-GR" altLang="el-GR" sz="700" dirty="0">
                <a:latin typeface="Arial" panose="020B0604020202020204" pitchFamily="34" charset="0"/>
              </a:rPr>
              <a:t> </a:t>
            </a:r>
            <a:r>
              <a:rPr lang="el-GR" altLang="el-GR" sz="700">
                <a:latin typeface="Arial" panose="020B0604020202020204" pitchFamily="34" charset="0"/>
              </a:rPr>
              <a:t>Sector</a:t>
            </a:r>
            <a:r>
              <a:rPr lang="el-GR" altLang="el-GR" sz="700" dirty="0">
                <a:latin typeface="Arial" panose="020B0604020202020204" pitchFamily="34" charset="0"/>
              </a:rPr>
              <a:t> and </a:t>
            </a:r>
            <a:r>
              <a:rPr lang="el-GR" altLang="el-GR" sz="700">
                <a:latin typeface="Arial" panose="020B0604020202020204" pitchFamily="34" charset="0"/>
              </a:rPr>
              <a:t>Solidarity</a:t>
            </a:r>
            <a:r>
              <a:rPr lang="el-GR" altLang="el-GR" sz="700" dirty="0">
                <a:latin typeface="Arial" panose="020B0604020202020204" pitchFamily="34" charset="0"/>
              </a:rPr>
              <a:t> </a:t>
            </a:r>
            <a:r>
              <a:rPr lang="el-GR" altLang="el-GR" sz="700">
                <a:latin typeface="Arial" panose="020B0604020202020204" pitchFamily="34" charset="0"/>
              </a:rPr>
              <a:t>Relations</a:t>
            </a:r>
            <a:r>
              <a:rPr lang="el-GR" altLang="el-GR" sz="700" dirty="0">
                <a:latin typeface="Arial" panose="020B0604020202020204" pitchFamily="34" charset="0"/>
              </a:rPr>
              <a:t>: A </a:t>
            </a:r>
            <a:r>
              <a:rPr lang="el-GR" altLang="el-GR" sz="700">
                <a:latin typeface="Arial" panose="020B0604020202020204" pitchFamily="34" charset="0"/>
              </a:rPr>
              <a:t>Conceptual</a:t>
            </a:r>
            <a:r>
              <a:rPr lang="el-GR" altLang="el-GR" sz="700" dirty="0">
                <a:latin typeface="Arial" panose="020B0604020202020204" pitchFamily="34" charset="0"/>
              </a:rPr>
              <a:t> </a:t>
            </a:r>
            <a:r>
              <a:rPr lang="el-GR" altLang="el-GR" sz="700">
                <a:latin typeface="Arial" panose="020B0604020202020204" pitchFamily="34" charset="0"/>
              </a:rPr>
              <a:t>Synthesis</a:t>
            </a:r>
            <a:r>
              <a:rPr lang="el-GR" altLang="el-GR" sz="700" dirty="0">
                <a:latin typeface="Arial" panose="020B0604020202020204" pitchFamily="34" charset="0"/>
              </a:rPr>
              <a:t> </a:t>
            </a:r>
            <a:r>
              <a:rPr lang="el-GR" altLang="el-GR" sz="700">
                <a:latin typeface="Arial" panose="020B0604020202020204" pitchFamily="34" charset="0"/>
              </a:rPr>
              <a:t>from</a:t>
            </a:r>
            <a:r>
              <a:rPr lang="el-GR" altLang="el-GR" sz="700" dirty="0">
                <a:latin typeface="Arial" panose="020B0604020202020204" pitchFamily="34" charset="0"/>
              </a:rPr>
              <a:t> </a:t>
            </a:r>
            <a:r>
              <a:rPr lang="el-GR" altLang="el-GR" sz="700">
                <a:latin typeface="Arial" panose="020B0604020202020204" pitchFamily="34" charset="0"/>
              </a:rPr>
              <a:t>History</a:t>
            </a:r>
            <a:r>
              <a:rPr lang="el-GR" altLang="el-GR" sz="700" dirty="0">
                <a:latin typeface="Arial" panose="020B0604020202020204" pitchFamily="34" charset="0"/>
              </a:rPr>
              <a:t> </a:t>
            </a:r>
            <a:r>
              <a:rPr lang="el-GR" altLang="el-GR" sz="700">
                <a:latin typeface="Arial" panose="020B0604020202020204" pitchFamily="34" charset="0"/>
              </a:rPr>
              <a:t>to</a:t>
            </a:r>
            <a:r>
              <a:rPr lang="el-GR" altLang="el-GR" sz="700" dirty="0">
                <a:latin typeface="Arial" panose="020B0604020202020204" pitchFamily="34" charset="0"/>
              </a:rPr>
              <a:t> </a:t>
            </a:r>
            <a:r>
              <a:rPr lang="el-GR" altLang="el-GR" sz="700">
                <a:latin typeface="Arial" panose="020B0604020202020204" pitchFamily="34" charset="0"/>
              </a:rPr>
              <a:t>Present</a:t>
            </a:r>
            <a:r>
              <a:rPr lang="el-GR" altLang="el-GR" sz="700" dirty="0">
                <a:latin typeface="Arial" panose="020B0604020202020204" pitchFamily="34" charset="0"/>
              </a:rPr>
              <a:t>”. </a:t>
            </a:r>
            <a:r>
              <a:rPr lang="el-GR" altLang="el-GR" sz="700" i="1">
                <a:latin typeface="Arial" panose="020B0604020202020204" pitchFamily="34" charset="0"/>
              </a:rPr>
              <a:t>Urban</a:t>
            </a:r>
            <a:r>
              <a:rPr lang="el-GR" altLang="el-GR" sz="700" i="1" dirty="0">
                <a:latin typeface="Arial" panose="020B0604020202020204" pitchFamily="34" charset="0"/>
              </a:rPr>
              <a:t> </a:t>
            </a:r>
            <a:r>
              <a:rPr lang="el-GR" altLang="el-GR" sz="700" i="1">
                <a:latin typeface="Arial" panose="020B0604020202020204" pitchFamily="34" charset="0"/>
              </a:rPr>
              <a:t>Studies</a:t>
            </a:r>
            <a:r>
              <a:rPr lang="el-GR" altLang="el-GR" sz="700" dirty="0">
                <a:latin typeface="Arial" panose="020B0604020202020204" pitchFamily="34" charset="0"/>
              </a:rPr>
              <a:t>, 42(11), 2037–2053.</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Nasioulas</a:t>
            </a:r>
            <a:r>
              <a:rPr lang="el-GR" altLang="el-GR" sz="700" dirty="0">
                <a:latin typeface="Arial" panose="020B0604020202020204" pitchFamily="34" charset="0"/>
              </a:rPr>
              <a:t>, I. (2012). “Social </a:t>
            </a:r>
            <a:r>
              <a:rPr lang="el-GR" altLang="el-GR" sz="700">
                <a:latin typeface="Arial" panose="020B0604020202020204" pitchFamily="34" charset="0"/>
              </a:rPr>
              <a:t>Cooperatives</a:t>
            </a:r>
            <a:r>
              <a:rPr lang="el-GR" altLang="el-GR" sz="700" dirty="0">
                <a:latin typeface="Arial" panose="020B0604020202020204" pitchFamily="34" charset="0"/>
              </a:rPr>
              <a:t> in </a:t>
            </a:r>
            <a:r>
              <a:rPr lang="el-GR" altLang="el-GR" sz="700">
                <a:latin typeface="Arial" panose="020B0604020202020204" pitchFamily="34" charset="0"/>
              </a:rPr>
              <a:t>Greece</a:t>
            </a:r>
            <a:r>
              <a:rPr lang="el-GR" altLang="el-GR" sz="700" dirty="0">
                <a:latin typeface="Arial" panose="020B0604020202020204" pitchFamily="34" charset="0"/>
              </a:rPr>
              <a:t>. </a:t>
            </a:r>
            <a:r>
              <a:rPr lang="el-GR" altLang="el-GR" sz="700">
                <a:latin typeface="Arial" panose="020B0604020202020204" pitchFamily="34" charset="0"/>
              </a:rPr>
              <a:t>Introducing</a:t>
            </a:r>
            <a:r>
              <a:rPr lang="el-GR" altLang="el-GR" sz="700" dirty="0">
                <a:latin typeface="Arial" panose="020B0604020202020204" pitchFamily="34" charset="0"/>
              </a:rPr>
              <a:t> </a:t>
            </a:r>
            <a:r>
              <a:rPr lang="el-GR" altLang="el-GR" sz="700">
                <a:latin typeface="Arial" panose="020B0604020202020204" pitchFamily="34" charset="0"/>
              </a:rPr>
              <a:t>New</a:t>
            </a:r>
            <a:r>
              <a:rPr lang="el-GR" altLang="el-GR" sz="700" dirty="0">
                <a:latin typeface="Arial" panose="020B0604020202020204" pitchFamily="34" charset="0"/>
              </a:rPr>
              <a:t> </a:t>
            </a:r>
            <a:r>
              <a:rPr lang="el-GR" altLang="el-GR" sz="700">
                <a:latin typeface="Arial" panose="020B0604020202020204" pitchFamily="34" charset="0"/>
              </a:rPr>
              <a:t>Forms</a:t>
            </a:r>
            <a:r>
              <a:rPr lang="el-GR" altLang="el-GR" sz="700" dirty="0">
                <a:latin typeface="Arial" panose="020B0604020202020204" pitchFamily="34" charset="0"/>
              </a:rPr>
              <a:t> of Social </a:t>
            </a:r>
            <a:r>
              <a:rPr lang="el-GR" altLang="el-GR" sz="700">
                <a:latin typeface="Arial" panose="020B0604020202020204" pitchFamily="34" charset="0"/>
              </a:rPr>
              <a:t>Economy</a:t>
            </a:r>
            <a:r>
              <a:rPr lang="el-GR" altLang="el-GR" sz="700" dirty="0">
                <a:latin typeface="Arial" panose="020B0604020202020204" pitchFamily="34" charset="0"/>
              </a:rPr>
              <a:t> and </a:t>
            </a:r>
            <a:r>
              <a:rPr lang="el-GR" altLang="el-GR" sz="700">
                <a:latin typeface="Arial" panose="020B0604020202020204" pitchFamily="34" charset="0"/>
              </a:rPr>
              <a:t>Entrepreneurship</a:t>
            </a:r>
            <a:r>
              <a:rPr lang="el-GR" altLang="el-GR" sz="700" dirty="0">
                <a:latin typeface="Arial" panose="020B0604020202020204" pitchFamily="34" charset="0"/>
              </a:rPr>
              <a:t>”. </a:t>
            </a:r>
            <a:r>
              <a:rPr lang="el-GR" altLang="el-GR" sz="700" i="1" dirty="0">
                <a:latin typeface="Arial" panose="020B0604020202020204" pitchFamily="34" charset="0"/>
              </a:rPr>
              <a:t>International Review of Social Research</a:t>
            </a:r>
            <a:r>
              <a:rPr lang="el-GR" altLang="el-GR" sz="700" dirty="0">
                <a:latin typeface="Arial" panose="020B0604020202020204" pitchFamily="34" charset="0"/>
              </a:rPr>
              <a:t>, 2(2), 141–161.</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Nikolaou</a:t>
            </a:r>
            <a:r>
              <a:rPr lang="el-GR" altLang="el-GR" sz="700" dirty="0">
                <a:latin typeface="Arial" panose="020B0604020202020204" pitchFamily="34" charset="0"/>
              </a:rPr>
              <a:t>, A. (2018). </a:t>
            </a:r>
            <a:r>
              <a:rPr lang="el-GR" altLang="el-GR" sz="700" i="1" dirty="0">
                <a:latin typeface="Arial" panose="020B0604020202020204" pitchFamily="34" charset="0"/>
              </a:rPr>
              <a:t>Κοινωνική και Αλληλέγγυα Οικονομία: Θεωρία και Πράξη</a:t>
            </a:r>
            <a:r>
              <a:rPr lang="el-GR" altLang="el-GR" sz="700" dirty="0">
                <a:latin typeface="Arial" panose="020B0604020202020204" pitchFamily="34" charset="0"/>
              </a:rPr>
              <a:t>. Αθήνα: Τόπος.</a:t>
            </a: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Social </a:t>
            </a:r>
            <a:r>
              <a:rPr lang="el-GR" altLang="el-GR" sz="700">
                <a:latin typeface="Arial" panose="020B0604020202020204" pitchFamily="34" charset="0"/>
              </a:rPr>
              <a:t>Economy</a:t>
            </a:r>
            <a:r>
              <a:rPr lang="el-GR" altLang="el-GR" sz="700" dirty="0">
                <a:latin typeface="Arial" panose="020B0604020202020204" pitchFamily="34" charset="0"/>
              </a:rPr>
              <a:t> Europe (2020). </a:t>
            </a:r>
            <a:r>
              <a:rPr lang="el-GR" altLang="el-GR" sz="700" i="1" dirty="0">
                <a:latin typeface="Arial" panose="020B0604020202020204" pitchFamily="34" charset="0"/>
              </a:rPr>
              <a:t>The </a:t>
            </a:r>
            <a:r>
              <a:rPr lang="el-GR" altLang="el-GR" sz="700" i="1">
                <a:latin typeface="Arial" panose="020B0604020202020204" pitchFamily="34" charset="0"/>
              </a:rPr>
              <a:t>Future</a:t>
            </a:r>
            <a:r>
              <a:rPr lang="el-GR" altLang="el-GR" sz="700" i="1" dirty="0">
                <a:latin typeface="Arial" panose="020B0604020202020204" pitchFamily="34" charset="0"/>
              </a:rPr>
              <a:t> of the Social </a:t>
            </a:r>
            <a:r>
              <a:rPr lang="el-GR" altLang="el-GR" sz="700" i="1">
                <a:latin typeface="Arial" panose="020B0604020202020204" pitchFamily="34" charset="0"/>
              </a:rPr>
              <a:t>Economy</a:t>
            </a:r>
            <a:r>
              <a:rPr lang="el-GR" altLang="el-GR" sz="700" i="1" dirty="0">
                <a:latin typeface="Arial" panose="020B0604020202020204" pitchFamily="34" charset="0"/>
              </a:rPr>
              <a:t> in Europe: </a:t>
            </a:r>
            <a:r>
              <a:rPr lang="el-GR" altLang="el-GR" sz="700" i="1">
                <a:latin typeface="Arial" panose="020B0604020202020204" pitchFamily="34" charset="0"/>
              </a:rPr>
              <a:t>Contribution</a:t>
            </a:r>
            <a:r>
              <a:rPr lang="el-GR" altLang="el-GR" sz="700" i="1" dirty="0">
                <a:latin typeface="Arial" panose="020B0604020202020204" pitchFamily="34" charset="0"/>
              </a:rPr>
              <a:t> </a:t>
            </a:r>
            <a:r>
              <a:rPr lang="el-GR" altLang="el-GR" sz="700" i="1">
                <a:latin typeface="Arial" panose="020B0604020202020204" pitchFamily="34" charset="0"/>
              </a:rPr>
              <a:t>to</a:t>
            </a:r>
            <a:r>
              <a:rPr lang="el-GR" altLang="el-GR" sz="700" i="1" dirty="0">
                <a:latin typeface="Arial" panose="020B0604020202020204" pitchFamily="34" charset="0"/>
              </a:rPr>
              <a:t> the </a:t>
            </a:r>
            <a:r>
              <a:rPr lang="el-GR" altLang="el-GR" sz="700" i="1">
                <a:latin typeface="Arial" panose="020B0604020202020204" pitchFamily="34" charset="0"/>
              </a:rPr>
              <a:t>Action</a:t>
            </a:r>
            <a:r>
              <a:rPr lang="el-GR" altLang="el-GR" sz="700" i="1" dirty="0">
                <a:latin typeface="Arial" panose="020B0604020202020204" pitchFamily="34" charset="0"/>
              </a:rPr>
              <a:t> </a:t>
            </a:r>
            <a:r>
              <a:rPr lang="el-GR" altLang="el-GR" sz="700" i="1">
                <a:latin typeface="Arial" panose="020B0604020202020204" pitchFamily="34" charset="0"/>
              </a:rPr>
              <a:t>Plan</a:t>
            </a:r>
            <a:r>
              <a:rPr lang="el-GR" altLang="el-GR" sz="700" dirty="0">
                <a:latin typeface="Arial" panose="020B0604020202020204" pitchFamily="34" charset="0"/>
              </a:rPr>
              <a:t>. </a:t>
            </a:r>
            <a:r>
              <a:rPr lang="el-GR" altLang="el-GR" sz="700">
                <a:latin typeface="Arial" panose="020B0604020202020204" pitchFamily="34" charset="0"/>
              </a:rPr>
              <a:t>Brussels</a:t>
            </a:r>
            <a:r>
              <a:rPr lang="el-GR" altLang="el-GR" sz="700" dirty="0">
                <a:latin typeface="Arial" panose="020B0604020202020204" pitchFamily="34" charset="0"/>
              </a:rPr>
              <a:t>.</a:t>
            </a:r>
          </a:p>
          <a:p>
            <a:pPr marL="0" indent="0" defTabSz="685800" eaLnBrk="0" fontAlgn="base" hangingPunct="0">
              <a:lnSpc>
                <a:spcPct val="90000"/>
              </a:lnSpc>
              <a:spcBef>
                <a:spcPct val="0"/>
              </a:spcBef>
              <a:spcAft>
                <a:spcPts val="450"/>
              </a:spcAft>
              <a:buFontTx/>
              <a:buChar char="•"/>
            </a:pPr>
            <a:r>
              <a:rPr lang="el-GR" altLang="el-GR" sz="700">
                <a:latin typeface="Arial" panose="020B0604020202020204" pitchFamily="34" charset="0"/>
              </a:rPr>
              <a:t>Utting</a:t>
            </a:r>
            <a:r>
              <a:rPr lang="el-GR" altLang="el-GR" sz="700" dirty="0">
                <a:latin typeface="Arial" panose="020B0604020202020204" pitchFamily="34" charset="0"/>
              </a:rPr>
              <a:t>, P. (2015) (</a:t>
            </a:r>
            <a:r>
              <a:rPr lang="en-US" altLang="el-GR" sz="700" dirty="0">
                <a:latin typeface="Arial" panose="020B0604020202020204" pitchFamily="34" charset="0"/>
              </a:rPr>
              <a:t>eds)</a:t>
            </a:r>
            <a:r>
              <a:rPr lang="el-GR" altLang="el-GR" sz="700" dirty="0">
                <a:latin typeface="Arial" panose="020B0604020202020204" pitchFamily="34" charset="0"/>
              </a:rPr>
              <a:t>. </a:t>
            </a:r>
            <a:r>
              <a:rPr lang="el-GR" altLang="el-GR" sz="700" i="1" dirty="0">
                <a:latin typeface="Arial" panose="020B0604020202020204" pitchFamily="34" charset="0"/>
              </a:rPr>
              <a:t>Social and </a:t>
            </a:r>
            <a:r>
              <a:rPr lang="el-GR" altLang="el-GR" sz="700" i="1">
                <a:latin typeface="Arial" panose="020B0604020202020204" pitchFamily="34" charset="0"/>
              </a:rPr>
              <a:t>Solidarity</a:t>
            </a:r>
            <a:r>
              <a:rPr lang="el-GR" altLang="el-GR" sz="700" i="1" dirty="0">
                <a:latin typeface="Arial" panose="020B0604020202020204" pitchFamily="34" charset="0"/>
              </a:rPr>
              <a:t> </a:t>
            </a:r>
            <a:r>
              <a:rPr lang="el-GR" altLang="el-GR" sz="700" i="1">
                <a:latin typeface="Arial" panose="020B0604020202020204" pitchFamily="34" charset="0"/>
              </a:rPr>
              <a:t>Economy</a:t>
            </a:r>
            <a:r>
              <a:rPr lang="el-GR" altLang="el-GR" sz="700" i="1" dirty="0">
                <a:latin typeface="Arial" panose="020B0604020202020204" pitchFamily="34" charset="0"/>
              </a:rPr>
              <a:t>: </a:t>
            </a:r>
            <a:r>
              <a:rPr lang="el-GR" altLang="el-GR" sz="700" i="1">
                <a:latin typeface="Arial" panose="020B0604020202020204" pitchFamily="34" charset="0"/>
              </a:rPr>
              <a:t>Beyond</a:t>
            </a:r>
            <a:r>
              <a:rPr lang="el-GR" altLang="el-GR" sz="700" i="1" dirty="0">
                <a:latin typeface="Arial" panose="020B0604020202020204" pitchFamily="34" charset="0"/>
              </a:rPr>
              <a:t> the </a:t>
            </a:r>
            <a:r>
              <a:rPr lang="el-GR" altLang="el-GR" sz="700" i="1">
                <a:latin typeface="Arial" panose="020B0604020202020204" pitchFamily="34" charset="0"/>
              </a:rPr>
              <a:t>Fringe</a:t>
            </a:r>
            <a:r>
              <a:rPr lang="el-GR" altLang="el-GR" sz="700" dirty="0">
                <a:latin typeface="Arial" panose="020B0604020202020204" pitchFamily="34" charset="0"/>
              </a:rPr>
              <a:t>. </a:t>
            </a:r>
            <a:r>
              <a:rPr lang="el-GR" altLang="el-GR" sz="700">
                <a:latin typeface="Arial" panose="020B0604020202020204" pitchFamily="34" charset="0"/>
              </a:rPr>
              <a:t>London</a:t>
            </a:r>
            <a:r>
              <a:rPr lang="el-GR" altLang="el-GR" sz="700" dirty="0">
                <a:latin typeface="Arial" panose="020B0604020202020204" pitchFamily="34" charset="0"/>
              </a:rPr>
              <a:t>: </a:t>
            </a:r>
            <a:r>
              <a:rPr lang="el-GR" altLang="el-GR" sz="700">
                <a:latin typeface="Arial" panose="020B0604020202020204" pitchFamily="34" charset="0"/>
              </a:rPr>
              <a:t>Zed</a:t>
            </a:r>
            <a:r>
              <a:rPr lang="el-GR" altLang="el-GR" sz="700" dirty="0">
                <a:latin typeface="Arial" panose="020B0604020202020204" pitchFamily="34" charset="0"/>
              </a:rPr>
              <a:t> </a:t>
            </a:r>
            <a:r>
              <a:rPr lang="el-GR" altLang="el-GR" sz="700">
                <a:latin typeface="Arial" panose="020B0604020202020204" pitchFamily="34" charset="0"/>
              </a:rPr>
              <a:t>Books</a:t>
            </a:r>
            <a:r>
              <a:rPr lang="el-GR" altLang="el-GR" sz="700" dirty="0">
                <a:latin typeface="Arial" panose="020B0604020202020204" pitchFamily="34" charset="0"/>
              </a:rPr>
              <a:t>.</a:t>
            </a:r>
            <a:endParaRPr lang="en-US" altLang="el-GR" sz="700" dirty="0">
              <a:latin typeface="Arial" panose="020B0604020202020204" pitchFamily="34" charset="0"/>
            </a:endParaRPr>
          </a:p>
          <a:p>
            <a:pPr marL="0" indent="0" defTabSz="685800" eaLnBrk="0" fontAlgn="base" hangingPunct="0">
              <a:lnSpc>
                <a:spcPct val="90000"/>
              </a:lnSpc>
              <a:spcBef>
                <a:spcPct val="0"/>
              </a:spcBef>
              <a:spcAft>
                <a:spcPts val="450"/>
              </a:spcAft>
              <a:buFontTx/>
              <a:buChar char="•"/>
            </a:pPr>
            <a:r>
              <a:rPr lang="el-GR" altLang="el-GR" sz="700" dirty="0">
                <a:latin typeface="Arial" panose="020B0604020202020204" pitchFamily="34" charset="0"/>
              </a:rPr>
              <a:t> Ζαϊμάκης, Γ., Νικολαΐδης, (</a:t>
            </a:r>
            <a:r>
              <a:rPr lang="el-GR" altLang="el-GR" sz="700">
                <a:latin typeface="Arial" panose="020B0604020202020204" pitchFamily="34" charset="0"/>
              </a:rPr>
              <a:t>επιμ</a:t>
            </a:r>
            <a:r>
              <a:rPr lang="el-GR" altLang="el-GR" sz="700" dirty="0">
                <a:latin typeface="Arial" panose="020B0604020202020204" pitchFamily="34" charset="0"/>
              </a:rPr>
              <a:t>.), (2022), </a:t>
            </a:r>
            <a:r>
              <a:rPr lang="el-GR" altLang="el-GR" sz="700" i="1" dirty="0">
                <a:latin typeface="Arial" panose="020B0604020202020204" pitchFamily="34" charset="0"/>
              </a:rPr>
              <a:t>Μελέτες για την Κοινωνική και Αλληλέγγυα Οικονομίας. Προσεγγίσεις, προκλήσεις, εφαρμογές</a:t>
            </a:r>
            <a:r>
              <a:rPr lang="el-GR" altLang="el-GR" sz="700" dirty="0">
                <a:latin typeface="Arial" panose="020B0604020202020204" pitchFamily="34" charset="0"/>
              </a:rPr>
              <a:t>. Περιφέρεια Κρήτης &amp; Πανεπιστήμιο Κρήτης.  </a:t>
            </a:r>
          </a:p>
          <a:p>
            <a:pPr marL="0" indent="0" eaLnBrk="0" fontAlgn="base" hangingPunct="0">
              <a:lnSpc>
                <a:spcPct val="90000"/>
              </a:lnSpc>
              <a:spcBef>
                <a:spcPct val="0"/>
              </a:spcBef>
              <a:spcAft>
                <a:spcPts val="450"/>
              </a:spcAft>
              <a:buFontTx/>
              <a:buChar char="•"/>
            </a:pPr>
            <a:r>
              <a:rPr lang="el-GR" altLang="el-GR" sz="700" dirty="0">
                <a:latin typeface="Arial" panose="020B0604020202020204" pitchFamily="34" charset="0"/>
              </a:rPr>
              <a:t>Περιφερειακό Παρατηρητήριο Κοινωνικής Ένταξης Περιφέρειας Κρήτης, «Έρευνα πεδίου για την </a:t>
            </a:r>
            <a:r>
              <a:rPr lang="el-GR" altLang="el-GR" sz="700">
                <a:latin typeface="Arial" panose="020B0604020202020204" pitchFamily="34" charset="0"/>
              </a:rPr>
              <a:t>Κ.Αλ.Ο</a:t>
            </a:r>
            <a:r>
              <a:rPr lang="el-GR" altLang="el-GR" sz="700" dirty="0">
                <a:latin typeface="Arial" panose="020B0604020202020204" pitchFamily="34" charset="0"/>
              </a:rPr>
              <a:t>. στην Περιφέρεια Κρήτης 2023», </a:t>
            </a:r>
            <a:r>
              <a:rPr lang="en-US" altLang="el-GR" sz="700" dirty="0">
                <a:latin typeface="Arial" panose="020B0604020202020204" pitchFamily="34" charset="0"/>
                <a:hlinkClick r:id="rId2"/>
              </a:rPr>
              <a:t>https://socialobservatory.crete.gov.gr</a:t>
            </a:r>
            <a:r>
              <a:rPr lang="el-GR" altLang="el-GR" sz="700" dirty="0">
                <a:latin typeface="Arial" panose="020B0604020202020204" pitchFamily="34" charset="0"/>
              </a:rPr>
              <a:t> &amp; </a:t>
            </a:r>
            <a:r>
              <a:rPr lang="en-US" altLang="el-GR" sz="700" dirty="0">
                <a:latin typeface="Arial" panose="020B0604020202020204" pitchFamily="34" charset="0"/>
                <a:hlinkClick r:id="rId3"/>
              </a:rPr>
              <a:t>https://socialobservatory.crete.gov.gr/erevna-gia-tin-koinoniki-allilengya-oikonomia-k-al-o-stin-perifereia-kritis-2023/</a:t>
            </a:r>
            <a:r>
              <a:rPr lang="el-GR" altLang="el-GR" sz="700" dirty="0">
                <a:latin typeface="Arial" panose="020B0604020202020204" pitchFamily="34" charset="0"/>
              </a:rPr>
              <a:t> </a:t>
            </a:r>
          </a:p>
        </p:txBody>
      </p:sp>
    </p:spTree>
    <p:extLst>
      <p:ext uri="{BB962C8B-B14F-4D97-AF65-F5344CB8AC3E}">
        <p14:creationId xmlns:p14="http://schemas.microsoft.com/office/powerpoint/2010/main" val="2732771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735423E-B658-5733-13D7-BB4C196C3681}"/>
              </a:ext>
            </a:extLst>
          </p:cNvPr>
          <p:cNvSpPr>
            <a:spLocks noGrp="1"/>
          </p:cNvSpPr>
          <p:nvPr>
            <p:ph type="title"/>
          </p:nvPr>
        </p:nvSpPr>
        <p:spPr>
          <a:xfrm>
            <a:off x="350041" y="586855"/>
            <a:ext cx="2401025" cy="3387497"/>
          </a:xfrm>
        </p:spPr>
        <p:txBody>
          <a:bodyPr anchor="b">
            <a:normAutofit/>
          </a:bodyPr>
          <a:lstStyle/>
          <a:p>
            <a:pPr algn="r"/>
            <a:r>
              <a:rPr lang="el-GR" sz="3500">
                <a:solidFill>
                  <a:srgbClr val="FFFFFF"/>
                </a:solidFill>
              </a:rPr>
              <a:t>Χρήσιμοι σύνδεσμοι </a:t>
            </a:r>
          </a:p>
        </p:txBody>
      </p:sp>
      <p:sp>
        <p:nvSpPr>
          <p:cNvPr id="3" name="Θέση περιεχομένου 2">
            <a:extLst>
              <a:ext uri="{FF2B5EF4-FFF2-40B4-BE49-F238E27FC236}">
                <a16:creationId xmlns:a16="http://schemas.microsoft.com/office/drawing/2014/main" id="{CCBFCB4E-BAF7-C0B1-02A9-9A1A3A4090CC}"/>
              </a:ext>
            </a:extLst>
          </p:cNvPr>
          <p:cNvSpPr>
            <a:spLocks noGrp="1"/>
          </p:cNvSpPr>
          <p:nvPr>
            <p:ph idx="1"/>
          </p:nvPr>
        </p:nvSpPr>
        <p:spPr>
          <a:xfrm>
            <a:off x="3607694" y="649480"/>
            <a:ext cx="4916510" cy="5546047"/>
          </a:xfrm>
        </p:spPr>
        <p:txBody>
          <a:bodyPr anchor="ctr">
            <a:normAutofit/>
          </a:bodyPr>
          <a:lstStyle/>
          <a:p>
            <a:pPr>
              <a:lnSpc>
                <a:spcPct val="90000"/>
              </a:lnSpc>
            </a:pPr>
            <a:r>
              <a:rPr lang="el-GR" sz="1400" dirty="0">
                <a:hlinkClick r:id="rId2">
                  <a:extLst>
                    <a:ext uri="{A12FA001-AC4F-418D-AE19-62706E023703}">
                      <ahyp:hlinkClr xmlns:ahyp="http://schemas.microsoft.com/office/drawing/2018/hyperlinkcolor" val="tx"/>
                    </a:ext>
                  </a:extLst>
                </a:hlinkClick>
              </a:rPr>
              <a:t>Περιφερειακό Παρατηρητήριο Κοινωνικής Ένταξης</a:t>
            </a:r>
            <a:r>
              <a:rPr lang="en-US" sz="1400" dirty="0">
                <a:hlinkClick r:id="rId2">
                  <a:extLst>
                    <a:ext uri="{A12FA001-AC4F-418D-AE19-62706E023703}">
                      <ahyp:hlinkClr xmlns:ahyp="http://schemas.microsoft.com/office/drawing/2018/hyperlinkcolor" val="tx"/>
                    </a:ext>
                  </a:extLst>
                </a:hlinkClick>
              </a:rPr>
              <a:t> </a:t>
            </a:r>
            <a:r>
              <a:rPr lang="el-GR" sz="1400" dirty="0">
                <a:hlinkClick r:id="rId2">
                  <a:extLst>
                    <a:ext uri="{A12FA001-AC4F-418D-AE19-62706E023703}">
                      <ahyp:hlinkClr xmlns:ahyp="http://schemas.microsoft.com/office/drawing/2018/hyperlinkcolor" val="tx"/>
                    </a:ext>
                  </a:extLst>
                </a:hlinkClick>
              </a:rPr>
              <a:t> </a:t>
            </a:r>
            <a:r>
              <a:rPr lang="en-US" sz="1400" dirty="0">
                <a:hlinkClick r:id="rId3"/>
              </a:rPr>
              <a:t>https://socialobservatory.crete.gov.gr</a:t>
            </a:r>
            <a:r>
              <a:rPr lang="el-GR" sz="1400" dirty="0"/>
              <a:t> </a:t>
            </a:r>
          </a:p>
          <a:p>
            <a:pPr>
              <a:lnSpc>
                <a:spcPct val="90000"/>
              </a:lnSpc>
            </a:pPr>
            <a:r>
              <a:rPr lang="el-GR" sz="1400" dirty="0"/>
              <a:t>Περιφερειακό Μηχανισμός Στήριξης ΚΑΛΟ </a:t>
            </a:r>
            <a:r>
              <a:rPr lang="en-US" sz="1400" dirty="0">
                <a:hlinkClick r:id="rId4"/>
              </a:rPr>
              <a:t>https://socialeconomy-crete.gr/</a:t>
            </a:r>
            <a:r>
              <a:rPr lang="el-GR" sz="1400" dirty="0"/>
              <a:t>  </a:t>
            </a:r>
          </a:p>
          <a:p>
            <a:pPr>
              <a:lnSpc>
                <a:spcPct val="90000"/>
              </a:lnSpc>
            </a:pPr>
            <a:r>
              <a:rPr lang="el-GR" sz="1400" dirty="0">
                <a:hlinkClick r:id="rId5"/>
              </a:rPr>
              <a:t>Διεύθυνση Κοινωνικής &amp; Αλληλέγγυας Οικονομίας - </a:t>
            </a:r>
            <a:r>
              <a:rPr lang="el-GR" sz="1400">
                <a:hlinkClick r:id="rId5"/>
              </a:rPr>
              <a:t>Υπ.Κοινωνικής</a:t>
            </a:r>
            <a:r>
              <a:rPr lang="el-GR" sz="1400" dirty="0">
                <a:hlinkClick r:id="rId5"/>
              </a:rPr>
              <a:t> Συνοχής και Οικογένειας</a:t>
            </a:r>
            <a:endParaRPr lang="el-GR" sz="1400" dirty="0"/>
          </a:p>
          <a:p>
            <a:pPr>
              <a:lnSpc>
                <a:spcPct val="90000"/>
              </a:lnSpc>
            </a:pPr>
            <a:r>
              <a:rPr lang="el-GR" sz="1400" dirty="0"/>
              <a:t>Πλατφόρμα Δικτύωσης Φορέων ΚΑΛΟ </a:t>
            </a:r>
          </a:p>
          <a:p>
            <a:pPr>
              <a:lnSpc>
                <a:spcPct val="90000"/>
              </a:lnSpc>
            </a:pPr>
            <a:r>
              <a:rPr lang="en-US" sz="1400" dirty="0">
                <a:hlinkClick r:id="rId6">
                  <a:extLst>
                    <a:ext uri="{A12FA001-AC4F-418D-AE19-62706E023703}">
                      <ahyp:hlinkClr xmlns:ahyp="http://schemas.microsoft.com/office/drawing/2018/hyperlinkcolor" val="tx"/>
                    </a:ext>
                  </a:extLst>
                </a:hlinkClick>
              </a:rPr>
              <a:t>https://foreis-kalo.gr/?utm_source=chatgpt.com</a:t>
            </a:r>
            <a:r>
              <a:rPr lang="el-GR" sz="1400" dirty="0">
                <a:hlinkClick r:id="rId6">
                  <a:extLst>
                    <a:ext uri="{A12FA001-AC4F-418D-AE19-62706E023703}">
                      <ahyp:hlinkClr xmlns:ahyp="http://schemas.microsoft.com/office/drawing/2018/hyperlinkcolor" val="tx"/>
                    </a:ext>
                  </a:extLst>
                </a:hlinkClick>
              </a:rPr>
              <a:t> </a:t>
            </a:r>
          </a:p>
          <a:p>
            <a:pPr>
              <a:lnSpc>
                <a:spcPct val="90000"/>
              </a:lnSpc>
            </a:pPr>
            <a:r>
              <a:rPr lang="el-GR" sz="1400" dirty="0">
                <a:hlinkClick r:id="rId6">
                  <a:extLst>
                    <a:ext uri="{A12FA001-AC4F-418D-AE19-62706E023703}">
                      <ahyp:hlinkClr xmlns:ahyp="http://schemas.microsoft.com/office/drawing/2018/hyperlinkcolor" val="tx"/>
                    </a:ext>
                  </a:extLst>
                </a:hlinkClick>
              </a:rPr>
              <a:t>ΚΑΛΟΜΑΘΕ Εκπαιδευτική Πλατφόρμα ΚΑΛΟ </a:t>
            </a:r>
            <a:r>
              <a:rPr lang="en-US" sz="1400" dirty="0">
                <a:hlinkClick r:id="rId6">
                  <a:extLst>
                    <a:ext uri="{A12FA001-AC4F-418D-AE19-62706E023703}">
                      <ahyp:hlinkClr xmlns:ahyp="http://schemas.microsoft.com/office/drawing/2018/hyperlinkcolor" val="tx"/>
                    </a:ext>
                  </a:extLst>
                </a:hlinkClick>
              </a:rPr>
              <a:t>https://kalomathe.gr/</a:t>
            </a:r>
            <a:r>
              <a:rPr lang="el-GR" sz="1400" dirty="0">
                <a:hlinkClick r:id="rId6">
                  <a:extLst>
                    <a:ext uri="{A12FA001-AC4F-418D-AE19-62706E023703}">
                      <ahyp:hlinkClr xmlns:ahyp="http://schemas.microsoft.com/office/drawing/2018/hyperlinkcolor" val="tx"/>
                    </a:ext>
                  </a:extLst>
                </a:hlinkClick>
              </a:rPr>
              <a:t> </a:t>
            </a:r>
          </a:p>
          <a:p>
            <a:pPr>
              <a:lnSpc>
                <a:spcPct val="90000"/>
              </a:lnSpc>
            </a:pPr>
            <a:r>
              <a:rPr lang="en-US" sz="1400" dirty="0">
                <a:hlinkClick r:id="rId6">
                  <a:extLst>
                    <a:ext uri="{A12FA001-AC4F-418D-AE19-62706E023703}">
                      <ahyp:hlinkClr xmlns:ahyp="http://schemas.microsoft.com/office/drawing/2018/hyperlinkcolor" val="tx"/>
                    </a:ext>
                  </a:extLst>
                </a:hlinkClick>
              </a:rPr>
              <a:t>Social Economy Europe https://www.socialeconomy.eu.org</a:t>
            </a:r>
            <a:r>
              <a:rPr lang="el-GR" sz="1400" dirty="0"/>
              <a:t>   </a:t>
            </a:r>
          </a:p>
          <a:p>
            <a:pPr>
              <a:lnSpc>
                <a:spcPct val="90000"/>
              </a:lnSpc>
            </a:pPr>
            <a:r>
              <a:rPr lang="en-US" sz="1400" dirty="0"/>
              <a:t>Social Economy Action Plan </a:t>
            </a:r>
            <a:r>
              <a:rPr lang="en-US" sz="1400" dirty="0">
                <a:hlinkClick r:id="rId7"/>
              </a:rPr>
              <a:t>https://employment-social-affairs.ec.europa.eu/policies-and-activities/eu-employment-policies/social-economy-and-inclusive-entrepreneurship/social-economy-action-plan_en?utm_source=chatgpt.com</a:t>
            </a:r>
            <a:endParaRPr lang="el-GR" sz="1400" dirty="0"/>
          </a:p>
          <a:p>
            <a:pPr>
              <a:lnSpc>
                <a:spcPct val="90000"/>
              </a:lnSpc>
            </a:pPr>
            <a:r>
              <a:rPr lang="en-US" sz="1400" dirty="0">
                <a:hlinkClick r:id="rId8"/>
              </a:rPr>
              <a:t>European Network of Cities and Regions for the Social </a:t>
            </a:r>
            <a:r>
              <a:rPr lang="en-US" sz="1400">
                <a:hlinkClick r:id="rId8"/>
              </a:rPr>
              <a:t>Economh</a:t>
            </a:r>
            <a:r>
              <a:rPr lang="en-US" sz="1400" dirty="0">
                <a:hlinkClick r:id="rId8"/>
              </a:rPr>
              <a:t> (REVES) https://www.revesnetwork.eu/social-economy/</a:t>
            </a:r>
            <a:endParaRPr lang="el-GR" sz="1400" dirty="0"/>
          </a:p>
          <a:p>
            <a:pPr>
              <a:lnSpc>
                <a:spcPct val="90000"/>
              </a:lnSpc>
            </a:pPr>
            <a:r>
              <a:rPr lang="el-GR" sz="1400" dirty="0"/>
              <a:t>Εθνικό Σχέδιο Δράσης για την Κοινωνική Οικονομία και την Κοινωνική Καινοτομία</a:t>
            </a:r>
            <a:r>
              <a:rPr lang="en-US" sz="1400" dirty="0"/>
              <a:t> </a:t>
            </a:r>
            <a:r>
              <a:rPr lang="en-US" sz="1400" dirty="0">
                <a:hlinkClick r:id="rId9"/>
              </a:rPr>
              <a:t>https://ypergasias.gov.gr/apascholisi/ethniko-schedio-drasis-gia-tin-koinoniki-oikonomia-kai-tin-koinoniki-kainotomia/?utm_source=chatgpt.com</a:t>
            </a:r>
            <a:endParaRPr lang="el-GR" sz="1400" dirty="0"/>
          </a:p>
          <a:p>
            <a:pPr>
              <a:lnSpc>
                <a:spcPct val="90000"/>
              </a:lnSpc>
            </a:pPr>
            <a:endParaRPr lang="el-GR" sz="1400" dirty="0"/>
          </a:p>
          <a:p>
            <a:pPr>
              <a:lnSpc>
                <a:spcPct val="90000"/>
              </a:lnSpc>
            </a:pPr>
            <a:endParaRPr lang="el-GR" sz="1400" dirty="0"/>
          </a:p>
        </p:txBody>
      </p:sp>
    </p:spTree>
    <p:extLst>
      <p:ext uri="{BB962C8B-B14F-4D97-AF65-F5344CB8AC3E}">
        <p14:creationId xmlns:p14="http://schemas.microsoft.com/office/powerpoint/2010/main" val="177682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28650" y="643467"/>
            <a:ext cx="2213403" cy="5571066"/>
          </a:xfrm>
        </p:spPr>
        <p:txBody>
          <a:bodyPr>
            <a:normAutofit/>
          </a:bodyPr>
          <a:lstStyle/>
          <a:p>
            <a:r>
              <a:rPr lang="el-GR" dirty="0">
                <a:solidFill>
                  <a:srgbClr val="FFFFFF"/>
                </a:solidFill>
              </a:rPr>
              <a:t> Θεσμικό Πλαίσιο στην Ελλάδα</a:t>
            </a:r>
            <a:br>
              <a:rPr lang="el-GR" dirty="0">
                <a:solidFill>
                  <a:srgbClr val="FFFFFF"/>
                </a:solidFill>
              </a:rPr>
            </a:br>
            <a:endParaRPr lang="el-GR" dirty="0">
              <a:solidFill>
                <a:srgbClr val="FFFFFF"/>
              </a:solidFill>
            </a:endParaRPr>
          </a:p>
        </p:txBody>
      </p:sp>
      <p:graphicFrame>
        <p:nvGraphicFramePr>
          <p:cNvPr id="5" name="Content Placeholder 2">
            <a:extLst>
              <a:ext uri="{FF2B5EF4-FFF2-40B4-BE49-F238E27FC236}">
                <a16:creationId xmlns:a16="http://schemas.microsoft.com/office/drawing/2014/main" id="{1B55E70F-DAF3-8B7A-3C33-ECA467798373}"/>
              </a:ext>
            </a:extLst>
          </p:cNvPr>
          <p:cNvGraphicFramePr>
            <a:graphicFrameLocks noGrp="1"/>
          </p:cNvGraphicFramePr>
          <p:nvPr>
            <p:ph idx="1"/>
            <p:extLst>
              <p:ext uri="{D42A27DB-BD31-4B8C-83A1-F6EECF244321}">
                <p14:modId xmlns:p14="http://schemas.microsoft.com/office/powerpoint/2010/main" val="690908734"/>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1613</TotalTime>
  <Words>10331</Words>
  <Application>Microsoft Office PowerPoint</Application>
  <PresentationFormat>Προβολή στην οθόνη (4:3)</PresentationFormat>
  <Paragraphs>742</Paragraphs>
  <Slides>81</Slides>
  <Notes>13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81</vt:i4>
      </vt:variant>
    </vt:vector>
  </HeadingPairs>
  <TitlesOfParts>
    <vt:vector size="87" baseType="lpstr">
      <vt:lpstr>Aptos</vt:lpstr>
      <vt:lpstr>Arial</vt:lpstr>
      <vt:lpstr>Calibri</vt:lpstr>
      <vt:lpstr>Cambria</vt:lpstr>
      <vt:lpstr>Corbel</vt:lpstr>
      <vt:lpstr>Office Theme</vt:lpstr>
      <vt:lpstr>Επιμορφωτικό Πρόγραμμα για τους νέους και τις νέες ΕΠ.15. Κοινωνική &amp; Αλληλέγγυα Οικονομία(Κ.Αλ.Ο.) και Κοινωνική Καινοτομία</vt:lpstr>
      <vt:lpstr>Γνωριμία</vt:lpstr>
      <vt:lpstr>Δομή Εκπαίδευσης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Θεσμικό Πλαίσιο στην Ελλάδα </vt:lpstr>
      <vt:lpstr>Παρουσίαση του PowerPoint</vt:lpstr>
      <vt:lpstr>Ανάλυση ορισμού</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Κοινωνική Καινοτομία</vt:lpstr>
      <vt:lpstr>Κοινωνική Καινοτομία</vt:lpstr>
      <vt:lpstr>Κοινωνική Καινοτομία συγκριτικός πίνακας με καινοτομία</vt:lpstr>
      <vt:lpstr>ΘΕΜΑΤΑ ΟΡΓΑΝΩΣΗΣ ΚΑΙ ΛΕΙΤΟΥΡΓΙΑΣ ΤΩΝ  Κοιν.Σ.Επ.: ΣΥΣΤΑΣΗ ΝΟΜΙΚΟΥ ΠΡΟΣΩΠΟΥ</vt:lpstr>
      <vt:lpstr>ΘΕΜΑΤΑ ΟΡΓΑΝΩΣΗΣ &amp; ΛΕΙΤΟΥΡΓΙΑΣ ΤΩΝ ΚΟΙΝΣΕΠ: ΣΥΜΜΕΤΟΧΗ ΜΕΛΩΝ</vt:lpstr>
      <vt:lpstr>ΘΕΜΑΤΑ ΟΡΓΑΝΩΣΗΣ &amp; ΛΕΙΤΟΥΡΓΙΑΣ ΤΩΝ ΚΟΙΝΣΕΠ: ΕΤΑΙΡΙΚΗ ΣΥΜΜΕΤΟΧΗ</vt:lpstr>
      <vt:lpstr>ΘΕΜΑΤΑ ΟΡΓΑΝΩΣΗΣ &amp; ΛΕΙΤΟΥΡΓΙΑΣ ΤΩΝ ΚΟΙΝΣΕΠ: ΔΙΟΙΚΟΥΣΑ ΕΠΙΤΡΟΠΗ </vt:lpstr>
      <vt:lpstr>Αριθμός εργαζομένων Κοιν.Σ.Επ.  </vt:lpstr>
      <vt:lpstr>Συνεταιρισμοί Εργαζομένων </vt:lpstr>
      <vt:lpstr>Σύσταση Συνεταιρισμού Εργαζομένων </vt:lpstr>
      <vt:lpstr>Εργαζόμενοι μη μέλη συνεταιρισμών εργαζομένων </vt:lpstr>
      <vt:lpstr>ΥΠΟΣΤΗΡΙΚΤΙΚΑ ΜΕΣΑ ΓΙΑ ΦΟΡΕΙΣ Κ.Αλ.Ο.:  Δ/νση ΚΑΛΟ Υπουργείο Κοινωνικής Συνοχής &amp; Οικογένειας    </vt:lpstr>
      <vt:lpstr>ΥΠΟΣΤΗΡΙΚΤΙΚΑ ΜΕΣΑ ΓΙΑ ΦΟΡΕΙΣ Κ.Αλ.Ο.  Μητρώο   </vt:lpstr>
      <vt:lpstr> ΥΠΟΣΤΗΡΙΚΤΙΑ ΜΕΣΑ ΓΙΑ ΦΟΡΕΙΣ Κ.Αλ.Ο.   Ταμείο    </vt:lpstr>
      <vt:lpstr>ΥΠΟΣΤΗΡΙΚΤΙΚΑ ΜΕΣΑ ΓΙΑ ΦΟΡΕΙΣ Κ.Αλ.Ο.  Παραχώρηση περιουσίας του δημοσίου  </vt:lpstr>
      <vt:lpstr>ΥΠΟΣΤΗΡΙΚΤΙΚΑ ΜΕΣΑ ΓΙΑ ΦΟΡΕΙΣ Κ.Αλ.Ο.  Προγραμματικές Συμβάσεις    </vt:lpstr>
      <vt:lpstr>ΥΠΟΣΤΗΡΙΚΤΙΚΑ ΜΕΣΑ ΓΙΑ ΦΟΡΕΙΣ Κ.Αλ.Ο.  Δημόσιες Συμβάσεις  </vt:lpstr>
      <vt:lpstr>ΥΠΟΣΤΗΡΙΚΤΙΚΑ ΜΕΣΑ ΓΙΑ ΦΟΡΕΙΣ Κ.Αλ.Ο.  Άλλες πηγές χρηματοδότησης   </vt:lpstr>
      <vt:lpstr>ΥΠΟΣΤΗΡΙΚΤΙΚΑ ΜΕΣΑ ΓΙΑ ΦΟΡΕΙΣ Κ.Αλ.Ο.  Άλλες πηγές χρηματοδότησης   </vt:lpstr>
      <vt:lpstr>ΥΠΟΣΤΗΡΙΚΤΙΚΑ ΜΕΣΑ ΓΙΑ ΦΟΡΕΙΣ Κ.Αλ.Ο.  Άλλες πηγές χρηματοδότησης   </vt:lpstr>
      <vt:lpstr>ΥΠΟΣΤΗΡΙΚΤΙΚΑ ΜΕΣΑ ΓΙΑ ΦΟΡΕΙΣ Κ.Αλ.Ο.  Άλλες πηγές χρηματοδότησης   </vt:lpstr>
      <vt:lpstr>ΥΠΟΣΤΗΡΙΚΤΙΚΑ ΜΕΣΑ ΓΙΑ ΦΟΡΕΙΣ Κ.Αλ.Ο.  Οικονομικές Συμπράξεις  </vt:lpstr>
      <vt:lpstr>ΥΠΟΣΤΗΡΙΚΤΙΚΑ ΜΕΣΑ ΓΙΑ ΦΟΡΕΙΣ Κ.Αλ.Ο.  Ενώσεις φορέων ΚΑΛΟ </vt:lpstr>
      <vt:lpstr>ΥΠΟΣΤΗΡΙΚΤΙΚΑ ΜΕΣΑ ΓΙΑ ΦΟΡΕΙΣ Κ.Αλ.Ο.  Μητρώο Εθελοντών  </vt:lpstr>
      <vt:lpstr>Παρουσίαση του PowerPoint</vt:lpstr>
      <vt:lpstr>ΥΠΟΣΤΗΡΙΚΤΙΚΑ ΜΕΣΑ ΓΙΑ ΦΟΡΕΙΣ Κ.Αλ.Ο.  Φορολογικά Κίνητρα</vt:lpstr>
      <vt:lpstr>Παρουσίαση του PowerPoint</vt:lpstr>
      <vt:lpstr>ΕΛΕΓΧΟΣ ΚΑΙ ΚΥΡΩΣΕΙΣ ΣΕ ΦΟΡΕΙΣ Κ.Αλ.Ο.  </vt:lpstr>
      <vt:lpstr>ΕΛΕΓΧΟΣ ΚΑΙ ΚΥΡΩΣΕΙΣ ΣΕ ΦΟΡΕΙΣ Κ.Αλ.Ο.  </vt:lpstr>
      <vt:lpstr>Παρουσίαση του PowerPoint</vt:lpstr>
      <vt:lpstr>Παρουσίαση του PowerPoint</vt:lpstr>
      <vt:lpstr>Παρουσίαση του PowerPoint</vt:lpstr>
      <vt:lpstr>Χωρική κατανομή 168 Κ.Αλ.Ο. στην Κρήτη (στοιχεία από μητρώο τέλος του 2025)  </vt:lpstr>
      <vt:lpstr>Χωρική απεικόνιση Κ.Αλ.Ο. σε θύλακες αποστέρησης στην Κρήτη</vt:lpstr>
      <vt:lpstr>ΝΟΜΙΚΗ ΜΟΡΦΗ ΚΑΛΟ ΣΤΗΝ ΠΕΡΙΦΕΡΕΙΑ ΚΡΗΤΗΣ – ΕΡΕΥΝΑ ΠΕΡΙΦΕΡΕΙΑΚΟ ΠΑΡΑΤΗΡΗΤΗΡΙΟ ΚΟΙΝΩΝΙΚΗς ΕΝΤΑΞΗς https://socialobservatory.crete.gov.gr/erevna-gia-tin-koinoniki-allilengya-oikonomia-k-al-o-stin-perifereia-kritis-2023/   </vt:lpstr>
      <vt:lpstr>ΝΟΜΙΚΗ ΜΟΡΦΗ ΚΑΛΟ ΣΤΗΝ ΠΕΡΙΦΕΡΕΙΑ ΚΡΗΤΗΣ – ΕΡΕΥΝΑ ΠΕΡΙΦΕΡΕΙΑΚΟ ΠΑΡΑΤΗΡΗΤΗΡΙΟ ΚΟΙΝΩΝΙΚΗς ΕΝΤΑΞΗς https://socialobservatory.crete.gov.gr/erevna-gia-tin-koinoniki-allilengya-oikonomia-k-al-o-stin-perifereia-kritis-2023/   </vt:lpstr>
      <vt:lpstr>ΝΟΜΙΚΗ ΜΟΡΦΗ ΚΑΛΟ ΣΤΗΝ ΠΕΡΙΦΕΡΕΙΑ ΚΡΗΤΗΣ – ΕΡΕΥΝΑ ΠΕΡΙΦΕΡΕΙΑΚΟ ΠΑΡΑΤΗΡΗΤΗΡΙΟ ΚΟΙΝΩΝΙΚΗς ΕΝΤΑΞΗς https://socialobservatory.crete.gov.gr/erevna-gia-tin-koinoniki-allilengya-oikonomia-k-al-o-stin-perifereia-kritis-2023/   </vt:lpstr>
      <vt:lpstr>ΝΟΜΙΚΗ ΜΟΡΦΗ ΚΑΛΟ ΣΤΗΝ ΠΕΡΙΦΕΡΕΙΑ ΚΡΗΤΗΣ – ΕΡΕΥΝΑ ΠΕΡΙΦΕΡΕΙΑΚΟ ΠΑΡΑΤΗΡΗΤΗΡΙΟ ΚΟΙΝΩΝΙΚΗς ΕΝΤΑΞΗς https://socialobservatory.crete.gov.gr/erevna-gia-tin-koinoniki-allilengya-oikonomia-k-al-o-stin-perifereia-kritis-2023/   </vt:lpstr>
      <vt:lpstr>ΝΟΜΙΚΗ ΜΟΡΦΗ ΚΑΛΟ ΣΤΗΝ ΠΕΡΙΦΕΡΕΙΑ ΚΡΗΤΗΣ – ΕΡΕΥΝΑ ΠΕΡΙΦΕΡΕΙΑΚΟ ΠΑΡΑΤΗΡΗΤΗΡΙΟ ΚΟΙΝΩΝΙΚΗς ΕΝΤΑΞΗς https://socialobservatory.crete.gov.gr/erevna-gia-tin-koinoniki-allilengya-oikonomia-k-al-o-stin-perifereia-kritis-2023/   </vt:lpstr>
      <vt:lpstr>Περιφερειακός Μηχανισμός Στήριξης της Κ.Αλ.Ο. </vt:lpstr>
      <vt:lpstr>Περιφερειακός Μηχανισμός Στήριξης της Κ.Αλ.Ο. </vt:lpstr>
      <vt:lpstr>Περιφερειακός Μηχανισμός Στήριξης της Κ.Αλ.Ο. </vt:lpstr>
      <vt:lpstr>Περιφερειακός Μηχανισμός Στήριξης της Κ.Αλ.Ο.   ΚΟΙΝΣΕΠ ΜΗΧΑΝΙΣΜΟΥ</vt:lpstr>
      <vt:lpstr>ΠΕΡΙΦΕΡΕΙΑΚΟ ΦΟΡΟΥΜ ΣΤΗΡΙΞΗΣ ΤΗΣ Κ.Αλ.Ο ΣΤΗΝ ΚΡΗΤΗ</vt:lpstr>
      <vt:lpstr>ΦΟΡΟΥΜ ΚΑΛΟ ΣΤΗΝ ΠΕΡΙΦΕΡΕΙΑ ΚΡΗΤΗΣ -  ΠΡΟΤΕΙΝΟΜΕΝΕΣ ΔΡΑΣΕΙΣ-ΕΝΕΡΓΕΙΕΣ 2026 </vt:lpstr>
      <vt:lpstr>ΠΑΡΑΔΕΙΓΜΑΤΑ Κ.Αλ.Ο.  Βίντεο</vt:lpstr>
      <vt:lpstr>ΠΑΡΑΔΕΙΓΜΑΤΑ Κ.Αλ.Ο. Βίντεο  Βιωματικό εργαστήριο «Πλέκοντας ξερολιθιές – κεντώντας λιθόστρωτα» ΑΠΕ-ΜΠΕ (video)  </vt:lpstr>
      <vt:lpstr>3. Συζήτηση πάνω στα βίντεο </vt:lpstr>
      <vt:lpstr>Άσκηση 1. Παραδείγματα επιχειρηματικότητας  </vt:lpstr>
      <vt:lpstr>ΑΣΚΗΣΗ 1 Αντιστοίχηση παραδειγμάτων επιχειρηματικότητας στη σχέση οικονομικής αξίας &amp; κοινωνικών αναγκών  </vt:lpstr>
      <vt:lpstr>ΠΑΡΑΔΕΙΓΜΑΤΑ Κ.Αλ.Ο. στην Κρήτη </vt:lpstr>
      <vt:lpstr>Άσκηση 2. Παραδείγματα ΚΟΙΝΣΕΠ στην Κρήτη</vt:lpstr>
      <vt:lpstr>Άσκηση 2. Παρουσίαση Παραδειγμάτων ΚΟΙΝΣΕΠ στην Κρήτη</vt:lpstr>
      <vt:lpstr>Παρουσίαση του PowerPoint</vt:lpstr>
      <vt:lpstr>Παρουσίαση του PowerPoint</vt:lpstr>
      <vt:lpstr>Παρουσίαση του PowerPoint</vt:lpstr>
      <vt:lpstr>Αναστοχασμός  </vt:lpstr>
      <vt:lpstr>Κλείσιμο </vt:lpstr>
      <vt:lpstr>Ενδεικτική βιβλιογραφία</vt:lpstr>
      <vt:lpstr>Χρήσιμοι σύνδεσμοι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Vlasaki Aikaterini</dc:creator>
  <cp:keywords/>
  <dc:description>generated using python-pptx</dc:description>
  <cp:lastModifiedBy>Katerina Vlasaki</cp:lastModifiedBy>
  <cp:revision>300</cp:revision>
  <dcterms:created xsi:type="dcterms:W3CDTF">2013-01-27T09:14:16Z</dcterms:created>
  <dcterms:modified xsi:type="dcterms:W3CDTF">2026-03-23T08:57:01Z</dcterms:modified>
  <cp:category/>
</cp:coreProperties>
</file>